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78" r:id="rId6"/>
    <p:sldId id="271" r:id="rId7"/>
    <p:sldId id="279" r:id="rId8"/>
    <p:sldId id="262" r:id="rId9"/>
    <p:sldId id="263" r:id="rId10"/>
    <p:sldId id="280" r:id="rId11"/>
    <p:sldId id="264" r:id="rId12"/>
    <p:sldId id="272" r:id="rId13"/>
    <p:sldId id="281" r:id="rId14"/>
    <p:sldId id="273" r:id="rId15"/>
    <p:sldId id="265" r:id="rId16"/>
    <p:sldId id="282" r:id="rId17"/>
    <p:sldId id="283" r:id="rId18"/>
    <p:sldId id="266" r:id="rId19"/>
    <p:sldId id="284" r:id="rId20"/>
    <p:sldId id="274" r:id="rId21"/>
    <p:sldId id="267" r:id="rId22"/>
    <p:sldId id="268" r:id="rId23"/>
    <p:sldId id="285" r:id="rId24"/>
    <p:sldId id="286" r:id="rId25"/>
    <p:sldId id="269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70" r:id="rId35"/>
    <p:sldId id="275" r:id="rId36"/>
    <p:sldId id="276" r:id="rId37"/>
    <p:sldId id="277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2;&#1082;&#1094;&#1080;&#1085;&#1072;&#1094;&#1080;&#1103;%20&#1080;%20&#1095;&#1080;&#1087;&#1080;&#1079;&#1072;&#1094;&#1080;&#1103;.%20&#1056;&#1072;&#1076;&#1080;%20&#1076;&#1077;&#1090;&#1077;&#1081;%20&#1089;&#1084;&#1086;&#1090;&#1088;&#1080;&#1090;&#1077;%20&#1080;%20&#1076;&#1077;&#1083;&#1072;&#1081;&#1090;&#1077;%20&#1074;&#1099;&#1074;&#1086;&#1076;&#1099;.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2;&#1082;&#1094;&#1080;&#1085;&#1072;&#1094;&#1080;&#1103;%20&#1080;%20&#1095;&#1080;&#1087;&#1080;&#1079;&#1072;&#1094;&#1080;&#1103;.%20&#1056;&#1072;&#1076;&#1080;%20&#1076;&#1077;&#1090;&#1077;&#1081;%20&#1089;&#1084;&#1086;&#1090;&#1088;&#1080;&#1090;&#1077;%20&#1080;%20&#1076;&#1077;&#1083;&#1072;&#1081;&#1090;&#1077;%20&#1074;&#1099;&#1074;&#1086;&#1076;&#1099;..mp4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lib.ru/ru/book/ISBN9785970436424.html" TargetMode="External"/><Relationship Id="rId2" Type="http://schemas.openxmlformats.org/officeDocument/2006/relationships/hyperlink" Target="http://www.studmedlib.ru/ru/book/ISBN9785970436417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dcollegelib.ru/book/ISBN9785970429334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1300"/>
            <a:ext cx="7766936" cy="16256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2956920"/>
            <a:ext cx="8144933" cy="1236820"/>
          </a:xfrm>
        </p:spPr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Иммунопрофилактика и иммунотерапия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9387" y="2263001"/>
            <a:ext cx="30588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ru-RU" sz="16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Компьютерная лекция</a:t>
            </a:r>
            <a:r>
              <a:rPr lang="ru-RU" sz="30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11</a:t>
            </a: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500" y="4193740"/>
            <a:ext cx="6096000" cy="5678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Дисциплина 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иммунологии</a:t>
            </a: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1400" b="1" kern="0" cap="small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«Сестринское дело»</a:t>
            </a: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013700" y="5708650"/>
            <a:ext cx="39973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преподаватель дисциплины</a:t>
            </a:r>
          </a:p>
          <a:p>
            <a:pPr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иммунологии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Донгузова Елена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вгеньевна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7286" y="6077982"/>
            <a:ext cx="1757020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Красноярск 2017 г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600" y="436077"/>
            <a:ext cx="1117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lvl="0"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Живые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аттенуированные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вакцины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готовят из живых микроорганизмов, вирулентность которых ослабле­на, а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иммуногенные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свойства (способность вызывать невосприимчивость) сохранены.</a:t>
            </a:r>
          </a:p>
          <a:p>
            <a:pPr lvl="0" indent="44958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Живые вакцины создают напряженный иммунитет, так как вызывают процесс, сходный с естественным инфекци­онным, только слабо выраженный, почти без клинических проявлений.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958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этом приводится в действие весь меха­низм иммуногенеза - создается невосприимчивость.</a:t>
            </a:r>
          </a:p>
        </p:txBody>
      </p:sp>
    </p:spTree>
    <p:extLst>
      <p:ext uri="{BB962C8B-B14F-4D97-AF65-F5344CB8AC3E}">
        <p14:creationId xmlns:p14="http://schemas.microsoft.com/office/powerpoint/2010/main" val="26483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5" y="178916"/>
            <a:ext cx="73117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2735"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Убитые вакцины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культуры микроорганизмов, инактивированные действием высокой температуры, химиче­ских веществ (фенол, формалин, спирт, ацетон), УФ-лучей и др.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0" name="Picture 2" descr="http://lady.webnice.ru/img/2013/02/img20130226211332_89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93" y="423573"/>
            <a:ext cx="4631659" cy="390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7000" y="4169539"/>
            <a:ext cx="11954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2735" lvl="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подбирают такие факторы воздействия, которые полностью сохраняют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иммуногенные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свойства микробных клеток.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700" y="208370"/>
            <a:ext cx="924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5910" lvl="0"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Химические вакцины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отдельные компоненты микробной клетки (антигены), полученные путем специ­альной обработки микробной взвеси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2" descr="http://www.blackpantera.ru/upload/iblock/94b/94bbb139fff791912d8a7a2191e1c8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8" y="2654299"/>
            <a:ext cx="5436312" cy="395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31000" y="2844335"/>
            <a:ext cx="5067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1625" lvl="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Химические вакцины применяют для профилактики брюшного тифа, менингита и др.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5136"/>
            <a:ext cx="1201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8450" lvl="0" indent="44958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Химические вакцины обычно быстро всасываются пос­ле введения в организм, что не позволяет достичь нужно­го иммуногенного раздражения, поэтому к вакцинам до­бавляют вещества, удлиняющие время всасывания: </a:t>
            </a:r>
          </a:p>
          <a:p>
            <a:pPr marL="571500" marR="298450" lvl="0" indent="-5715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гидроксид алюминия, </a:t>
            </a:r>
          </a:p>
          <a:p>
            <a:pPr marL="571500" marR="298450" lvl="0" indent="-5715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алюминиево-калиевые квасцы, </a:t>
            </a:r>
          </a:p>
          <a:p>
            <a:pPr marL="571500" marR="298450" lvl="0" indent="-5715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минераль­ные масла и др.  </a:t>
            </a:r>
          </a:p>
          <a:p>
            <a:pPr marR="298450" lvl="0" indent="44958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98450" lvl="0" indent="44958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называют созданием «депо».</a:t>
            </a:r>
          </a:p>
        </p:txBody>
      </p:sp>
    </p:spTree>
    <p:extLst>
      <p:ext uri="{BB962C8B-B14F-4D97-AF65-F5344CB8AC3E}">
        <p14:creationId xmlns:p14="http://schemas.microsoft.com/office/powerpoint/2010/main" val="8563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145" y="360798"/>
            <a:ext cx="65220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5910" lvl="0"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Анатоксины -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это экзоток­сины бактерий, обезвреженные воздействием формалина и выдерживанием при температуре 37 °С в течение 3-4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95910" lvl="0" algn="ctr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18" name="Picture 2" descr="http://grandex.ru/from_panel/images/anatoksin_difteriyno_stolb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0"/>
            <a:ext cx="5156200" cy="402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551585"/>
            <a:ext cx="1170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5910"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происходит потеря токсических свойств, но сохранение иммуногенных.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95910"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настоящее время получены и применяются анатокси­ны из токсинов возбудителей дифтерии, столбняка и др.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7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90" y="209417"/>
            <a:ext cx="73013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0" indent="457200"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количеству антигенов, входящих в состав вакцины, различают: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304800" indent="-5715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моновакцины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(из одного вида антигенов),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304800" indent="-5715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дивакцины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(из двух антигенов),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304800" indent="-5715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тривакцины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(из трех антигенов) и т. д.</a:t>
            </a:r>
          </a:p>
          <a:p>
            <a:pPr marR="304800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2" name="Picture 2" descr="http://udoktora.net/file/image/2013/09/r201309255242c61411015.jpg/680x3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90" y="0"/>
            <a:ext cx="478299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5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1179"/>
            <a:ext cx="11468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0" lvl="0"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Ассоциированные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вакцины готовят из антигенов различных бактерий и анатоксинов.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0" lvl="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ассоцииро­ванная коклюшно-дифтерийно-столбнячная вакцина (АКДС) содержит убитые коклюшные микробы и анаток­сины: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0" lvl="0" indent="-3429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дифтерийный 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0" lvl="0" indent="-3429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столбнячный.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4" descr="http://collegemicrob.narod.ru/immunology/img/HI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302" y="3794990"/>
            <a:ext cx="4322618" cy="216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00" y="156677"/>
            <a:ext cx="11595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1150" lvl="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Вакцины вводят:</a:t>
            </a:r>
          </a:p>
          <a:p>
            <a:pPr marL="457200" marR="31115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внутримышечно, </a:t>
            </a:r>
          </a:p>
          <a:p>
            <a:pPr marL="457200" marR="31115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подкожно, </a:t>
            </a:r>
          </a:p>
          <a:p>
            <a:pPr marL="457200" marR="31115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накожно, </a:t>
            </a:r>
          </a:p>
          <a:p>
            <a:pPr marL="457200" marR="31115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внутрикожно, </a:t>
            </a:r>
          </a:p>
          <a:p>
            <a:pPr marL="457200" marR="31115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через рот.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900" y="3432265"/>
            <a:ext cx="11912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1150"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Иммунизируют либо однократно, либо двукратно и трехкратно с интервалами в 1-2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больше.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1150" lvl="0" algn="ctr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1150"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Кратность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введения, интервалы между вакцина­циями зависят от характера вакцины - для каждой разра­ботаны схемы введения.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1" y="227057"/>
            <a:ext cx="72840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  <a:tabLst>
                <a:tab pos="6301105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введения вакцины могут возникнуть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общие и местные реакции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6301105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Общие реакции</a:t>
            </a: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1105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температуры (до 39 °С),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1105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боль,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1105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недомогание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ctr">
              <a:spcAft>
                <a:spcPts val="0"/>
              </a:spcAft>
              <a:tabLst>
                <a:tab pos="6301105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явления обычно проходят через 2-3 дня.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11266" name="Picture 2" descr="http://allergolife.ru/wp-content/uploads/temperatura-pri-allergii-u-rebe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604" y="0"/>
            <a:ext cx="458648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000" y="4258930"/>
            <a:ext cx="11391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tabLst>
                <a:tab pos="6301105" algn="l"/>
              </a:tabLs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Местные реак­ции: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  <a:tabLst>
                <a:tab pos="6301105" algn="l"/>
              </a:tabLs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краснота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  <a:tabLst>
                <a:tab pos="6301105" algn="l"/>
              </a:tabLs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инфильтрат </a:t>
            </a:r>
          </a:p>
          <a:p>
            <a:pPr lvl="0" indent="457200" algn="just">
              <a:tabLst>
                <a:tab pos="6301105" algn="l"/>
              </a:tabLs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месте введения вакцины могут появиться через 1-2 дня после прививки.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5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0" y="296986"/>
            <a:ext cx="116205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>
              <a:tabLst>
                <a:tab pos="6301105" algn="l"/>
              </a:tabLs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накожном введении вакцины (против туляремии, БЦЖ и др.) появление местной реакции свидетельствует об эффективности прививки.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7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4346" y="44773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Вакцины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Сыворотки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://imsclinic.ru/sites/default/files/pictures/rak-pochki/75-immunoterapiya-pri-rake-poch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47" y="283008"/>
            <a:ext cx="7554479" cy="506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90" y="326484"/>
            <a:ext cx="115974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lvl="0" indent="449580"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противопоказания для вакцинации: </a:t>
            </a: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6350" lvl="0" indent="-5715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ихо­радочное состояние</a:t>
            </a:r>
          </a:p>
          <a:p>
            <a:pPr marL="571500" marR="6350" lvl="0" indent="-5715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инфекционные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</a:t>
            </a:r>
          </a:p>
          <a:p>
            <a:pPr marL="571500" marR="6350" lvl="0" indent="-57150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Аллергия</a:t>
            </a:r>
          </a:p>
          <a:p>
            <a:pPr marL="571500" marR="6350" lvl="0" indent="-57150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прививают также женщин во второй половине беременности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017" y="145354"/>
            <a:ext cx="77481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Особый вид вакцин -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аутовакцины.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готовят в бактериологических лабораториях из микробов, выделен­ных от больного.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Применяют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аутовакцину для лечения только данного больного.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0" name="Picture 2" descr="http://collegemicrob.narod.ru/immunology/img/vacc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71" y="145354"/>
            <a:ext cx="4156521" cy="31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4016" y="3262745"/>
            <a:ext cx="117047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lvl="0" indent="45720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Чаще всего используют аутовакцины для лечения хронически протекающих инфекций (стафилококковых и др.). </a:t>
            </a:r>
          </a:p>
          <a:p>
            <a:pPr marR="8890" lvl="0" indent="45720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Вводят аутовакцину многократ­но, малыми дозами по разработанной для каждой вакцины схеме.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lvl="0" indent="457200" algn="just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Аутовакцины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стимулируют защитные силы орга­низма, чем способствуют выздоровлению.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6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911"/>
            <a:ext cx="120777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" algn="ctr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Сывороточные препараты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240" indent="457200" algn="just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Сывороточные препараты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применяют для создания искусственного пассивного иммунитета.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240"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ним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относят:</a:t>
            </a:r>
          </a:p>
          <a:p>
            <a:pPr marL="342900" marR="1524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специфические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иммунные сыворотки </a:t>
            </a:r>
          </a:p>
          <a:p>
            <a:pPr marL="342900" marR="1524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иммуноглобулины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ctr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препараты содержат готовые антитела. </a:t>
            </a:r>
          </a:p>
          <a:p>
            <a:pPr indent="44958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Их получают из крови доноров - специально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проиммунизированных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 или животных (против кори, гриппа, столбняка). </a:t>
            </a:r>
          </a:p>
          <a:p>
            <a:pPr indent="44958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используют сыворотку переболевших и даже здоровых людей, если в ней содержится достаточное количество антител. 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58847"/>
            <a:ext cx="117729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Имеются: 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Антибактериальные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имеют более ограниченное применение.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Антитоксические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сыворотки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применяют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лечения дифтерии, столбняка, ботулизма и др.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сыво­ротки выпускают с определенным содержанием антиток­сина, которое измеряют в международных единицах (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R="3175" lvl="0" indent="457200" algn="just"/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196840"/>
            <a:ext cx="1168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 indent="457200" algn="just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Иммунные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сывороточные препараты получают из кро­ви животных, главным образом лошадей, многократно иммунизированных.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окончании иммунизации определя­ют уровень антител в крови и делают кровопускание.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Полученную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сыворотку консервируют, контролируют ее стерильность, активность и физические свойства.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8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881" y="109993"/>
            <a:ext cx="115616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Препараты, полученные из крови лошадей, содержат чужеродные для человека белки, которые при повторном введении могут вызвать аллергические реакции: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сыворо­точную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болезнь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анафилактический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шок.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предупреж­дения осложнений сывороточные препараты следует вво­дить с предосторожностями. 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342017"/>
            <a:ext cx="1193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 indent="45720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концентрации антител в меньшем объеме препарата разработаны методы выделения из сыворотки крови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гаммаглобулинов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содержащих антите­ла.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препараты называют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иммуноглобулинами.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lvl="0" indent="457200" algn="just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готовят из сыворотки человека (гомологичные) и живот­ных (</a:t>
            </a:r>
            <a:r>
              <a:rPr lang="ru-RU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гетерологичные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R="8890" lvl="0" indent="44958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lvl="0" indent="44958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Эффективность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иммуноглобулинов гораздо выше эф­фективности иммунных сывороток, а осложнений наблю­дается несоизмеримо меньше.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100" y="201643"/>
            <a:ext cx="1165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8890" lvl="0" indent="-3429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имму­ноглобулины применяют гораздо более широко, чем сыво­ротки.</a:t>
            </a:r>
          </a:p>
          <a:p>
            <a:pPr marL="342900" marR="12065" lvl="0" indent="-3429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РФ иммуноглобулины используют для профилактики кори, гепатита, краснухи и др. </a:t>
            </a:r>
          </a:p>
          <a:p>
            <a:pPr marL="342900" marR="12065" lvl="0" indent="-3429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Профи­лактическое введение иммуноглобулинов проводят при подозрении на заражение или при заражении. </a:t>
            </a:r>
          </a:p>
          <a:p>
            <a:pPr marL="342900" marR="12065" lvl="0" indent="-3429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Целесооб­разно вводить эти препараты в первые дни после зараже­ния (начало инкубационного периода), пока патологиче­ский процесс еще не развился.</a:t>
            </a:r>
          </a:p>
        </p:txBody>
      </p:sp>
    </p:spTree>
    <p:extLst>
      <p:ext uri="{BB962C8B-B14F-4D97-AF65-F5344CB8AC3E}">
        <p14:creationId xmlns:p14="http://schemas.microsoft.com/office/powerpoint/2010/main" val="22596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4000" y="216238"/>
            <a:ext cx="1178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Иммуномодуляторы.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иммуномодуляции условно можно разделить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методы:</a:t>
            </a:r>
          </a:p>
          <a:p>
            <a:pPr marL="571500" indent="-5715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иммуностимуляции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иммунодепрессии.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200" y="239048"/>
            <a:ext cx="11899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Иммуностимуляторы активизируют деятельность иммунной системы. </a:t>
            </a:r>
            <a:endParaRPr lang="ru-RU" sz="3600" i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Иммуностимулирующей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активностью обладают препараты тимуса и их синтетические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аналоги: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левамизол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декарис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цитокины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препараты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адамантанового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ряда,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соли,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соединения,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полиэлектролиты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9758680" y="5026660"/>
            <a:ext cx="1651000" cy="1244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454" y="450503"/>
            <a:ext cx="69584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Иммунотерапия</a:t>
            </a: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лечения, при котором осуществляется воздействие на иммунную систему: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подавление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иммунного ответа (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иммуносупрессия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стимуляция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ответа (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иммуностимуляция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иммунодефицитов (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иммунокоррекция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4000" dirty="0">
              <a:effectLst/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mmpkc.com/wp-content/uploads/2014/04/onkologi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692" y="359785"/>
            <a:ext cx="4923645" cy="337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5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стимуляторам Т- лимфоцитов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относятся </a:t>
            </a:r>
            <a:endParaRPr lang="ru-RU" sz="3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тактивин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тималин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тимоген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тимоптин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вилозен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декарис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диуцифон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нуклеинат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натрия,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цинка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ацетат,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спленин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300" y="223729"/>
            <a:ext cx="1163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стимуляторам В- лимфоцитов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лиелопид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продигиозан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пирогенал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endParaRPr lang="ru-RU" sz="36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3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Стимуляторами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фагоцитоза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нукленат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натрия,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метилурацил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(стимулирует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Т- и В- лимфоциты).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93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стимуляторам эндогенного интерферона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дибазол 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арбинол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 algn="just"/>
            <a:endParaRPr lang="ru-RU" sz="36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заместительной терапии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применяют иммуноглобулин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внутривенного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введения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пентаглобулин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(препарат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IgM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00" y="133459"/>
            <a:ext cx="118999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Синтезирован ряд новых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препаратов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цитокины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иммунофан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полиоксидоний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Определенным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иммуностимулирующим действием обладают </a:t>
            </a: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биогенные стимуляторы (адаптогены)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экстракт алоэ,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стекловидное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тело, сок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каланхоэ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препараты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женьшеня,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элеуторококка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чабреца.</a:t>
            </a:r>
          </a:p>
          <a:p>
            <a:pPr lvl="0" algn="just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Иммунодеррессанты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подавляют агрессивное действие иммунной системы на собственный организм, который развивается при аллергических реакциях.</a:t>
            </a: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9169400" y="596900"/>
            <a:ext cx="1651000" cy="1244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890" y="0"/>
            <a:ext cx="118006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sz="3600" dirty="0"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чего состоят вакцины?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чего состоят сыворотки?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Какой иммунитет развивается в организме при введении вакцин?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чем опасность применения сывороток?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чем заключается разница в применении вакцин и сывороток?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148422"/>
            <a:ext cx="11684000" cy="533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Учебно-методическое и информационное обеспечение учебной дисциплины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: учебник / ред. В. В. Зверев, Е. В. Буданова. - 8-е изд., стер. - М. : Академия, 2014. - 281 с.</a:t>
            </a:r>
          </a:p>
          <a:p>
            <a:pPr marL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645900" cy="6188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1. - 448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http://www.studmedlib.ru/ru/book/ISBN9785970436417.html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2. - 480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http://www.studmedlib.ru/ru/book/ISBN9785970436424.html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Черкес, Ф. К. Микробиология : учебник / Ф. К. Черкес, Л. Б. Богоявленская, Н. А. Бельская ; ред. Ф. К. Черкес. - Стер. изд. - М. : Альянс, 2014. - 512 с.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[Электронный ресурс] : учеб. для мед. училищ и колледжей / ред. В. В. Зверев, М. Н. Бойченко. - М. : ГЭОТАР-Медиа, 2014. - 368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http://www.medcollegelib.ru/book/ISBN9785970429334.html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221152"/>
            <a:ext cx="8585200" cy="4586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ресурсы: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КрасГМУ «Colibris»;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ВУЗ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Колледж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ЭМБ Консультант врача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Айбукс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Букап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Лань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КонсультантПлюс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НЭБ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eLibrary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709" y="261184"/>
            <a:ext cx="58650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Иммунопрофилактика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предупреждения инфекционных заболеваний путем создания искусственного специфического иммунитета.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info-torg.ru/bitrix/templates/info-torg/includes/thumbs.php?cid=342&amp;fid=15609&amp;id=26241983&amp;type=g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599" y="366135"/>
            <a:ext cx="5577321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4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00" y="44008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8034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Выделяют: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вакцинопрофилактику (создание активного иммунитета за счет вакцин, антигенов) 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серопрофилактику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(пассивный иммунитет за счет введения в организм специфических антител - иммуноглобулинов).</a:t>
            </a:r>
            <a:endParaRPr lang="ru-RU" sz="2400" dirty="0">
              <a:solidFill>
                <a:prstClr val="black"/>
              </a:solidFill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2-tub-ru.yandex.net/i?id=5dce0d69ea7a284b9fe44f20cbcb289f&amp;n=33&amp;h=215&amp;w=2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51" y="0"/>
            <a:ext cx="5899649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628" y="279389"/>
            <a:ext cx="6673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 indent="45720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Вакцинацией человечество обязано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Дженнеру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в 1796г. показал, что прививка коровьей оспы - </a:t>
            </a:r>
            <a:r>
              <a:rPr lang="ru-RU" sz="3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вакцинация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vaccinum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с лат. коровий) эффективна для профилактики натуральной оспы.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http://supotnitskiy.ru/images/book7port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9389"/>
            <a:ext cx="4377748" cy="607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58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191800"/>
            <a:ext cx="7594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 indent="457200"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Научное обоснование и практическое внедрение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иммунопрофилактики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дал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Л. Пастер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создал принципы применения ослабленных (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аттенуированных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микроорганизмов и приготовил препараты (вакцины) для предупреждения некоторых инфекционных заболеваний человека и животных.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36" y="284249"/>
            <a:ext cx="68487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indent="457200" algn="just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Иммунизация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введение препаратов для создания искусственного активного иммунитета - проводится в оп­ределенные годы на протяжении всей жизни человека.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" indent="4572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первые же дни после рождения ребенок получает вакцину БЦЖ против туберкулеза.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http://www.korenovsk.ru/wp-content/uploads/novosti/2013/03/i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4953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8936" y="4808564"/>
            <a:ext cx="118525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 indent="45720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1-м году жизни ему делают прививки, чтобы предупредить заболевания дифтерией, коклюшем и столбняком, вакцинируют против полиомиели­та, кори и пр. 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534" y="344499"/>
            <a:ext cx="11420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вакцин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8735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Корпускулярные (из микробных клеток) - живые и убитые.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8735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Химические (антигены и антигенные фракции).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8735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Анатоксины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http://i050.radikal.ru/1102/23/746733dfc8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56" y="3206821"/>
            <a:ext cx="4094997" cy="313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9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1306</Words>
  <Application>Microsoft Office PowerPoint</Application>
  <PresentationFormat>Широкоэкранный</PresentationFormat>
  <Paragraphs>195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Antiqua</vt:lpstr>
      <vt:lpstr>Arial</vt:lpstr>
      <vt:lpstr>Calibri</vt:lpstr>
      <vt:lpstr>Times New Roman</vt:lpstr>
      <vt:lpstr>Trebuchet MS</vt:lpstr>
      <vt:lpstr>Wingdings 3</vt:lpstr>
      <vt:lpstr>Грань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dc:title>
  <dc:creator>Max</dc:creator>
  <cp:lastModifiedBy>notebook</cp:lastModifiedBy>
  <cp:revision>24</cp:revision>
  <dcterms:created xsi:type="dcterms:W3CDTF">2015-09-16T12:34:05Z</dcterms:created>
  <dcterms:modified xsi:type="dcterms:W3CDTF">2017-10-06T02:33:31Z</dcterms:modified>
</cp:coreProperties>
</file>