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32" autoAdjust="0"/>
    <p:restoredTop sz="94660"/>
  </p:normalViewPr>
  <p:slideViewPr>
    <p:cSldViewPr>
      <p:cViewPr>
        <p:scale>
          <a:sx n="60" d="100"/>
          <a:sy n="60" d="100"/>
        </p:scale>
        <p:origin x="-138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1"/>
            <a:ext cx="9144000" cy="6857999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1043608" y="260648"/>
            <a:ext cx="7344816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ГОУ ВПО «Красноярский государственный медицинский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университет им. проф. В.Ф.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Войно-Ясенецкого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Министерства здравоохранения Российской Федерации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8458200" cy="1037977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Витамин В</a:t>
            </a:r>
            <a:r>
              <a:rPr lang="ru-RU" sz="40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4788024" y="4077072"/>
            <a:ext cx="4355976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Студент 205 группы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специальность «стоматология»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Коноплянкин К.А.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3203848" y="6281936"/>
            <a:ext cx="2592288" cy="387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Красноярск, 2017.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409575"/>
            <a:ext cx="10404475" cy="726757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Авитаминоз по витамину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4968552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Фетальный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мегалобластический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эритропоэз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(нарушение кроветворения) и анемия;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Порок развития нервной трубки плода;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Эзофагит, диарея,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стеаторея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Задержка роста, иммунодефициты;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Заболев. кожи, выпадение волос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340768"/>
            <a:ext cx="3419872" cy="261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s://o-glazah.ru/wp-content/uploads/2017/04/vetkovski_raion_anem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113076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-409575"/>
            <a:ext cx="9143999" cy="726757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Роль в состоянии полости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рта: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4896544" cy="24482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Хейлоз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Глоссит;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Стоматит в полости рта.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33056"/>
            <a:ext cx="3608705" cy="2650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0" name="Picture 2" descr="http://uchebilka.ru/pars_docs/refs/38/37691/37691_html_m2fdc8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3600400" cy="2158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4" descr="http://stomatita.ru/wp-content/uploads/2017/08/chem-prizhech-stomatit-min-1200x7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3941168" cy="2620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-409575"/>
            <a:ext cx="9143999" cy="726757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828600" y="-1179512"/>
            <a:ext cx="10898187" cy="8424936"/>
            <a:chOff x="422" y="-323"/>
            <a:chExt cx="17163" cy="11920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422" y="-323"/>
              <a:ext cx="17163" cy="11920"/>
              <a:chOff x="422" y="-323"/>
              <a:chExt cx="17163" cy="11920"/>
            </a:xfrm>
          </p:grpSpPr>
          <p:grpSp>
            <p:nvGrpSpPr>
              <p:cNvPr id="1028" name="Group 4"/>
              <p:cNvGrpSpPr>
                <a:grpSpLocks/>
              </p:cNvGrpSpPr>
              <p:nvPr/>
            </p:nvGrpSpPr>
            <p:grpSpPr bwMode="auto">
              <a:xfrm>
                <a:off x="422" y="-323"/>
                <a:ext cx="17163" cy="11920"/>
                <a:chOff x="422" y="-323"/>
                <a:chExt cx="17163" cy="11920"/>
              </a:xfrm>
            </p:grpSpPr>
            <p:grpSp>
              <p:nvGrpSpPr>
                <p:cNvPr id="1029" name="Group 5"/>
                <p:cNvGrpSpPr>
                  <a:grpSpLocks/>
                </p:cNvGrpSpPr>
                <p:nvPr/>
              </p:nvGrpSpPr>
              <p:grpSpPr bwMode="auto">
                <a:xfrm>
                  <a:off x="422" y="-323"/>
                  <a:ext cx="17163" cy="11620"/>
                  <a:chOff x="804" y="435"/>
                  <a:chExt cx="15390" cy="10485"/>
                </a:xfrm>
              </p:grpSpPr>
              <p:sp>
                <p:nvSpPr>
                  <p:cNvPr id="103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804" y="435"/>
                    <a:ext cx="15390" cy="104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92CDDC"/>
                      </a:gs>
                      <a:gs pos="50000">
                        <a:srgbClr val="DAEEF3"/>
                      </a:gs>
                      <a:gs pos="100000">
                        <a:srgbClr val="92CDDC"/>
                      </a:gs>
                    </a:gsLst>
                    <a:lin ang="18900000" scaled="1"/>
                  </a:gradFill>
                  <a:ln w="12700">
                    <a:solidFill>
                      <a:srgbClr val="92CDDC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05867">
                        <a:alpha val="50000"/>
                      </a:srgb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auto">
                  <a:xfrm>
                    <a:off x="4251" y="3346"/>
                    <a:ext cx="2730" cy="3015"/>
                  </a:xfrm>
                  <a:custGeom>
                    <a:avLst/>
                    <a:gdLst/>
                    <a:ahLst/>
                    <a:cxnLst>
                      <a:cxn ang="0">
                        <a:pos x="0" y="765"/>
                      </a:cxn>
                      <a:cxn ang="0">
                        <a:pos x="2100" y="0"/>
                      </a:cxn>
                      <a:cxn ang="0">
                        <a:pos x="2730" y="2430"/>
                      </a:cxn>
                      <a:cxn ang="0">
                        <a:pos x="840" y="3015"/>
                      </a:cxn>
                      <a:cxn ang="0">
                        <a:pos x="0" y="765"/>
                      </a:cxn>
                    </a:cxnLst>
                    <a:rect l="0" t="0" r="r" b="b"/>
                    <a:pathLst>
                      <a:path w="2730" h="3015">
                        <a:moveTo>
                          <a:pt x="0" y="765"/>
                        </a:moveTo>
                        <a:lnTo>
                          <a:pt x="2100" y="0"/>
                        </a:lnTo>
                        <a:lnTo>
                          <a:pt x="2730" y="2430"/>
                        </a:lnTo>
                        <a:lnTo>
                          <a:pt x="840" y="3015"/>
                        </a:lnTo>
                        <a:lnTo>
                          <a:pt x="0" y="765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E85324">
                          <a:gamma/>
                          <a:tint val="61961"/>
                          <a:invGamma/>
                        </a:srgbClr>
                      </a:gs>
                      <a:gs pos="100000">
                        <a:srgbClr val="E85324"/>
                      </a:gs>
                    </a:gsLst>
                    <a:lin ang="5400000" scaled="1"/>
                  </a:gradFill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2" name="Freeform 8"/>
                  <p:cNvSpPr>
                    <a:spLocks/>
                  </p:cNvSpPr>
                  <p:nvPr/>
                </p:nvSpPr>
                <p:spPr bwMode="auto">
                  <a:xfrm>
                    <a:off x="9618" y="3541"/>
                    <a:ext cx="2175" cy="2535"/>
                  </a:xfrm>
                  <a:custGeom>
                    <a:avLst/>
                    <a:gdLst/>
                    <a:ahLst/>
                    <a:cxnLst>
                      <a:cxn ang="0">
                        <a:pos x="375" y="0"/>
                      </a:cxn>
                      <a:cxn ang="0">
                        <a:pos x="0" y="2415"/>
                      </a:cxn>
                      <a:cxn ang="0">
                        <a:pos x="1395" y="2535"/>
                      </a:cxn>
                      <a:cxn ang="0">
                        <a:pos x="2175" y="120"/>
                      </a:cxn>
                      <a:cxn ang="0">
                        <a:pos x="375" y="0"/>
                      </a:cxn>
                    </a:cxnLst>
                    <a:rect l="0" t="0" r="r" b="b"/>
                    <a:pathLst>
                      <a:path w="2175" h="2535">
                        <a:moveTo>
                          <a:pt x="375" y="0"/>
                        </a:moveTo>
                        <a:lnTo>
                          <a:pt x="0" y="2415"/>
                        </a:lnTo>
                        <a:lnTo>
                          <a:pt x="1395" y="2535"/>
                        </a:lnTo>
                        <a:lnTo>
                          <a:pt x="2175" y="120"/>
                        </a:lnTo>
                        <a:lnTo>
                          <a:pt x="375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B0F0">
                          <a:gamma/>
                          <a:tint val="42745"/>
                          <a:invGamma/>
                        </a:srgbClr>
                      </a:gs>
                      <a:gs pos="100000">
                        <a:srgbClr val="00B0F0"/>
                      </a:gs>
                    </a:gsLst>
                    <a:lin ang="5400000" scaled="1"/>
                  </a:gradFill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3" name="Freeform 9"/>
                  <p:cNvSpPr>
                    <a:spLocks/>
                  </p:cNvSpPr>
                  <p:nvPr/>
                </p:nvSpPr>
                <p:spPr bwMode="auto">
                  <a:xfrm>
                    <a:off x="8355" y="3346"/>
                    <a:ext cx="1560" cy="2730"/>
                  </a:xfrm>
                  <a:custGeom>
                    <a:avLst/>
                    <a:gdLst/>
                    <a:ahLst/>
                    <a:cxnLst>
                      <a:cxn ang="0">
                        <a:pos x="1560" y="120"/>
                      </a:cxn>
                      <a:cxn ang="0">
                        <a:pos x="1125" y="2730"/>
                      </a:cxn>
                      <a:cxn ang="0">
                        <a:pos x="210" y="2655"/>
                      </a:cxn>
                      <a:cxn ang="0">
                        <a:pos x="0" y="0"/>
                      </a:cxn>
                      <a:cxn ang="0">
                        <a:pos x="1560" y="120"/>
                      </a:cxn>
                    </a:cxnLst>
                    <a:rect l="0" t="0" r="r" b="b"/>
                    <a:pathLst>
                      <a:path w="1560" h="2730">
                        <a:moveTo>
                          <a:pt x="1560" y="120"/>
                        </a:moveTo>
                        <a:lnTo>
                          <a:pt x="1125" y="2730"/>
                        </a:lnTo>
                        <a:lnTo>
                          <a:pt x="210" y="2655"/>
                        </a:lnTo>
                        <a:lnTo>
                          <a:pt x="0" y="0"/>
                        </a:lnTo>
                        <a:lnTo>
                          <a:pt x="1560" y="12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92D050">
                          <a:gamma/>
                          <a:tint val="57255"/>
                          <a:invGamma/>
                        </a:srgbClr>
                      </a:gs>
                      <a:gs pos="100000">
                        <a:srgbClr val="92D050"/>
                      </a:gs>
                    </a:gsLst>
                    <a:lin ang="2700000" scaled="1"/>
                  </a:gradFill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034" name="Freeform 10"/>
                  <p:cNvSpPr>
                    <a:spLocks/>
                  </p:cNvSpPr>
                  <p:nvPr/>
                </p:nvSpPr>
                <p:spPr bwMode="auto">
                  <a:xfrm>
                    <a:off x="6716" y="3106"/>
                    <a:ext cx="1830" cy="3255"/>
                  </a:xfrm>
                  <a:custGeom>
                    <a:avLst/>
                    <a:gdLst/>
                    <a:ahLst/>
                    <a:cxnLst>
                      <a:cxn ang="0">
                        <a:pos x="1830" y="0"/>
                      </a:cxn>
                      <a:cxn ang="0">
                        <a:pos x="1620" y="3240"/>
                      </a:cxn>
                      <a:cxn ang="0">
                        <a:pos x="450" y="3255"/>
                      </a:cxn>
                      <a:cxn ang="0">
                        <a:pos x="0" y="120"/>
                      </a:cxn>
                      <a:cxn ang="0">
                        <a:pos x="1830" y="0"/>
                      </a:cxn>
                    </a:cxnLst>
                    <a:rect l="0" t="0" r="r" b="b"/>
                    <a:pathLst>
                      <a:path w="1830" h="3255">
                        <a:moveTo>
                          <a:pt x="1830" y="0"/>
                        </a:moveTo>
                        <a:lnTo>
                          <a:pt x="1620" y="3240"/>
                        </a:lnTo>
                        <a:lnTo>
                          <a:pt x="450" y="3255"/>
                        </a:lnTo>
                        <a:lnTo>
                          <a:pt x="0" y="120"/>
                        </a:lnTo>
                        <a:lnTo>
                          <a:pt x="183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CC00"/>
                      </a:gs>
                      <a:gs pos="100000">
                        <a:srgbClr val="FFCC00">
                          <a:gamma/>
                          <a:tint val="54902"/>
                          <a:invGamma/>
                        </a:srgbClr>
                      </a:gs>
                    </a:gsLst>
                    <a:lin ang="18900000" scaled="1"/>
                  </a:gradFill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281" y="5735"/>
                  <a:ext cx="4794" cy="58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0" b="0" i="0" u="none" strike="noStrike" cap="none" normalizeH="0" baseline="0" dirty="0" smtClean="0">
                      <a:ln>
                        <a:noFill/>
                      </a:ln>
                      <a:solidFill>
                        <a:srgbClr val="365F91"/>
                      </a:solidFill>
                      <a:effectLst/>
                      <a:latin typeface="Monotype Corsiva" pitchFamily="66" charset="0"/>
                      <a:cs typeface="Arial" pitchFamily="34" charset="0"/>
                    </a:rPr>
                    <a:t>В</a:t>
                  </a:r>
                  <a:r>
                    <a:rPr kumimoji="0" lang="ru-RU" sz="24000" b="0" i="0" u="none" strike="noStrike" cap="none" normalizeH="0" baseline="-25000" dirty="0" smtClean="0">
                      <a:ln>
                        <a:noFill/>
                      </a:ln>
                      <a:solidFill>
                        <a:srgbClr val="365F91"/>
                      </a:solidFill>
                      <a:effectLst/>
                      <a:latin typeface="Monotype Corsiva" pitchFamily="66" charset="0"/>
                      <a:cs typeface="Arial" pitchFamily="34" charset="0"/>
                    </a:rPr>
                    <a:t>9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36" name="Text Box 12"/>
              <p:cNvSpPr txBox="1">
                <a:spLocks noChangeArrowheads="1"/>
              </p:cNvSpPr>
              <p:nvPr/>
            </p:nvSpPr>
            <p:spPr bwMode="auto">
              <a:xfrm>
                <a:off x="3544" y="3401"/>
                <a:ext cx="10329" cy="3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Tahoma" pitchFamily="34" charset="0"/>
                    <a:cs typeface="Arial" pitchFamily="34" charset="0"/>
                  </a:rPr>
                  <a:t>Витамин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3698" y="3550"/>
              <a:ext cx="10802" cy="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0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Tahoma" pitchFamily="34" charset="0"/>
                  <a:cs typeface="Arial" pitchFamily="34" charset="0"/>
                </a:rPr>
                <a:t>Витамин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-409575"/>
            <a:ext cx="9143999" cy="726757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"/>
            <a:ext cx="8496944" cy="19888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Витамин В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фолиевая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кислота)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водорастворимый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витамин, необходимый для роста и развития кровеносной и иммунной систем.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vsebadi.ru/wp-content/uploads/2015/05/Vitamin-V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896544" cy="481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409575"/>
            <a:ext cx="10404475" cy="726757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39604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Суточная доза: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&lt;1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мг (0,4 мг)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 поступления: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Бобы (160 мкг/100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Петрушка (117 мкг/100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Спаржа и брокколи (100 мкг/100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Шпинат (53 мкг/100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hozuyut.ru/wp-content/uploads/2016/10/bean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5372100" cy="3514726"/>
          </a:xfrm>
          <a:prstGeom prst="rect">
            <a:avLst/>
          </a:prstGeom>
          <a:noFill/>
        </p:spPr>
      </p:pic>
      <p:pic>
        <p:nvPicPr>
          <p:cNvPr id="15368" name="Picture 8" descr="http://handy-herbs.co.uk/wp-content/uploads/2014/02/ParsleySto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82290">
            <a:off x="4040234" y="1229225"/>
            <a:ext cx="6192507" cy="4978776"/>
          </a:xfrm>
          <a:prstGeom prst="rect">
            <a:avLst/>
          </a:prstGeom>
          <a:noFill/>
        </p:spPr>
      </p:pic>
      <p:pic>
        <p:nvPicPr>
          <p:cNvPr id="15370" name="Picture 10" descr="http://clipart-library.com/image_gallery2/Broccoli-Free-PNG-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068960"/>
            <a:ext cx="3714750" cy="3371851"/>
          </a:xfrm>
          <a:prstGeom prst="rect">
            <a:avLst/>
          </a:prstGeom>
          <a:noFill/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73016"/>
            <a:ext cx="5086350" cy="280987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409575"/>
            <a:ext cx="10404475" cy="726757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7"/>
            <a:ext cx="8229600" cy="129614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Активная форма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фолиевой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кислоты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тетрагидрофолиевая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к-та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(ТГФК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&amp;Kcy;&amp;acy;&amp;rcy;&amp;tcy;&amp;icy;&amp;ncy;&amp;kcy;&amp;icy; &amp;pcy;&amp;ocy; &amp;zcy;&amp;acy;&amp;pcy;&amp;rcy;&amp;ocy;&amp;scy;&amp;ucy; &amp;fcy;&amp;ocy;&amp;lcy;&amp;icy;&amp;iecy;&amp;vcy;&amp;acy;&amp;yacy; &amp;kcy;&amp;icy;&amp;scy;&amp;lcy;&amp;ocy;&amp;tcy;&amp;acy; &amp;fcy;&amp;ocy;&amp;rcy;&amp;mcy;&amp;u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380310" cy="151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Tetrahydrofolic acid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2714" y="1484784"/>
            <a:ext cx="4291286" cy="1823200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395536" y="3356992"/>
            <a:ext cx="367240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Фолиевая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кислота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355976" y="3356992"/>
            <a:ext cx="504056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Тетрагидрофолиевая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кислота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95536" y="4365104"/>
            <a:ext cx="9217024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ФК + НАДФН+Н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↔ ДГФК + НАДФ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ДГФК + НАДФН+Н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↔ ТГФК + НАДФ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Фермент: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фолатредуктаза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класс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Оксидоредуктазы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409575"/>
            <a:ext cx="10404475" cy="726757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Биологическое действие: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Участвует в переносе одноуглеродных фрагментов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метильных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оксиметильных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формильного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в процессах синтеза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пуриновых, пиримидиновых нуклеотидов, глицина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метионина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гомоцистеина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превращении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УМФ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ТМФ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409575"/>
            <a:ext cx="10404475" cy="726757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6168403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409575"/>
            <a:ext cx="10404475" cy="726757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&amp;Kcy;&amp;acy;&amp;rcy;&amp;tcy;&amp;icy;&amp;ncy;&amp;kcy;&amp;icy; &amp;pcy;&amp;ocy; &amp;zcy;&amp;acy;&amp;pcy;&amp;rcy;&amp;ocy;&amp;scy;&amp;ucy; &amp;tcy;&amp;iecy;&amp;tcy;&amp;rcy;&amp;acy;&amp;gcy;&amp;icy;&amp;dcy;&amp;rcy;&amp;ocy;&amp;fcy;&amp;ocy;&amp;lcy;&amp;a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522913" cy="3865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409575"/>
            <a:ext cx="10404475" cy="7267575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920483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Тема: Витамин В9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Авитаминоз по витамину В9</vt:lpstr>
      <vt:lpstr>Роль в состоянии полости  рта: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Витамин В9</dc:title>
  <dc:creator>Кирилл</dc:creator>
  <cp:lastModifiedBy>Кирилл</cp:lastModifiedBy>
  <cp:revision>1</cp:revision>
  <dcterms:created xsi:type="dcterms:W3CDTF">2017-10-14T12:56:05Z</dcterms:created>
  <dcterms:modified xsi:type="dcterms:W3CDTF">2017-10-14T15:25:53Z</dcterms:modified>
</cp:coreProperties>
</file>