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4" r:id="rId9"/>
    <p:sldId id="266" r:id="rId10"/>
    <p:sldId id="268" r:id="rId11"/>
    <p:sldId id="269" r:id="rId12"/>
    <p:sldId id="270" r:id="rId13"/>
    <p:sldId id="272" r:id="rId14"/>
    <p:sldId id="275" r:id="rId15"/>
    <p:sldId id="273" r:id="rId16"/>
    <p:sldId id="276" r:id="rId17"/>
    <p:sldId id="277" r:id="rId18"/>
    <p:sldId id="279" r:id="rId19"/>
    <p:sldId id="282" r:id="rId20"/>
    <p:sldId id="2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94919-3078-498C-9EEB-69E1A00A938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7E9E3-FAD7-4CC6-92E5-6FD35E27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5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4F39F-E673-4FFC-A859-70FFA52F9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3E4CAC-ADCC-4B16-96C2-BBED89129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851C3D-4D8C-441F-9170-224F5A21D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6849D-2B90-4634-842A-23E00DE8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8190F-B977-4038-9A30-E198E26C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71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561B1-70D0-43AF-8B16-112370C0F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9AA068-1813-41AA-AF73-B01DC3CC7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2EF59D-BC7E-40CF-8155-C2D4B327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ACFD33-EBC6-4FF8-BF10-CD8AF0BF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BD6CC1-B1AE-4A3A-82ED-121532D0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540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6C6E5F-0340-4B68-8FA4-56C0C62990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F13962-1823-4F76-9481-60FB78230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28D0F-B425-4079-8583-DEC2E4B2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81864C-24A8-4BDE-AA56-0418BE52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D685F-0C36-4E19-82CE-72CB4C42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1E720-8D79-46C1-A030-33A4088A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05BA88-94A7-4BCD-A431-14915F5B2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940E95-8BEB-4C15-A5E7-76C21223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115BFC-744E-474D-90B3-A2F69084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02CC8-78EC-4B05-9108-8B4A8A7C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7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66B8D-219E-4487-9162-24C0118B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41ECF5-24BB-4414-995F-96BD49DD4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583E4D-1CF7-49E5-B527-BFE03E49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C54EF-C9C7-45AC-A9C8-C402FF64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FF8FC0-1CC5-4F0C-9D7D-48EFE942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10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BDC19-7192-4A47-9803-02BA308E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100F79-C283-4964-9744-6BFAB7D13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CD6938-5E1A-4503-BE41-7EC25A79C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4F6B44-B8AF-4936-8A3F-6EDAB588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68F031-94FC-4D97-8D6D-000A7E571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7C67C7-03EB-4C1F-B412-B582808A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12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B37C8-0678-452F-9B25-D0FED88A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7D7FEB-1017-4FA0-8068-47A5659F5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864A1-8D90-46F3-8053-F69E6FAA6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61D948-A35F-4EDF-BFDB-9B1DB9B92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9A8257-A413-4499-BCFC-2CE790C31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B0370C-70FD-435D-BB98-07EE6529E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FADED2-18AC-4A2E-B357-0BFC27161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EF3C6F-282D-4C70-94BD-ABA2EE41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29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26FF4-3E28-40CD-AF32-F4262DEF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424F16-34B9-4EAF-8461-640303B7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AFCE80-9B3A-4AA5-A816-B242ABF9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93C36A-E8A4-4B4C-8F71-F0F9774B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7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D5EFF8-8CC7-4EBB-BE56-ABA9BA05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8D2165-441D-4179-B791-21331E14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379C97-F639-4382-9D4B-356CAEB5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4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6F7F2-F29B-4FFC-9A14-E7094583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3B5896-9200-4567-8B59-E66144E88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914894-56F2-402C-9B4A-3E5700AB3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B9BE7E-31EF-4BB9-AD2C-79B8006F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1D92-C468-4869-9587-4268EE5A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D727BE-3E50-4FD8-A98A-9FDC88D5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37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0C5F7-280F-4A36-ABF4-0C99D9F86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BFD8C5-4A99-47AE-A6DC-971FA8FC9D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0D0E33-EDF2-414E-B2CD-9CED1C73A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CC553E-CD6C-4C2B-B05A-8EE60CCB7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A2EB64-1F8B-498B-B634-5D35DC87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363613-E67A-4918-80F1-339E7D83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4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BB540-4573-494F-B096-68B86F39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F4396E-7315-474D-8963-20338B46F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82D58F-9846-43AD-A679-1B8DFAE62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ED234-C034-46AE-8213-9AB6D9B0BAD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892665-2127-4CD8-93A2-E71B15EF3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3DAD30-7097-47EE-842A-D16316B2F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9FBFE-F0F9-41BF-A62C-134A8B27C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90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AA0C9-86A6-4B03-B0E6-22F1453EE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7097"/>
            <a:ext cx="9144000" cy="2000331"/>
          </a:xfrm>
        </p:spPr>
        <p:txBody>
          <a:bodyPr>
            <a:no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«Современная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 и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Марфана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ABEC6E-ABBC-493F-B9C4-46B3CF21B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5760" y="4761654"/>
            <a:ext cx="4206240" cy="101348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308-1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Овчинникова Т. В.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5DC3C1-711D-4046-A9DA-BF63FA5D065F}"/>
              </a:ext>
            </a:extLst>
          </p:cNvPr>
          <p:cNvSpPr txBox="1"/>
          <p:nvPr/>
        </p:nvSpPr>
        <p:spPr>
          <a:xfrm>
            <a:off x="0" y="11254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«Красноярский государственный медицинский университет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профессора В.Ф. Войно-Ясенецкого»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39553-521E-4948-B3BD-DA4064AFD1E8}"/>
              </a:ext>
            </a:extLst>
          </p:cNvPr>
          <p:cNvSpPr txBox="1"/>
          <p:nvPr/>
        </p:nvSpPr>
        <p:spPr>
          <a:xfrm>
            <a:off x="4743157" y="6439804"/>
            <a:ext cx="2705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2022</a:t>
            </a:r>
          </a:p>
        </p:txBody>
      </p:sp>
    </p:spTree>
    <p:extLst>
      <p:ext uri="{BB962C8B-B14F-4D97-AF65-F5344CB8AC3E}">
        <p14:creationId xmlns:p14="http://schemas.microsoft.com/office/powerpoint/2010/main" val="1619211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139D5-71F2-4683-B316-76D13668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Опорно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двигательный аппарат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692123-A438-465F-B8D9-177FEC440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45" t="3821" r="46023" b="4686"/>
          <a:stretch/>
        </p:blipFill>
        <p:spPr>
          <a:xfrm>
            <a:off x="838200" y="1690688"/>
            <a:ext cx="3649394" cy="48946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2A0A62-024F-4BC9-AE91-544630C63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388" y="2123493"/>
            <a:ext cx="60960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40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2926E36-DC5F-4094-A3DF-5CFC5CE85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40" t="46654" r="28340" b="16321"/>
          <a:stretch/>
        </p:blipFill>
        <p:spPr>
          <a:xfrm>
            <a:off x="1988234" y="1471917"/>
            <a:ext cx="8215532" cy="5259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8949A-60C9-4629-8775-159D4713B66F}"/>
              </a:ext>
            </a:extLst>
          </p:cNvPr>
          <p:cNvSpPr txBox="1"/>
          <p:nvPr/>
        </p:nvSpPr>
        <p:spPr>
          <a:xfrm>
            <a:off x="2867464" y="393894"/>
            <a:ext cx="6457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Деформация передней стенки грудной клетки (вдавленная грудь, «куриная грудь»)</a:t>
            </a:r>
          </a:p>
        </p:txBody>
      </p:sp>
    </p:spTree>
    <p:extLst>
      <p:ext uri="{BB962C8B-B14F-4D97-AF65-F5344CB8AC3E}">
        <p14:creationId xmlns:p14="http://schemas.microsoft.com/office/powerpoint/2010/main" val="4024502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8557E-574E-4F3A-8AEA-12664799A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9952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Симптомы. Сердечно – сосудистая система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718ECE-73EC-40DF-8FC4-37C2E6BA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3062"/>
            <a:ext cx="5824025" cy="4963331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пролапс створок митрального клапана;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миксаматоз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сердца;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дилятационная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кардиомиопатия с развитием сердечной недостаточности;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аневризмы аорты;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легочной артерии, и различных отделов аорты.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B6A539-1CEB-410A-964B-A25582D22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440" y="1353062"/>
            <a:ext cx="6919560" cy="4743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0465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11FA2-536F-4CFC-8AFA-222B0070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61" y="210380"/>
            <a:ext cx="6113327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Симптомы. Орган зрения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7F18F-7786-4264-9CAD-AC5A22904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61" y="2021302"/>
            <a:ext cx="5977339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уплощение роговицы;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размеров глазного яблока в длину;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миопия или гиперметропия;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процесса аккомодации из-за недоразвития цилиарной мышцы.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62267B-7D7F-4448-B0CF-404C6958D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977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49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83D0D-833B-4BE3-991F-A26CF3F36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6" y="133934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Симптомы. Кожа и мягкие ткани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8732DE-55E5-439A-9D45-995116019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1" y="1459497"/>
            <a:ext cx="5331655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растяжимость кожного покрова;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атрофических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тонкий подкожный слой.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6A3711-F9A0-492E-9E32-BD4E5E754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46" t="29520" r="10615" b="10874"/>
          <a:stretch/>
        </p:blipFill>
        <p:spPr>
          <a:xfrm>
            <a:off x="7475806" y="1137845"/>
            <a:ext cx="4032738" cy="54455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9AF957-2985-4098-B752-6968E604D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381" y="3295066"/>
            <a:ext cx="489857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39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4189-6C4A-4040-9675-2DE8FA988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56" y="0"/>
            <a:ext cx="10515600" cy="94253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других систем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B1817B-6CDE-42D6-8A84-81947538D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2" y="1112152"/>
            <a:ext cx="4445391" cy="336535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геморрагический  инсульт;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сосудистая аневризма;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буллёзные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изменения;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спонтанный пневмоторакс.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2B414C-7530-4747-BDC3-0DCB8F693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815" y="869022"/>
            <a:ext cx="5408861" cy="36084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8FC01-BA5F-4443-8B0D-537FCE6F4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18" y="3429000"/>
            <a:ext cx="457648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99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5A0D6-4664-4C73-849E-43AC1121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F8B710-DDCA-43EF-BC4B-50537EC62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62" y="2577599"/>
            <a:ext cx="5716173" cy="1916381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 генотипа (ДНК-диагностика);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исследования для выявления патологии органов и систем.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9465E7-DA1D-4384-88B8-224C347DE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866" y="1477107"/>
            <a:ext cx="5776254" cy="39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10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38949-4377-46D9-A0F9-E4502A69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F73143-5A84-49A4-9750-1E369B06B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82" y="1690688"/>
            <a:ext cx="4634132" cy="437505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этиотропное лечение невозможно, применяется симптоматическое;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коррекция изменений опорно-двигательной системы;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медикаментозная терапия сердечно-сосудистых заболеваний.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BCE8D5-53AA-49AF-92A3-2A007209D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585" y="1181686"/>
            <a:ext cx="5994233" cy="44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8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DBE37-DBF9-47A1-BC38-58DED843F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812FC06-A388-4FA4-B6CE-8CCAC22F3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5927" y="1417661"/>
            <a:ext cx="6623972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543863-74F3-4C5A-9840-9A4EB318769D}"/>
              </a:ext>
            </a:extLst>
          </p:cNvPr>
          <p:cNvSpPr txBox="1"/>
          <p:nvPr/>
        </p:nvSpPr>
        <p:spPr>
          <a:xfrm>
            <a:off x="253217" y="2349305"/>
            <a:ext cx="4234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жизни пациентов при условии полноценного комплекса лечебных мероприятий в среднем составляет 45 лет. </a:t>
            </a:r>
          </a:p>
        </p:txBody>
      </p:sp>
    </p:spTree>
    <p:extLst>
      <p:ext uri="{BB962C8B-B14F-4D97-AF65-F5344CB8AC3E}">
        <p14:creationId xmlns:p14="http://schemas.microsoft.com/office/powerpoint/2010/main" val="1606701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9E88B-2C19-4CA4-9DB1-C788B8A3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B32D70-BE62-4E44-9F80-7C4C9E9F0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8" y="1825625"/>
            <a:ext cx="11802794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изученных материалов можно сделать следующие выводы: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Синдром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наследственное заболевание с патологией соединительной ткани, которое сложно диагностируется и является неизлечимым.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2)Ярким проявлением симптоматики являются поражение опорно- двигательной системы (высокий рост, длинные тонкие конечности), сердечно-сосудистой системы с  формированием аневризмы, органа зрения с развитием аккомодация, поражение кожи (растяжимость, атрофические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т. д.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Для лечения применяется хирургическая коррекция изменений опорно-двигательного аппарата и симптоматическое лечение сердечно-сосудистых заболеваний.</a:t>
            </a:r>
          </a:p>
        </p:txBody>
      </p:sp>
    </p:spTree>
    <p:extLst>
      <p:ext uri="{BB962C8B-B14F-4D97-AF65-F5344CB8AC3E}">
        <p14:creationId xmlns:p14="http://schemas.microsoft.com/office/powerpoint/2010/main" val="249702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F32C7-5F3C-493E-BEE1-A31C8067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C97D4-9784-4C7E-A9CB-7999A39AF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64" y="1690688"/>
            <a:ext cx="6408808" cy="38014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(СМ) -  наследственное заболевание с аутосомно-доминантным типом наследования, относится к группе наследственных патологий соединительной ткани.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встречаемости – 1:10 000.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полов 1:1.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75% - больные родители, 25% - новые мутации.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7DAC01-ABC7-420F-85C6-46F109455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572" y="0"/>
            <a:ext cx="5352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44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E0AE9-C635-466A-9722-C42DFEC2A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10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1E75F7-525E-46F9-B3CE-CCE11CAC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09" y="1810725"/>
            <a:ext cx="7061981" cy="469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8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61703D1-C1DF-4E11-AD51-51A9CBF5C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630" y="666969"/>
            <a:ext cx="5190979" cy="59518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симптомы и лечение Синдрома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данным литературы.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этиологию эпидемиологию синдрома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Проанализировать симптоматику данного заболевания.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Охарактеризовать лечение и диагностику синдрома.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061C2E-744A-43C7-B77C-269B04C68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1" r="11449"/>
          <a:stretch/>
        </p:blipFill>
        <p:spPr>
          <a:xfrm>
            <a:off x="5725551" y="666970"/>
            <a:ext cx="6466449" cy="52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2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DAA05-222F-4595-B77C-0003F9AA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76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изучения заболевания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2E461D-3449-4207-BBF0-C296E5CD7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1060475"/>
            <a:ext cx="12065391" cy="43200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Вильямс впервые описал признаки, а Антуан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первый описал данное заболевание.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E04CA7-E25F-4BBF-B19B-285F38AEA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965" y="1842868"/>
            <a:ext cx="3842219" cy="4692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4C1F80-5676-472B-BA4F-DBF64A22EB2D}"/>
              </a:ext>
            </a:extLst>
          </p:cNvPr>
          <p:cNvSpPr txBox="1"/>
          <p:nvPr/>
        </p:nvSpPr>
        <p:spPr>
          <a:xfrm>
            <a:off x="8343448" y="6488668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B4173C-995C-4219-90DD-CDF8AD361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875" y="1842869"/>
            <a:ext cx="3142875" cy="4692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4AAE25-EF81-4120-9ECA-C63E4D6DCB25}"/>
              </a:ext>
            </a:extLst>
          </p:cNvPr>
          <p:cNvSpPr txBox="1"/>
          <p:nvPr/>
        </p:nvSpPr>
        <p:spPr>
          <a:xfrm>
            <a:off x="2244229" y="6488668"/>
            <a:ext cx="211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Э. Вильямс</a:t>
            </a:r>
          </a:p>
        </p:txBody>
      </p:sp>
    </p:spTree>
    <p:extLst>
      <p:ext uri="{BB962C8B-B14F-4D97-AF65-F5344CB8AC3E}">
        <p14:creationId xmlns:p14="http://schemas.microsoft.com/office/powerpoint/2010/main" val="176062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61E2D0-077A-4F75-83C2-9BA191C7D1C6}"/>
              </a:ext>
            </a:extLst>
          </p:cNvPr>
          <p:cNvSpPr txBox="1"/>
          <p:nvPr/>
        </p:nvSpPr>
        <p:spPr>
          <a:xfrm>
            <a:off x="9035881" y="6098344"/>
            <a:ext cx="196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Хорнби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B4147B-69C5-4C1C-90DF-566B852BB84F}"/>
              </a:ext>
            </a:extLst>
          </p:cNvPr>
          <p:cNvSpPr txBox="1"/>
          <p:nvPr/>
        </p:nvSpPr>
        <p:spPr>
          <a:xfrm>
            <a:off x="3620085" y="443023"/>
            <a:ext cx="4951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факт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0C04CDD-5697-4557-974C-A7A408ECD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021" y="1691222"/>
            <a:ext cx="3592890" cy="43930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A19DBC-725C-4A0B-A4AA-C6C4A1446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981" y="1691221"/>
            <a:ext cx="3172037" cy="43930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4CC90F-DE1E-4A9C-ADA8-EBF852939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663" y="1685594"/>
            <a:ext cx="3141915" cy="4398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B9EEFF-7E0B-41B0-96F5-6E1D741E8A37}"/>
              </a:ext>
            </a:extLst>
          </p:cNvPr>
          <p:cNvSpPr txBox="1"/>
          <p:nvPr/>
        </p:nvSpPr>
        <p:spPr>
          <a:xfrm>
            <a:off x="5047956" y="6098344"/>
            <a:ext cx="209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Никколо Паганини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907FA9-573A-4A17-93A2-EA07091AFDB0}"/>
              </a:ext>
            </a:extLst>
          </p:cNvPr>
          <p:cNvSpPr txBox="1"/>
          <p:nvPr/>
        </p:nvSpPr>
        <p:spPr>
          <a:xfrm>
            <a:off x="1072707" y="6098344"/>
            <a:ext cx="219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Авраам Линкольн</a:t>
            </a:r>
          </a:p>
        </p:txBody>
      </p:sp>
    </p:spTree>
    <p:extLst>
      <p:ext uri="{BB962C8B-B14F-4D97-AF65-F5344CB8AC3E}">
        <p14:creationId xmlns:p14="http://schemas.microsoft.com/office/powerpoint/2010/main" val="3197348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0254F-E993-4842-A2F0-F0D91B63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381" y="14970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Известные люди с синдромом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B7A6143-52A1-47DE-8AAF-E3DE85B11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644" y="1905000"/>
            <a:ext cx="3183023" cy="4140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56EA0E-CD39-46CD-BABF-813EB1261632}"/>
              </a:ext>
            </a:extLst>
          </p:cNvPr>
          <p:cNvSpPr txBox="1"/>
          <p:nvPr/>
        </p:nvSpPr>
        <p:spPr>
          <a:xfrm>
            <a:off x="399066" y="6045518"/>
            <a:ext cx="336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Ганс Христиан Андерсен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ED1DD5-F386-4EEC-B567-399AFBE0E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456" y="1905000"/>
            <a:ext cx="3474561" cy="4140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E8C366-4CA7-4F96-82E4-B3740BBA4494}"/>
              </a:ext>
            </a:extLst>
          </p:cNvPr>
          <p:cNvSpPr txBox="1"/>
          <p:nvPr/>
        </p:nvSpPr>
        <p:spPr>
          <a:xfrm>
            <a:off x="4859203" y="6041928"/>
            <a:ext cx="27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Корней Чуковский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9C7F25-DEA5-49B9-8115-542D2F7F0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807" y="1905000"/>
            <a:ext cx="2807789" cy="4140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740BA9-9BB1-4D12-9E9C-FAD232F9C517}"/>
              </a:ext>
            </a:extLst>
          </p:cNvPr>
          <p:cNvSpPr txBox="1"/>
          <p:nvPr/>
        </p:nvSpPr>
        <p:spPr>
          <a:xfrm>
            <a:off x="9202064" y="6045518"/>
            <a:ext cx="192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Усама бен Ладен</a:t>
            </a:r>
          </a:p>
        </p:txBody>
      </p:sp>
    </p:spTree>
    <p:extLst>
      <p:ext uri="{BB962C8B-B14F-4D97-AF65-F5344CB8AC3E}">
        <p14:creationId xmlns:p14="http://schemas.microsoft.com/office/powerpoint/2010/main" val="4263911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18FF467-45ED-4053-9C2C-6D774B4C4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B39617-5697-4CFC-A127-F0E48CE88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3"/>
          <a:stretch/>
        </p:blipFill>
        <p:spPr bwMode="auto">
          <a:xfrm>
            <a:off x="140505" y="1012874"/>
            <a:ext cx="12051496" cy="584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DAE3A-5386-4F71-845E-346207F367BD}"/>
              </a:ext>
            </a:extLst>
          </p:cNvPr>
          <p:cNvSpPr txBox="1"/>
          <p:nvPr/>
        </p:nvSpPr>
        <p:spPr>
          <a:xfrm>
            <a:off x="1195753" y="166132"/>
            <a:ext cx="3953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Этиология</a:t>
            </a:r>
          </a:p>
        </p:txBody>
      </p:sp>
    </p:spTree>
    <p:extLst>
      <p:ext uri="{BB962C8B-B14F-4D97-AF65-F5344CB8AC3E}">
        <p14:creationId xmlns:p14="http://schemas.microsoft.com/office/powerpoint/2010/main" val="160519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B30B7-8E09-4570-BBEB-86B5E511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002" y="365124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014A02-15E1-42E7-A75B-8B81C86F5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4" y="2169672"/>
            <a:ext cx="5744306" cy="27118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микрофибрилл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синдроме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На рисунке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фибриллин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норме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фибриллин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потерявший устойчивость к протеазам.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195C13-CE33-4B44-9121-244527257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603" y="1027906"/>
            <a:ext cx="5591929" cy="3899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DFA06C-3010-4917-8824-561BB2D2460B}"/>
              </a:ext>
            </a:extLst>
          </p:cNvPr>
          <p:cNvSpPr txBox="1"/>
          <p:nvPr/>
        </p:nvSpPr>
        <p:spPr>
          <a:xfrm>
            <a:off x="6780628" y="4990158"/>
            <a:ext cx="218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Фибриллин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норме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2D6B0-562B-481D-8B53-99AC4ED4C6A9}"/>
              </a:ext>
            </a:extLst>
          </p:cNvPr>
          <p:cNvSpPr txBox="1"/>
          <p:nvPr/>
        </p:nvSpPr>
        <p:spPr>
          <a:xfrm>
            <a:off x="9845040" y="4881489"/>
            <a:ext cx="2180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Фибриллин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потерявший устойчивость к протеазам</a:t>
            </a:r>
          </a:p>
        </p:txBody>
      </p:sp>
    </p:spTree>
    <p:extLst>
      <p:ext uri="{BB962C8B-B14F-4D97-AF65-F5344CB8AC3E}">
        <p14:creationId xmlns:p14="http://schemas.microsoft.com/office/powerpoint/2010/main" val="3363916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30921-C7B8-454D-899B-BA38609E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25" y="315545"/>
            <a:ext cx="10515600" cy="1200329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4614A-573D-4B6E-BBD3-C948BE2E3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57" y="1970111"/>
            <a:ext cx="7244861" cy="5226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Форма: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Стертая;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Выраженная.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Клинические варианты: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Болезнь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Синдром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Марфаноподобный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синдром.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8D5BC-7E42-4546-89E6-1BBD784B2C2B}"/>
              </a:ext>
            </a:extLst>
          </p:cNvPr>
          <p:cNvSpPr txBox="1"/>
          <p:nvPr/>
        </p:nvSpPr>
        <p:spPr>
          <a:xfrm>
            <a:off x="6513342" y="1970111"/>
            <a:ext cx="3110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Характер течения: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Прогрессирующий.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Стабильный.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31027-AC9B-4B28-AE38-FCE690E6C7D6}"/>
              </a:ext>
            </a:extLst>
          </p:cNvPr>
          <p:cNvSpPr txBox="1"/>
          <p:nvPr/>
        </p:nvSpPr>
        <p:spPr>
          <a:xfrm>
            <a:off x="6513342" y="3687561"/>
            <a:ext cx="5453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Генетическая характеристика: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Семейная форма (тип наследования).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Первичная мутация.</a:t>
            </a:r>
          </a:p>
        </p:txBody>
      </p:sp>
    </p:spTree>
    <p:extLst>
      <p:ext uri="{BB962C8B-B14F-4D97-AF65-F5344CB8AC3E}">
        <p14:creationId xmlns:p14="http://schemas.microsoft.com/office/powerpoint/2010/main" val="31232675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517</Words>
  <Application>Microsoft Office PowerPoint</Application>
  <PresentationFormat>Широкоэкранный</PresentationFormat>
  <Paragraphs>88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Тема: «Современная медицина и синдром Марфана» </vt:lpstr>
      <vt:lpstr>Актуальность</vt:lpstr>
      <vt:lpstr>Презентация PowerPoint</vt:lpstr>
      <vt:lpstr>История изучения заболевания</vt:lpstr>
      <vt:lpstr>Презентация PowerPoint</vt:lpstr>
      <vt:lpstr>Известные люди с синдромом Марфана </vt:lpstr>
      <vt:lpstr>Презентация PowerPoint</vt:lpstr>
      <vt:lpstr>Патогенез</vt:lpstr>
      <vt:lpstr>Классификация </vt:lpstr>
      <vt:lpstr>Симптомы. Опорно – двигательный аппарат</vt:lpstr>
      <vt:lpstr>Презентация PowerPoint</vt:lpstr>
      <vt:lpstr>Симптомы. Сердечно – сосудистая система</vt:lpstr>
      <vt:lpstr>Симптомы. Орган зрения</vt:lpstr>
      <vt:lpstr>Симптомы. Кожа и мягкие ткани</vt:lpstr>
      <vt:lpstr>Симптомы других систем</vt:lpstr>
      <vt:lpstr>Диагностика</vt:lpstr>
      <vt:lpstr>Лечение</vt:lpstr>
      <vt:lpstr>Прогноз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Синдром Марфана</dc:title>
  <dc:creator>malex_0802@mail.ru</dc:creator>
  <cp:lastModifiedBy>Фукалова Наталья Васильевна</cp:lastModifiedBy>
  <cp:revision>17</cp:revision>
  <dcterms:created xsi:type="dcterms:W3CDTF">2021-10-20T12:08:48Z</dcterms:created>
  <dcterms:modified xsi:type="dcterms:W3CDTF">2022-02-28T03:34:07Z</dcterms:modified>
</cp:coreProperties>
</file>