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8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40" r:id="rId57"/>
    <p:sldId id="311" r:id="rId58"/>
    <p:sldId id="341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42" r:id="rId85"/>
    <p:sldId id="339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1" d="100"/>
          <a:sy n="31" d="100"/>
        </p:scale>
        <p:origin x="-2184" y="-15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CC763-92E9-4438-A082-620D186E6C9B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C6826-79F6-4A89-8D40-5CE7C3915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0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D72C49-2E07-42E3-8533-4017C04FA214}" type="slidenum">
              <a:rPr lang="ru-RU" altLang="ru-RU"/>
              <a:pPr eaLnBrk="1" hangingPunct="1">
                <a:spcBef>
                  <a:spcPct val="0"/>
                </a:spcBef>
              </a:pPr>
              <a:t>57</a:t>
            </a:fld>
            <a:endParaRPr lang="ru-RU" altLang="ru-RU"/>
          </a:p>
        </p:txBody>
      </p:sp>
      <p:sp>
        <p:nvSpPr>
          <p:cNvPr id="156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029A-A393-4F58-AF87-1583DF79C6C9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A1934-4C8D-4A53-A6D4-B454AFD8B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16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40527-3A54-4DC7-AC32-1C09AA9F8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28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3E220-0E4D-47C7-8F3F-0059A398D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63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161925"/>
            <a:ext cx="1941513" cy="59674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61925"/>
            <a:ext cx="5676900" cy="59674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1B49F-17AE-4F29-95B4-372754DF5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21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61925"/>
            <a:ext cx="7770813" cy="1373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91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5213" y="1600200"/>
            <a:ext cx="38100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875213" y="3940175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6235-7831-4FFE-9860-F97B98412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4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FF11-81B0-425C-988C-6A35890CD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75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E201B-0518-4E92-9142-69F11DD13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8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2B879-7CDF-44CB-A315-3F993DBB5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08413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5213" y="1600200"/>
            <a:ext cx="3810000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B1C4B-05BC-4E2B-91C2-D8A41534D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2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7FB4-A0B0-4852-BE51-9CBAA0310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0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D36-2953-4279-AC50-F25B3AC2C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4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A1638-4DAC-44E2-A73C-3C31F13EF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0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65E7-06E4-4031-9F3E-91B09D80B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9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1029A-A393-4F58-AF87-1583DF79C6C9}" type="datetimeFigureOut">
              <a:rPr lang="ru-RU" smtClean="0"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1934-4C8D-4A53-A6D4-B454AFD8B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8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8685213" cy="4875213"/>
            <a:chOff x="0" y="0"/>
            <a:chExt cx="5471" cy="3071"/>
          </a:xfrm>
        </p:grpSpPr>
        <p:sp>
          <p:nvSpPr>
            <p:cNvPr id="2057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383" cy="3071"/>
            </a:xfrm>
            <a:prstGeom prst="rect">
              <a:avLst/>
            </a:prstGeom>
            <a:solidFill>
              <a:srgbClr val="CC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58" name="Group 3"/>
            <p:cNvGrpSpPr>
              <a:grpSpLocks/>
            </p:cNvGrpSpPr>
            <p:nvPr/>
          </p:nvGrpSpPr>
          <p:grpSpPr bwMode="auto">
            <a:xfrm>
              <a:off x="240" y="893"/>
              <a:ext cx="5231" cy="114"/>
              <a:chOff x="240" y="893"/>
              <a:chExt cx="5231" cy="114"/>
            </a:xfrm>
          </p:grpSpPr>
          <p:sp>
            <p:nvSpPr>
              <p:cNvPr id="2059" name="Rectangle 4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1" cy="114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altLang="ru-RU" smtClean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60" name="Line 5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1" cy="0"/>
              </a:xfrm>
              <a:prstGeom prst="line">
                <a:avLst/>
              </a:prstGeom>
              <a:noFill/>
              <a:ln w="19080">
                <a:solidFill>
                  <a:srgbClr val="3300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ru-RU" smtClean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61925"/>
            <a:ext cx="77708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0813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781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F00E1D69-7134-49D6-81F1-F6BEE10B7A43}" type="slidenum">
              <a:rPr lang="ru-RU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ru-RU"/>
          </a:p>
        </p:txBody>
      </p:sp>
      <p:sp>
        <p:nvSpPr>
          <p:cNvPr id="2056" name="Line 11"/>
          <p:cNvSpPr>
            <a:spLocks noChangeShapeType="1"/>
          </p:cNvSpPr>
          <p:nvPr/>
        </p:nvSpPr>
        <p:spPr bwMode="auto">
          <a:xfrm>
            <a:off x="0" y="4876800"/>
            <a:ext cx="609600" cy="1588"/>
          </a:xfrm>
          <a:prstGeom prst="line">
            <a:avLst/>
          </a:prstGeom>
          <a:noFill/>
          <a:ln w="44280">
            <a:solidFill>
              <a:srgbClr val="33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8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Impact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Impact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Impact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Impact" pitchFamily="34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Times New Roman" pitchFamily="18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Times New Roman" pitchFamily="18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Times New Roman" pitchFamily="18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330033"/>
          </a:solidFill>
          <a:latin typeface="Times New Roman" pitchFamily="18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3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9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95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326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4133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414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45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165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800" smtClean="0"/>
              <a:t>Роль отечественных ученых в развитии рентгенологии и лучевой диагностики.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67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800" smtClean="0"/>
              <a:t>История открытия рентгеновских лучей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77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056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800" smtClean="0"/>
              <a:t>Роль отечественных ученых в развитии рентгенологии и лучевой диагностики.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3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1552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Роль отечественных ученых в развитии рентгенологии и лучевой диагностики.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6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7398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854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209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1827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1740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889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9140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112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52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1492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697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651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244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620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455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403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137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6810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4119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505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4885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5027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341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3770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8942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5939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6032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70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521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140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218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6693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6972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5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46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0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11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449262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Заголовок 3"/>
          <p:cNvSpPr>
            <a:spLocks noGrp="1"/>
          </p:cNvSpPr>
          <p:nvPr>
            <p:ph type="title"/>
          </p:nvPr>
        </p:nvSpPr>
        <p:spPr>
          <a:xfrm>
            <a:off x="684213" y="273050"/>
            <a:ext cx="8064500" cy="1162050"/>
          </a:xfrm>
        </p:spPr>
        <p:txBody>
          <a:bodyPr/>
          <a:lstStyle/>
          <a:p>
            <a:r>
              <a:rPr lang="ru-RU" altLang="ru-RU" sz="4400" smtClean="0"/>
              <a:t>Ультразвуковое исследование.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19700" y="1700213"/>
            <a:ext cx="3673475" cy="4537075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dirty="0" smtClean="0"/>
              <a:t>Более сложные физические взаимодействия при  УЗИ- это </a:t>
            </a:r>
            <a:r>
              <a:rPr lang="ru-RU" sz="2400" dirty="0" err="1" smtClean="0"/>
              <a:t>пъезоэлектрический</a:t>
            </a:r>
            <a:r>
              <a:rPr lang="ru-RU" sz="2400" dirty="0" smtClean="0"/>
              <a:t> эффект,  когда на границе сред под воздействием Уз-волн возникают заряды противоположного знака.</a:t>
            </a:r>
          </a:p>
        </p:txBody>
      </p:sp>
      <p:sp>
        <p:nvSpPr>
          <p:cNvPr id="73733" name="TextBox 6"/>
          <p:cNvSpPr txBox="1">
            <a:spLocks noChangeArrowheads="1"/>
          </p:cNvSpPr>
          <p:nvPr/>
        </p:nvSpPr>
        <p:spPr bwMode="auto">
          <a:xfrm>
            <a:off x="611188" y="4773613"/>
            <a:ext cx="4321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smtClean="0">
                <a:solidFill>
                  <a:srgbClr val="000000"/>
                </a:solidFill>
                <a:latin typeface="Arial" pitchFamily="34" charset="0"/>
              </a:rPr>
              <a:t>УЗИ- пъезоэлектрический эффект, объемная 3</a:t>
            </a:r>
            <a:r>
              <a:rPr lang="en-US" altLang="ru-RU" sz="2400" smtClean="0">
                <a:solidFill>
                  <a:srgbClr val="000000"/>
                </a:solidFill>
                <a:latin typeface="Arial" pitchFamily="34" charset="0"/>
              </a:rPr>
              <a:t>D</a:t>
            </a:r>
            <a:r>
              <a:rPr lang="ru-RU" altLang="ru-RU" sz="2400" smtClean="0">
                <a:solidFill>
                  <a:srgbClr val="000000"/>
                </a:solidFill>
                <a:latin typeface="Arial" pitchFamily="34" charset="0"/>
              </a:rPr>
              <a:t> реконструкция.</a:t>
            </a:r>
          </a:p>
        </p:txBody>
      </p:sp>
      <p:sp>
        <p:nvSpPr>
          <p:cNvPr id="7373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ts val="6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ts val="5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BDE0CA-A3B6-4BE4-A024-1D6513103F21}" type="slidenum">
              <a:rPr lang="ru-RU" altLang="ru-RU" sz="18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ru-RU" altLang="ru-RU" sz="1800" smtClean="0">
              <a:latin typeface="Arial" pitchFamily="34" charset="0"/>
            </a:endParaRPr>
          </a:p>
        </p:txBody>
      </p:sp>
      <p:sp>
        <p:nvSpPr>
          <p:cNvPr id="73735" name="TextBox 6"/>
          <p:cNvSpPr txBox="1">
            <a:spLocks noChangeArrowheads="1"/>
          </p:cNvSpPr>
          <p:nvPr/>
        </p:nvSpPr>
        <p:spPr bwMode="auto">
          <a:xfrm>
            <a:off x="250825" y="6381750"/>
            <a:ext cx="2881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000" smtClean="0">
                <a:solidFill>
                  <a:srgbClr val="000000"/>
                </a:solidFill>
                <a:latin typeface="Arial" pitchFamily="34" charset="0"/>
              </a:rPr>
              <a:t>Кафедра рентгенологии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9572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5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ts val="6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ts val="5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4200" smtClean="0">
                <a:solidFill>
                  <a:srgbClr val="330033"/>
                </a:solidFill>
              </a:rPr>
              <a:t>Ультразвуковое исследование.</a:t>
            </a:r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900113" y="1628775"/>
            <a:ext cx="38100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spcBef>
                <a:spcPts val="7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ts val="6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ts val="575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3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90000"/>
            </a:pPr>
            <a:r>
              <a:rPr lang="ru-RU" altLang="ru-RU" sz="1800" i="1" u="sng" smtClean="0">
                <a:solidFill>
                  <a:srgbClr val="660033"/>
                </a:solidFill>
                <a:latin typeface="Arial" pitchFamily="34" charset="0"/>
              </a:rPr>
              <a:t>Преимущества метода и показания  к исследованию: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быстро и безопасно правильно диагностировать, а значит, и лечить множество заболеваний. 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В настоящее время УЗИ используется практически во многих областях медицины: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Гастроэнтерология;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Кардиология;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Акушерство и гинекология;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Ангиология;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Нефрология и урология;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Педиатрия;</a:t>
            </a:r>
          </a:p>
          <a:p>
            <a:pPr defTabSz="449263" eaLnBrk="1" fontAlgn="base" hangingPunct="1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Clr>
                <a:srgbClr val="B2B2B2"/>
              </a:buClr>
              <a:buSzPct val="90000"/>
              <a:buFont typeface="Wingdings" pitchFamily="2" charset="2"/>
              <a:buChar char=""/>
            </a:pPr>
            <a:r>
              <a:rPr lang="ru-RU" altLang="ru-RU" sz="1800" smtClean="0">
                <a:latin typeface="Arial" pitchFamily="34" charset="0"/>
              </a:rPr>
              <a:t>Стоматология.</a:t>
            </a:r>
          </a:p>
        </p:txBody>
      </p:sp>
      <p:grpSp>
        <p:nvGrpSpPr>
          <p:cNvPr id="75780" name="Group 3"/>
          <p:cNvGrpSpPr>
            <a:grpSpLocks/>
          </p:cNvGrpSpPr>
          <p:nvPr/>
        </p:nvGrpSpPr>
        <p:grpSpPr bwMode="auto">
          <a:xfrm>
            <a:off x="5076825" y="2060575"/>
            <a:ext cx="3808413" cy="2898775"/>
            <a:chOff x="3198" y="1298"/>
            <a:chExt cx="2399" cy="1826"/>
          </a:xfrm>
        </p:grpSpPr>
        <p:pic>
          <p:nvPicPr>
            <p:cNvPr id="7578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298"/>
              <a:ext cx="2399" cy="1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5785" name="Text Box 5"/>
            <p:cNvSpPr txBox="1">
              <a:spLocks noChangeArrowheads="1"/>
            </p:cNvSpPr>
            <p:nvPr/>
          </p:nvSpPr>
          <p:spPr bwMode="auto">
            <a:xfrm>
              <a:off x="3198" y="1298"/>
              <a:ext cx="2399" cy="1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5508625" y="5013325"/>
            <a:ext cx="32400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ts val="6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ts val="5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defTabSz="449263" eaLnBrk="1" fontAlgn="base" hangingPunct="1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ru-RU" altLang="ru-RU" sz="1800" smtClean="0">
                <a:latin typeface="Arial" pitchFamily="34" charset="0"/>
              </a:rPr>
              <a:t>Эхокардиография</a:t>
            </a:r>
          </a:p>
        </p:txBody>
      </p:sp>
      <p:sp>
        <p:nvSpPr>
          <p:cNvPr id="7578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ts val="6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ts val="5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24AFB4-D3CB-4DA5-88D5-ECBBC1C41278}" type="slidenum">
              <a:rPr lang="ru-RU" altLang="ru-RU" sz="1800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ru-RU" altLang="ru-RU" sz="1800" smtClean="0">
              <a:latin typeface="Arial" pitchFamily="34" charset="0"/>
            </a:endParaRPr>
          </a:p>
        </p:txBody>
      </p:sp>
      <p:sp>
        <p:nvSpPr>
          <p:cNvPr id="75783" name="TextBox 8"/>
          <p:cNvSpPr txBox="1">
            <a:spLocks noChangeArrowheads="1"/>
          </p:cNvSpPr>
          <p:nvPr/>
        </p:nvSpPr>
        <p:spPr bwMode="auto">
          <a:xfrm>
            <a:off x="250825" y="6381750"/>
            <a:ext cx="2881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000" smtClean="0">
                <a:solidFill>
                  <a:srgbClr val="000000"/>
                </a:solidFill>
                <a:latin typeface="Arial" pitchFamily="34" charset="0"/>
              </a:rPr>
              <a:t>Кафедра рентгенологии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870189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56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4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3401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2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04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2177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351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2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319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213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137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4608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534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400" b="1" smtClean="0"/>
              <a:t>Лучевая диагностика использует для получения изображений различные виды излучений.</a:t>
            </a:r>
            <a:endParaRPr lang="ru-RU" altLang="ru-RU" sz="3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44001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378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604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891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4745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8941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6429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0930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64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939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52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8165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79885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635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95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23124" r="36413" b="12709"/>
          <a:stretch/>
        </p:blipFill>
        <p:spPr bwMode="auto">
          <a:xfrm>
            <a:off x="124076" y="-2312"/>
            <a:ext cx="4735956" cy="66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3" t="23440" r="36413" b="8603"/>
          <a:stretch/>
        </p:blipFill>
        <p:spPr bwMode="auto">
          <a:xfrm>
            <a:off x="4860032" y="1124744"/>
            <a:ext cx="4283968" cy="52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5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27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884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139</Words>
  <Application>Microsoft Office PowerPoint</Application>
  <PresentationFormat>Экран (4:3)</PresentationFormat>
  <Paragraphs>25</Paragraphs>
  <Slides>84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86" baseType="lpstr"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Лучевая диагностика использует для получения изображений различные виды излучений.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отечественных ученых в развитии рентгенологии и лучевой диагностики.</vt:lpstr>
      <vt:lpstr>История открытия рентгеновских лучей </vt:lpstr>
      <vt:lpstr>Презентация PowerPoint</vt:lpstr>
      <vt:lpstr>Роль отечественных ученых в развитии рентгенологии и лучевой диагностики.</vt:lpstr>
      <vt:lpstr>Роль отечественных ученых в развитии рентгенологии и лучевой диагностики.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Ультразвуковое исследование.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 Гуничева</cp:lastModifiedBy>
  <cp:revision>5</cp:revision>
  <dcterms:created xsi:type="dcterms:W3CDTF">2016-02-18T14:13:49Z</dcterms:created>
  <dcterms:modified xsi:type="dcterms:W3CDTF">2016-02-18T14:52:45Z</dcterms:modified>
</cp:coreProperties>
</file>