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2" r:id="rId4"/>
    <p:sldId id="283" r:id="rId5"/>
    <p:sldId id="284" r:id="rId6"/>
    <p:sldId id="285" r:id="rId7"/>
    <p:sldId id="286" r:id="rId8"/>
    <p:sldId id="28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736304"/>
          </a:xfrm>
        </p:spPr>
        <p:txBody>
          <a:bodyPr>
            <a:noAutofit/>
          </a:bodyPr>
          <a:lstStyle/>
          <a:p>
            <a:r>
              <a:rPr lang="ru-RU" sz="3600" dirty="0"/>
              <a:t> </a:t>
            </a:r>
            <a:r>
              <a:rPr lang="ru-RU" sz="3600" dirty="0" smtClean="0"/>
              <a:t>Изменения, вносимые в </a:t>
            </a:r>
            <a:r>
              <a:rPr lang="ru-RU" sz="3600" dirty="0"/>
              <a:t>содержание </a:t>
            </a:r>
            <a:r>
              <a:rPr lang="ru-RU" sz="3600" dirty="0" smtClean="0"/>
              <a:t>практик и их место в учебном плане</a:t>
            </a:r>
            <a:br>
              <a:rPr lang="ru-RU" sz="3600" dirty="0" smtClean="0"/>
            </a:br>
            <a:r>
              <a:rPr lang="ru-RU" sz="3600" dirty="0" smtClean="0"/>
              <a:t>на специальности</a:t>
            </a:r>
            <a:r>
              <a:rPr lang="ru-RU" sz="3600" dirty="0" smtClean="0"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3</a:t>
            </a:r>
            <a:r>
              <a:rPr lang="en-US" sz="36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0</a:t>
            </a:r>
            <a:r>
              <a:rPr lang="ru-RU" sz="36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.05.0</a:t>
            </a:r>
            <a:r>
              <a:rPr lang="en-US" sz="36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3</a:t>
            </a:r>
            <a:r>
              <a:rPr lang="ru-RU" sz="36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Медицинская кибернетика</a:t>
            </a:r>
            <a:endParaRPr lang="ru-RU" sz="3600" b="1" dirty="0"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b="1" dirty="0" smtClean="0"/>
              <a:t>Декан МПФФ </a:t>
            </a:r>
          </a:p>
          <a:p>
            <a:r>
              <a:rPr lang="ru-RU" dirty="0" smtClean="0"/>
              <a:t>Шадрин Константин Викторович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9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7849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i="1" dirty="0">
                <a:solidFill>
                  <a:srgbClr val="C00000"/>
                </a:solidFill>
              </a:rPr>
              <a:t>Трудовые функции, </a:t>
            </a:r>
            <a:r>
              <a:rPr lang="ru-RU" sz="2800" b="1" i="1" dirty="0" smtClean="0">
                <a:solidFill>
                  <a:srgbClr val="C00000"/>
                </a:solidFill>
              </a:rPr>
              <a:t>входящие в </a:t>
            </a:r>
            <a:r>
              <a:rPr lang="ru-RU" sz="2800" b="1" i="1" dirty="0">
                <a:solidFill>
                  <a:srgbClr val="C00000"/>
                </a:solidFill>
              </a:rPr>
              <a:t>профессиональный </a:t>
            </a:r>
            <a:r>
              <a:rPr lang="ru-RU" sz="2800" b="1" i="1" dirty="0" smtClean="0">
                <a:solidFill>
                  <a:srgbClr val="C00000"/>
                </a:solidFill>
              </a:rPr>
              <a:t>стандарт медицинская кибернетика*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ru-RU" sz="2000" b="1" dirty="0"/>
              <a:t>Выполнение статистического учета </a:t>
            </a:r>
            <a:r>
              <a:rPr lang="ru-RU" sz="2000" dirty="0"/>
              <a:t>и составление отчетности медицинской организации</a:t>
            </a:r>
          </a:p>
          <a:p>
            <a:pPr algn="just">
              <a:spcAft>
                <a:spcPts val="600"/>
              </a:spcAft>
            </a:pPr>
            <a:r>
              <a:rPr lang="ru-RU" sz="2000" b="1" dirty="0" smtClean="0"/>
              <a:t>Разработка </a:t>
            </a:r>
            <a:r>
              <a:rPr lang="ru-RU" sz="2000" b="1" dirty="0"/>
              <a:t>систем </a:t>
            </a:r>
            <a:r>
              <a:rPr lang="ru-RU" sz="2000" dirty="0"/>
              <a:t>информационной поддержки управления знаниями в медицине, биологии и </a:t>
            </a:r>
            <a:r>
              <a:rPr lang="ru-RU" sz="2000" dirty="0" smtClean="0"/>
              <a:t>здравоохранении</a:t>
            </a:r>
          </a:p>
          <a:p>
            <a:pPr algn="just">
              <a:spcAft>
                <a:spcPts val="600"/>
              </a:spcAft>
            </a:pPr>
            <a:r>
              <a:rPr lang="ru-RU" sz="2000" b="1" dirty="0" smtClean="0"/>
              <a:t>Создание</a:t>
            </a:r>
            <a:r>
              <a:rPr lang="ru-RU" sz="2000" dirty="0"/>
              <a:t>, внедрение, развитие и эксплуатация </a:t>
            </a:r>
            <a:r>
              <a:rPr lang="ru-RU" sz="2000" b="1" dirty="0"/>
              <a:t>информационных систем в сфере </a:t>
            </a:r>
            <a:r>
              <a:rPr lang="ru-RU" sz="2000" b="1" dirty="0" smtClean="0"/>
              <a:t>здравоохранения</a:t>
            </a:r>
          </a:p>
          <a:p>
            <a:pPr algn="just">
              <a:spcAft>
                <a:spcPts val="600"/>
              </a:spcAft>
            </a:pPr>
            <a:r>
              <a:rPr lang="ru-RU" sz="2000" b="1" dirty="0" smtClean="0"/>
              <a:t>Поддержка </a:t>
            </a:r>
            <a:r>
              <a:rPr lang="ru-RU" sz="2000" b="1" dirty="0"/>
              <a:t>деятельности </a:t>
            </a:r>
            <a:r>
              <a:rPr lang="ru-RU" sz="2000" dirty="0"/>
              <a:t>медицинских специалистов, принятия клинических и управленческих решений </a:t>
            </a:r>
            <a:r>
              <a:rPr lang="ru-RU" sz="2000" b="1" dirty="0"/>
              <a:t>на основе использования информационных технологий</a:t>
            </a:r>
          </a:p>
          <a:p>
            <a:pPr algn="just"/>
            <a:endParaRPr lang="ru-RU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rgbClr val="7030A0"/>
                </a:solidFill>
              </a:rPr>
              <a:t>Анализ </a:t>
            </a:r>
            <a:r>
              <a:rPr lang="ru-RU" sz="2000" b="1" i="1" dirty="0" smtClean="0">
                <a:solidFill>
                  <a:srgbClr val="7030A0"/>
                </a:solidFill>
              </a:rPr>
              <a:t>медицинских данных, сигналов, изображений</a:t>
            </a:r>
            <a:endParaRPr lang="ru-RU" sz="2000" b="1" i="1" dirty="0">
              <a:solidFill>
                <a:srgbClr val="7030A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b="1" i="1" dirty="0" smtClean="0">
                <a:solidFill>
                  <a:srgbClr val="7030A0"/>
                </a:solidFill>
              </a:rPr>
              <a:t>Прогнозирование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b="1" i="1" dirty="0" smtClean="0">
                <a:solidFill>
                  <a:srgbClr val="7030A0"/>
                </a:solidFill>
              </a:rPr>
              <a:t>Оценка эффективности методов лечения с использованием  математических методов и вычислительных средств</a:t>
            </a:r>
            <a:endParaRPr lang="ru-RU" sz="2000" b="1" i="1" dirty="0">
              <a:solidFill>
                <a:srgbClr val="7030A0"/>
              </a:solidFill>
            </a:endParaRPr>
          </a:p>
          <a:p>
            <a:pPr algn="just"/>
            <a:endParaRPr lang="ru-RU" sz="20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6165304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chemeClr val="bg1">
                    <a:lumMod val="50000"/>
                  </a:schemeClr>
                </a:solidFill>
              </a:rPr>
              <a:t>*Приказ </a:t>
            </a:r>
            <a:r>
              <a:rPr lang="ru-RU" sz="1600" i="1" dirty="0">
                <a:solidFill>
                  <a:schemeClr val="bg1">
                    <a:lumMod val="50000"/>
                  </a:schemeClr>
                </a:solidFill>
              </a:rPr>
              <a:t>Минтруда России от 04.08.2017 N 610н "Об утверждении профессионального стандарта "Врач-кибернетик" (Зарегистрировано в Минюсте России 25.08.2017 N 47946)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3528" y="4581128"/>
            <a:ext cx="8496944" cy="0"/>
          </a:xfrm>
          <a:prstGeom prst="line">
            <a:avLst/>
          </a:prstGeom>
          <a:ln w="3492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10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00" y="0"/>
            <a:ext cx="9001000" cy="792088"/>
          </a:xfrm>
        </p:spPr>
        <p:txBody>
          <a:bodyPr>
            <a:noAutofit/>
          </a:bodyPr>
          <a:lstStyle/>
          <a:p>
            <a:r>
              <a:rPr lang="ru-RU" sz="3600" b="1" i="1" u="sng" dirty="0" smtClean="0">
                <a:solidFill>
                  <a:srgbClr val="C00000"/>
                </a:solidFill>
              </a:rPr>
              <a:t>Учебная практика</a:t>
            </a:r>
            <a:r>
              <a:rPr lang="ru-RU" sz="3600" b="1" i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(1-й курс)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856637"/>
              </p:ext>
            </p:extLst>
          </p:nvPr>
        </p:nvGraphicFramePr>
        <p:xfrm>
          <a:off x="251520" y="692696"/>
          <a:ext cx="8640960" cy="16443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8592"/>
                <a:gridCol w="1584176"/>
                <a:gridCol w="1728192"/>
              </a:tblGrid>
              <a:tr h="821425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/>
                        <a:t>Название практики по учебному плану</a:t>
                      </a:r>
                      <a:endParaRPr lang="ru-RU" sz="1800" b="1" i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/>
                        <a:t>Сроки проведения</a:t>
                      </a:r>
                      <a:endParaRPr lang="ru-RU" sz="1800" b="1" i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/>
                        <a:t>Форма отчетности</a:t>
                      </a:r>
                      <a:endParaRPr lang="ru-RU" sz="1800" b="1" i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27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Учебная практика –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ознакомительная практика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 семестр </a:t>
                      </a:r>
                    </a:p>
                    <a:p>
                      <a:pPr algn="ctr"/>
                      <a:r>
                        <a:rPr lang="ru-RU" sz="1600" dirty="0" smtClean="0"/>
                        <a:t>июнь-июль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Дневник</a:t>
                      </a:r>
                    </a:p>
                    <a:p>
                      <a:pPr algn="ctr"/>
                      <a:r>
                        <a:rPr lang="ru-RU" sz="1600" dirty="0" smtClean="0"/>
                        <a:t>Отчет по практике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9532" y="2340736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Цель:</a:t>
            </a:r>
          </a:p>
          <a:p>
            <a:pPr algn="ctr"/>
            <a:r>
              <a:rPr lang="ru-RU" dirty="0"/>
              <a:t>з</a:t>
            </a:r>
            <a:r>
              <a:rPr lang="ru-RU" dirty="0" smtClean="0"/>
              <a:t>накомство с профессиональной деятельностью врача-кибернетика, закрепление </a:t>
            </a:r>
            <a:r>
              <a:rPr lang="ru-RU" dirty="0"/>
              <a:t>и </a:t>
            </a:r>
            <a:r>
              <a:rPr lang="ru-RU" dirty="0" smtClean="0"/>
              <a:t>углубление </a:t>
            </a:r>
            <a:r>
              <a:rPr lang="ru-RU" dirty="0"/>
              <a:t>теоретической подготовки </a:t>
            </a:r>
            <a:r>
              <a:rPr lang="ru-RU" dirty="0" smtClean="0"/>
              <a:t>обучающегося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3513210"/>
            <a:ext cx="8568952" cy="0"/>
          </a:xfrm>
          <a:prstGeom prst="line">
            <a:avLst/>
          </a:prstGeom>
          <a:ln w="3492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9532" y="3631664"/>
            <a:ext cx="842493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rgbClr val="7030A0"/>
                </a:solidFill>
              </a:rPr>
              <a:t>Содержание: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Знакомство с организационно-методическими отделами и отделами АСУ: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dirty="0"/>
              <a:t>Красноярский краевой медицинский информационно-аналитический центр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dirty="0" smtClean="0"/>
              <a:t>Краевая </a:t>
            </a:r>
            <a:r>
              <a:rPr lang="ru-RU" dirty="0" smtClean="0"/>
              <a:t>клиническая больница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dirty="0" smtClean="0"/>
              <a:t>Красноярский </a:t>
            </a:r>
            <a:r>
              <a:rPr lang="ru-RU" dirty="0"/>
              <a:t>краевой клинический онкологический диспансер имени А. И. </a:t>
            </a:r>
            <a:r>
              <a:rPr lang="ru-RU" dirty="0" err="1" smtClean="0"/>
              <a:t>Крыжановского</a:t>
            </a:r>
            <a:r>
              <a:rPr lang="ru-RU" dirty="0" smtClean="0"/>
              <a:t>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dirty="0" smtClean="0"/>
              <a:t>ФГБУ </a:t>
            </a:r>
            <a:r>
              <a:rPr lang="ru-RU" dirty="0"/>
              <a:t>Федеральный центр сердечно-сосудистой </a:t>
            </a:r>
            <a:r>
              <a:rPr lang="ru-RU" dirty="0" smtClean="0"/>
              <a:t>хирургии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ru-RU" dirty="0"/>
          </a:p>
          <a:p>
            <a:pPr lvl="1" indent="-457200" algn="just">
              <a:buFont typeface="+mj-lt"/>
              <a:buAutoNum type="arabicPeriod" startAt="2"/>
            </a:pPr>
            <a:r>
              <a:rPr lang="ru-RU" dirty="0" smtClean="0"/>
              <a:t>Получение первичных навыков сбора экспериментальных данных.  </a:t>
            </a:r>
          </a:p>
        </p:txBody>
      </p:sp>
    </p:spTree>
    <p:extLst>
      <p:ext uri="{BB962C8B-B14F-4D97-AF65-F5344CB8AC3E}">
        <p14:creationId xmlns:p14="http://schemas.microsoft.com/office/powerpoint/2010/main" val="267783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92" y="-99392"/>
            <a:ext cx="9001000" cy="993428"/>
          </a:xfrm>
        </p:spPr>
        <p:txBody>
          <a:bodyPr>
            <a:noAutofit/>
          </a:bodyPr>
          <a:lstStyle/>
          <a:p>
            <a:r>
              <a:rPr lang="ru-RU" sz="3600" b="1" i="1" u="sng" dirty="0">
                <a:solidFill>
                  <a:srgbClr val="C00000"/>
                </a:solidFill>
              </a:rPr>
              <a:t>Учебная </a:t>
            </a:r>
            <a:r>
              <a:rPr lang="ru-RU" sz="3600" b="1" i="1" u="sng" dirty="0" smtClean="0">
                <a:solidFill>
                  <a:srgbClr val="C00000"/>
                </a:solidFill>
              </a:rPr>
              <a:t>практика </a:t>
            </a:r>
            <a:r>
              <a:rPr lang="ru-RU" sz="3600" b="1" dirty="0" smtClean="0">
                <a:solidFill>
                  <a:srgbClr val="FF0000"/>
                </a:solidFill>
              </a:rPr>
              <a:t>(3-й курс)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72759"/>
              </p:ext>
            </p:extLst>
          </p:nvPr>
        </p:nvGraphicFramePr>
        <p:xfrm>
          <a:off x="251520" y="764704"/>
          <a:ext cx="8640960" cy="2016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8592"/>
                <a:gridCol w="1728192"/>
                <a:gridCol w="1584176"/>
              </a:tblGrid>
              <a:tr h="821425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/>
                        <a:t>Название практики по учебному плану</a:t>
                      </a:r>
                      <a:endParaRPr lang="ru-RU" sz="1800" b="1" i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/>
                        <a:t>Сроки проведения</a:t>
                      </a:r>
                      <a:endParaRPr lang="ru-RU" sz="1800" b="1" i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/>
                        <a:t>Форма отчетности</a:t>
                      </a:r>
                      <a:endParaRPr lang="ru-RU" sz="1800" b="1" i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947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Учебная практика – </a:t>
                      </a:r>
                    </a:p>
                    <a:p>
                      <a:pPr algn="ctr"/>
                      <a:r>
                        <a:rPr lang="ru-RU" sz="1800" dirty="0" smtClean="0"/>
                        <a:t>научно-исследовательская работа (получение первичных навыков научно-исследовательской работы)</a:t>
                      </a:r>
                      <a:endParaRPr lang="ru-RU" sz="1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семестр, </a:t>
                      </a:r>
                    </a:p>
                    <a:p>
                      <a:pPr algn="ctr"/>
                      <a:r>
                        <a:rPr lang="ru-RU" dirty="0" smtClean="0"/>
                        <a:t>июнь-июль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Дневник</a:t>
                      </a:r>
                    </a:p>
                    <a:p>
                      <a:pPr algn="ctr"/>
                      <a:r>
                        <a:rPr lang="ru-RU" dirty="0" smtClean="0"/>
                        <a:t>Отчет по практике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3724" y="2765288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Цель:</a:t>
            </a:r>
          </a:p>
          <a:p>
            <a:pPr algn="ctr"/>
            <a:r>
              <a:rPr lang="ru-RU" dirty="0"/>
              <a:t>закрепление </a:t>
            </a:r>
            <a:r>
              <a:rPr lang="ru-RU" dirty="0" smtClean="0"/>
              <a:t>обучающимися </a:t>
            </a:r>
            <a:r>
              <a:rPr lang="ru-RU" dirty="0"/>
              <a:t>знаний и умений по представлению и обработке биомедицинских данных </a:t>
            </a:r>
            <a:r>
              <a:rPr lang="ru-RU" dirty="0" smtClean="0"/>
              <a:t>с использованием прикладных программных продуктов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58792" y="3933056"/>
            <a:ext cx="8633688" cy="589"/>
          </a:xfrm>
          <a:prstGeom prst="line">
            <a:avLst/>
          </a:prstGeom>
          <a:ln w="3492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2607" y="4016384"/>
            <a:ext cx="842493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i="1" u="sng" dirty="0" smtClean="0">
                <a:solidFill>
                  <a:srgbClr val="7030A0"/>
                </a:solidFill>
              </a:rPr>
              <a:t>Содержание: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/>
              <a:t>Анализ базы данных медико-биологических показателей с использованием </a:t>
            </a:r>
            <a:r>
              <a:rPr lang="ru-RU" sz="2000" dirty="0"/>
              <a:t>прикладных программных продуктов.</a:t>
            </a:r>
            <a:endParaRPr lang="ru-RU" sz="2000" dirty="0" smtClean="0"/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/>
              <a:t>Описание полученных результатов и сравнение с данными литературы.</a:t>
            </a:r>
          </a:p>
        </p:txBody>
      </p:sp>
    </p:spTree>
    <p:extLst>
      <p:ext uri="{BB962C8B-B14F-4D97-AF65-F5344CB8AC3E}">
        <p14:creationId xmlns:p14="http://schemas.microsoft.com/office/powerpoint/2010/main" val="69578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00" y="-171400"/>
            <a:ext cx="9001000" cy="999320"/>
          </a:xfrm>
        </p:spPr>
        <p:txBody>
          <a:bodyPr>
            <a:noAutofit/>
          </a:bodyPr>
          <a:lstStyle/>
          <a:p>
            <a:r>
              <a:rPr lang="ru-RU" sz="3600" b="1" i="1" u="sng" dirty="0" smtClean="0">
                <a:solidFill>
                  <a:srgbClr val="C00000"/>
                </a:solidFill>
              </a:rPr>
              <a:t>Учебная</a:t>
            </a:r>
            <a:r>
              <a:rPr lang="ru-RU" sz="3600" b="1" i="1" dirty="0" smtClean="0">
                <a:solidFill>
                  <a:srgbClr val="C00000"/>
                </a:solidFill>
              </a:rPr>
              <a:t> практика </a:t>
            </a:r>
            <a:r>
              <a:rPr lang="ru-RU" sz="3600" b="1" dirty="0" smtClean="0">
                <a:solidFill>
                  <a:srgbClr val="FF0000"/>
                </a:solidFill>
              </a:rPr>
              <a:t>(4-й курс)</a:t>
            </a:r>
            <a:r>
              <a:rPr lang="ru-RU" sz="3600" b="1" i="1" dirty="0" smtClean="0">
                <a:solidFill>
                  <a:srgbClr val="C00000"/>
                </a:solidFill>
              </a:rPr>
              <a:t> 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395180"/>
              </p:ext>
            </p:extLst>
          </p:nvPr>
        </p:nvGraphicFramePr>
        <p:xfrm>
          <a:off x="287524" y="620688"/>
          <a:ext cx="8568952" cy="140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1720"/>
                <a:gridCol w="2675024"/>
                <a:gridCol w="18722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Название практики по учебному плану</a:t>
                      </a:r>
                      <a:endParaRPr lang="ru-RU" sz="2000" b="1" i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Сроки проведения</a:t>
                      </a:r>
                      <a:endParaRPr lang="ru-RU" sz="2000" b="1" i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Форма отчетности</a:t>
                      </a:r>
                      <a:endParaRPr lang="ru-RU" sz="2000" b="1" i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Учебная практика – </a:t>
                      </a:r>
                      <a:r>
                        <a:rPr lang="ru-RU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клиническая практика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семестр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Дневник</a:t>
                      </a:r>
                    </a:p>
                    <a:p>
                      <a:pPr algn="ctr"/>
                      <a:r>
                        <a:rPr lang="ru-RU" dirty="0" smtClean="0"/>
                        <a:t>Отчет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1747" y="2132856"/>
            <a:ext cx="84249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Цель:</a:t>
            </a:r>
          </a:p>
          <a:p>
            <a:pPr algn="ctr"/>
            <a:r>
              <a:rPr lang="ru-RU" sz="2000" dirty="0"/>
              <a:t>з</a:t>
            </a:r>
            <a:r>
              <a:rPr lang="ru-RU" sz="2000" dirty="0" smtClean="0"/>
              <a:t>акрепление </a:t>
            </a:r>
            <a:r>
              <a:rPr lang="ru-RU" sz="2000" dirty="0" smtClean="0"/>
              <a:t>навыков обработки </a:t>
            </a:r>
            <a:r>
              <a:rPr lang="ru-RU" sz="2000" dirty="0"/>
              <a:t>и анализа </a:t>
            </a:r>
            <a:r>
              <a:rPr lang="ru-RU" sz="2000" dirty="0" smtClean="0"/>
              <a:t>медицинских данных с </a:t>
            </a:r>
            <a:r>
              <a:rPr lang="ru-RU" sz="2000" dirty="0" smtClean="0"/>
              <a:t>использованием специализированных прикладных программ</a:t>
            </a:r>
            <a:endParaRPr lang="ru-RU" sz="20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3442344"/>
            <a:ext cx="8640960" cy="0"/>
          </a:xfrm>
          <a:prstGeom prst="line">
            <a:avLst/>
          </a:prstGeom>
          <a:ln w="3492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3681" y="3475210"/>
            <a:ext cx="842493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7030A0"/>
                </a:solidFill>
              </a:rPr>
              <a:t>Содержание: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000" dirty="0"/>
              <a:t>Анализ базы данных медико-биологических </a:t>
            </a:r>
            <a:r>
              <a:rPr lang="ru-RU" sz="2000" dirty="0" smtClean="0"/>
              <a:t>показателей, представленных в табличной форме </a:t>
            </a:r>
            <a:r>
              <a:rPr lang="ru-RU" sz="2000" dirty="0"/>
              <a:t>с использованием специализированных прикладных </a:t>
            </a:r>
            <a:r>
              <a:rPr lang="ru-RU" sz="2000" dirty="0" smtClean="0"/>
              <a:t>программ.</a:t>
            </a:r>
            <a:endParaRPr lang="ru-RU" sz="20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ru-RU" sz="2000" dirty="0"/>
          </a:p>
          <a:p>
            <a:pPr lvl="1" indent="-457200" algn="just">
              <a:buFont typeface="+mj-lt"/>
              <a:buAutoNum type="arabicPeriod" startAt="2"/>
            </a:pPr>
            <a:r>
              <a:rPr lang="ru-RU" sz="2000" dirty="0" smtClean="0"/>
              <a:t>Построение простейшей системы </a:t>
            </a:r>
            <a:r>
              <a:rPr lang="ru-RU" sz="2000" dirty="0"/>
              <a:t>поддержки принятия врачебных решений </a:t>
            </a:r>
            <a:r>
              <a:rPr lang="ru-RU" sz="2000" dirty="0" smtClean="0"/>
              <a:t>с использованием методов искусственного интеллекта, применяемых </a:t>
            </a:r>
            <a:r>
              <a:rPr lang="ru-RU" sz="2000" dirty="0"/>
              <a:t>в медицине</a:t>
            </a:r>
            <a:r>
              <a:rPr lang="ru-RU" sz="2000" dirty="0" smtClean="0"/>
              <a:t>.</a:t>
            </a:r>
            <a:r>
              <a:rPr lang="ru-RU" sz="2000" dirty="0" smtClean="0"/>
              <a:t>  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76692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16" y="-171400"/>
            <a:ext cx="9001000" cy="993428"/>
          </a:xfrm>
        </p:spPr>
        <p:txBody>
          <a:bodyPr>
            <a:noAutofit/>
          </a:bodyPr>
          <a:lstStyle/>
          <a:p>
            <a:r>
              <a:rPr lang="ru-RU" sz="3600" b="1" i="1" u="sng" dirty="0" smtClean="0">
                <a:solidFill>
                  <a:srgbClr val="C00000"/>
                </a:solidFill>
              </a:rPr>
              <a:t>Производственная</a:t>
            </a:r>
            <a:r>
              <a:rPr lang="ru-RU" sz="3600" b="1" i="1" dirty="0" smtClean="0">
                <a:solidFill>
                  <a:srgbClr val="C00000"/>
                </a:solidFill>
              </a:rPr>
              <a:t> практика </a:t>
            </a:r>
            <a:r>
              <a:rPr lang="ru-RU" sz="3600" b="1" dirty="0" smtClean="0">
                <a:solidFill>
                  <a:srgbClr val="FF0000"/>
                </a:solidFill>
              </a:rPr>
              <a:t>(</a:t>
            </a:r>
            <a:r>
              <a:rPr lang="ru-RU" sz="3600" b="1" dirty="0" smtClean="0">
                <a:solidFill>
                  <a:srgbClr val="FF0000"/>
                </a:solidFill>
              </a:rPr>
              <a:t>4-5 курсы)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420037"/>
              </p:ext>
            </p:extLst>
          </p:nvPr>
        </p:nvGraphicFramePr>
        <p:xfrm>
          <a:off x="255711" y="692696"/>
          <a:ext cx="8640960" cy="161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96544"/>
                <a:gridCol w="2016224"/>
                <a:gridCol w="1728192"/>
              </a:tblGrid>
              <a:tr h="53254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Название практики по учебному плану</a:t>
                      </a:r>
                      <a:endParaRPr lang="ru-RU" sz="2000" b="1" i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Сроки проведения</a:t>
                      </a:r>
                      <a:endParaRPr lang="ru-RU" sz="2000" b="1" i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Форма отчетности</a:t>
                      </a:r>
                      <a:endParaRPr lang="ru-RU" sz="2000" b="1" i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076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Производственная практика – </a:t>
                      </a: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клиническая практика (научно-исследовательская работа)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(дискретная)</a:t>
                      </a:r>
                      <a:endParaRPr lang="ru-RU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8 семестр</a:t>
                      </a:r>
                      <a:r>
                        <a:rPr lang="ru-RU" dirty="0" smtClean="0"/>
                        <a:t>, </a:t>
                      </a:r>
                    </a:p>
                    <a:p>
                      <a:pPr algn="ctr"/>
                      <a:r>
                        <a:rPr lang="ru-RU" dirty="0" smtClean="0"/>
                        <a:t>июнь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–  июль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Дневник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Отчет по практике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3723" y="2296169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Цель:</a:t>
            </a:r>
          </a:p>
          <a:p>
            <a:pPr algn="ctr"/>
            <a:r>
              <a:rPr lang="ru-RU" dirty="0" smtClean="0"/>
              <a:t>разработка системы поддержки принятия решений на основе анализа </a:t>
            </a:r>
            <a:r>
              <a:rPr lang="ru-RU" dirty="0" smtClean="0"/>
              <a:t>полученных качественных </a:t>
            </a:r>
            <a:r>
              <a:rPr lang="ru-RU" dirty="0" smtClean="0"/>
              <a:t>и количественных медицинских </a:t>
            </a:r>
            <a:r>
              <a:rPr lang="ru-RU" dirty="0"/>
              <a:t>данных, </a:t>
            </a:r>
            <a:r>
              <a:rPr lang="ru-RU" dirty="0" smtClean="0"/>
              <a:t>медицинских </a:t>
            </a:r>
            <a:r>
              <a:rPr lang="ru-RU" dirty="0"/>
              <a:t>сигналов и </a:t>
            </a:r>
            <a:r>
              <a:rPr lang="ru-RU" dirty="0" smtClean="0"/>
              <a:t>изображений </a:t>
            </a:r>
            <a:r>
              <a:rPr lang="ru-RU" dirty="0" smtClean="0"/>
              <a:t> </a:t>
            </a:r>
            <a:r>
              <a:rPr lang="ru-RU" dirty="0" smtClean="0"/>
              <a:t>с </a:t>
            </a:r>
            <a:r>
              <a:rPr lang="ru-RU" dirty="0"/>
              <a:t>использованием специализированных пакетов прикладных </a:t>
            </a:r>
            <a:r>
              <a:rPr lang="ru-RU" dirty="0" smtClean="0"/>
              <a:t>компьютерных программ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3950308"/>
            <a:ext cx="8640960" cy="0"/>
          </a:xfrm>
          <a:prstGeom prst="line">
            <a:avLst/>
          </a:prstGeom>
          <a:ln w="3492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8006" y="4005064"/>
            <a:ext cx="842493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rgbClr val="7030A0"/>
                </a:solidFill>
              </a:rPr>
              <a:t>Содержание</a:t>
            </a:r>
            <a:r>
              <a:rPr lang="ru-RU" sz="2000" b="1" i="1" u="sng" dirty="0" smtClean="0">
                <a:solidFill>
                  <a:srgbClr val="7030A0"/>
                </a:solidFill>
              </a:rPr>
              <a:t>:</a:t>
            </a:r>
          </a:p>
          <a:p>
            <a:pPr algn="ctr"/>
            <a:endParaRPr lang="ru-RU" b="1" i="1" u="sng" dirty="0" smtClean="0">
              <a:solidFill>
                <a:srgbClr val="7030A0"/>
              </a:solidFill>
            </a:endParaRPr>
          </a:p>
          <a:p>
            <a:pPr marL="514350" lvl="1" indent="-514350" algn="just">
              <a:buFont typeface="+mj-lt"/>
              <a:buAutoNum type="arabicPeriod"/>
            </a:pPr>
            <a:r>
              <a:rPr lang="ru-RU" dirty="0" smtClean="0"/>
              <a:t>Сбор и анализ качественных и количественных медицинских данных</a:t>
            </a:r>
          </a:p>
          <a:p>
            <a:pPr marL="971550" lvl="2" indent="-514350" algn="just">
              <a:buFont typeface="Arial" panose="020B0604020202020204" pitchFamily="34" charset="0"/>
              <a:buChar char="•"/>
            </a:pPr>
            <a:r>
              <a:rPr lang="ru-RU" dirty="0" smtClean="0"/>
              <a:t>Краевая </a:t>
            </a:r>
            <a:r>
              <a:rPr lang="ru-RU" dirty="0"/>
              <a:t>клиническая </a:t>
            </a:r>
            <a:r>
              <a:rPr lang="ru-RU" dirty="0" smtClean="0"/>
              <a:t>больница 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(«Клиническая лабораторная диагностика» – количественные данные) – </a:t>
            </a:r>
            <a:r>
              <a:rPr lang="ru-RU" b="1" dirty="0" smtClean="0"/>
              <a:t>работа с </a:t>
            </a:r>
            <a:r>
              <a:rPr lang="ru-RU" b="1" dirty="0" err="1" smtClean="0"/>
              <a:t>биопробами</a:t>
            </a:r>
            <a:r>
              <a:rPr lang="ru-RU" dirty="0" smtClean="0"/>
              <a:t> </a:t>
            </a:r>
          </a:p>
          <a:p>
            <a:pPr marL="971550" lvl="2" indent="-514350" algn="just">
              <a:buFont typeface="Arial" panose="020B0604020202020204" pitchFamily="34" charset="0"/>
              <a:buChar char="•"/>
            </a:pPr>
            <a:r>
              <a:rPr lang="ru-RU" dirty="0" smtClean="0"/>
              <a:t>БСМП </a:t>
            </a:r>
            <a:r>
              <a:rPr lang="ru-RU" dirty="0"/>
              <a:t>им. </a:t>
            </a:r>
            <a:r>
              <a:rPr lang="ru-RU" dirty="0" err="1" smtClean="0"/>
              <a:t>Н.С.Карповича</a:t>
            </a:r>
            <a:r>
              <a:rPr lang="ru-RU" dirty="0" smtClean="0"/>
              <a:t> («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Внутренние болезни» – качественные данные</a:t>
            </a:r>
            <a:r>
              <a:rPr lang="ru-RU" dirty="0" smtClean="0"/>
              <a:t>) </a:t>
            </a:r>
            <a:r>
              <a:rPr lang="ru-RU" i="1" dirty="0">
                <a:solidFill>
                  <a:schemeClr val="bg1">
                    <a:lumMod val="50000"/>
                  </a:schemeClr>
                </a:solidFill>
              </a:rPr>
              <a:t>– </a:t>
            </a:r>
            <a:r>
              <a:rPr lang="ru-RU" b="1" dirty="0"/>
              <a:t>работа с </a:t>
            </a:r>
            <a:r>
              <a:rPr lang="ru-RU" b="1" dirty="0" smtClean="0"/>
              <a:t>историями болезни, анкетами пациентов</a:t>
            </a:r>
            <a:r>
              <a:rPr lang="ru-RU" dirty="0" smtClean="0"/>
              <a:t> </a:t>
            </a:r>
          </a:p>
          <a:p>
            <a:pPr marL="971550" lvl="2" indent="-514350" algn="just">
              <a:buFont typeface="Arial" panose="020B0604020202020204" pitchFamily="34" charset="0"/>
              <a:buChar char="•"/>
            </a:pPr>
            <a:r>
              <a:rPr lang="ru-RU" dirty="0"/>
              <a:t>Красноярский краевой медицинский информационно-аналитический </a:t>
            </a:r>
            <a:r>
              <a:rPr lang="ru-RU" dirty="0" smtClean="0"/>
              <a:t>центр </a:t>
            </a:r>
            <a:r>
              <a:rPr lang="ru-RU" i="1" dirty="0">
                <a:solidFill>
                  <a:schemeClr val="bg1">
                    <a:lumMod val="50000"/>
                  </a:schemeClr>
                </a:solidFill>
              </a:rPr>
              <a:t>– </a:t>
            </a:r>
            <a:r>
              <a:rPr lang="ru-RU" b="1" dirty="0"/>
              <a:t>работа с </a:t>
            </a:r>
            <a:r>
              <a:rPr lang="en-US" b="1" dirty="0" err="1" smtClean="0"/>
              <a:t>BigData</a:t>
            </a:r>
            <a:endParaRPr lang="ru-RU" dirty="0"/>
          </a:p>
          <a:p>
            <a:pPr marL="514350" indent="-514350" algn="just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40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92" y="-171400"/>
            <a:ext cx="9001000" cy="993428"/>
          </a:xfrm>
        </p:spPr>
        <p:txBody>
          <a:bodyPr>
            <a:noAutofit/>
          </a:bodyPr>
          <a:lstStyle/>
          <a:p>
            <a:r>
              <a:rPr lang="ru-RU" sz="3600" b="1" i="1" u="sng" dirty="0" smtClean="0">
                <a:solidFill>
                  <a:srgbClr val="C00000"/>
                </a:solidFill>
              </a:rPr>
              <a:t>Производственная</a:t>
            </a:r>
            <a:r>
              <a:rPr lang="ru-RU" sz="3600" b="1" i="1" dirty="0" smtClean="0">
                <a:solidFill>
                  <a:srgbClr val="C00000"/>
                </a:solidFill>
              </a:rPr>
              <a:t> практика </a:t>
            </a:r>
            <a:r>
              <a:rPr lang="ru-RU" sz="3600" b="1" dirty="0">
                <a:solidFill>
                  <a:srgbClr val="FF0000"/>
                </a:solidFill>
              </a:rPr>
              <a:t>(4-5 курсы)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364605"/>
              </p:ext>
            </p:extLst>
          </p:nvPr>
        </p:nvGraphicFramePr>
        <p:xfrm>
          <a:off x="255712" y="620688"/>
          <a:ext cx="8640960" cy="161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520"/>
                <a:gridCol w="2232248"/>
                <a:gridCol w="1728192"/>
              </a:tblGrid>
              <a:tr h="53254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Название практики по учебному плану</a:t>
                      </a:r>
                      <a:endParaRPr lang="ru-RU" sz="2000" b="1" i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Сроки проведения</a:t>
                      </a:r>
                      <a:endParaRPr lang="ru-RU" sz="2000" b="1" i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/>
                        <a:t>Форма отчетности</a:t>
                      </a:r>
                      <a:endParaRPr lang="ru-RU" sz="2000" b="1" i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076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Производственная практика – </a:t>
                      </a: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клиническая практика (научно-исследовательская работа)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(дискретная)</a:t>
                      </a:r>
                      <a:endParaRPr lang="ru-RU" sz="18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u="sng" dirty="0" smtClean="0">
                          <a:solidFill>
                            <a:srgbClr val="FF0000"/>
                          </a:solidFill>
                        </a:rPr>
                        <a:t>10 семестр</a:t>
                      </a:r>
                      <a:r>
                        <a:rPr lang="ru-RU" dirty="0" smtClean="0"/>
                        <a:t>, </a:t>
                      </a:r>
                    </a:p>
                    <a:p>
                      <a:pPr algn="ctr"/>
                      <a:r>
                        <a:rPr lang="ru-RU" dirty="0" smtClean="0"/>
                        <a:t>июнь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– июль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Дневник</a:t>
                      </a:r>
                    </a:p>
                    <a:p>
                      <a:pPr algn="ctr"/>
                      <a:r>
                        <a:rPr lang="ru-RU" dirty="0" smtClean="0"/>
                        <a:t>Отчет по практике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0169" y="2492896"/>
            <a:ext cx="8424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rgbClr val="7030A0"/>
                </a:solidFill>
              </a:rPr>
              <a:t>Содержание</a:t>
            </a:r>
            <a:r>
              <a:rPr lang="ru-RU" sz="2000" b="1" i="1" u="sng" dirty="0" smtClean="0">
                <a:solidFill>
                  <a:srgbClr val="7030A0"/>
                </a:solidFill>
              </a:rPr>
              <a:t>:</a:t>
            </a:r>
          </a:p>
          <a:p>
            <a:pPr algn="ctr"/>
            <a:endParaRPr lang="ru-RU" b="1" i="1" u="sng" dirty="0" smtClean="0">
              <a:solidFill>
                <a:srgbClr val="7030A0"/>
              </a:solidFill>
            </a:endParaRPr>
          </a:p>
          <a:p>
            <a:pPr marL="514350" lvl="1" indent="-514350" algn="just">
              <a:buFont typeface="+mj-lt"/>
              <a:buAutoNum type="arabicPeriod" startAt="2"/>
            </a:pPr>
            <a:r>
              <a:rPr lang="ru-RU" dirty="0" smtClean="0"/>
              <a:t>Сбор и анализ медицинских данных:</a:t>
            </a:r>
          </a:p>
          <a:p>
            <a:pPr marL="971550" lvl="2" indent="-514350" algn="just"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rgbClr val="C00000"/>
                </a:solidFill>
              </a:rPr>
              <a:t>Медицинские сигналы </a:t>
            </a:r>
            <a:r>
              <a:rPr lang="ru-RU" dirty="0" smtClean="0"/>
              <a:t>– Краевая </a:t>
            </a:r>
            <a:r>
              <a:rPr lang="ru-RU" dirty="0"/>
              <a:t>клиническая </a:t>
            </a:r>
            <a:r>
              <a:rPr lang="ru-RU" dirty="0" smtClean="0"/>
              <a:t>больница 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(«Функциональная диагностика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», «Функциональная </a:t>
            </a:r>
            <a:r>
              <a:rPr lang="ru-RU" i="1" dirty="0">
                <a:solidFill>
                  <a:schemeClr val="bg1">
                    <a:lumMod val="50000"/>
                  </a:schemeClr>
                </a:solidFill>
              </a:rPr>
              <a:t>и УЗД в клинике </a:t>
            </a:r>
            <a:r>
              <a:rPr lang="ru-RU" i="1" dirty="0" err="1">
                <a:solidFill>
                  <a:schemeClr val="bg1">
                    <a:lumMod val="50000"/>
                  </a:schemeClr>
                </a:solidFill>
              </a:rPr>
              <a:t>внутр.болезней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»)</a:t>
            </a:r>
            <a:r>
              <a:rPr lang="ru-RU" dirty="0" smtClean="0"/>
              <a:t>, </a:t>
            </a:r>
            <a:r>
              <a:rPr lang="ru-RU" dirty="0"/>
              <a:t>Профессорская клиника </a:t>
            </a:r>
            <a:r>
              <a:rPr lang="ru-RU" i="1" dirty="0">
                <a:solidFill>
                  <a:schemeClr val="bg1">
                    <a:lumMod val="50000"/>
                  </a:schemeClr>
                </a:solidFill>
              </a:rPr>
              <a:t>(«Неврология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»)</a:t>
            </a:r>
            <a:r>
              <a:rPr lang="ru-RU" dirty="0" smtClean="0"/>
              <a:t>,</a:t>
            </a:r>
            <a:endParaRPr lang="ru-RU" dirty="0"/>
          </a:p>
          <a:p>
            <a:pPr marL="971550" lvl="2" indent="-514350" algn="just"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rgbClr val="C00000"/>
                </a:solidFill>
              </a:rPr>
              <a:t>Медицинские изображения </a:t>
            </a:r>
            <a:r>
              <a:rPr lang="ru-RU" dirty="0" smtClean="0"/>
              <a:t>– </a:t>
            </a:r>
            <a:r>
              <a:rPr lang="ru-RU" dirty="0"/>
              <a:t>Краевая клиническая больница 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«</a:t>
            </a:r>
            <a:r>
              <a:rPr lang="ru-RU" i="1" dirty="0">
                <a:solidFill>
                  <a:schemeClr val="bg1">
                    <a:lumMod val="50000"/>
                  </a:schemeClr>
                </a:solidFill>
              </a:rPr>
              <a:t>Рентгенология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»)</a:t>
            </a:r>
            <a:r>
              <a:rPr lang="ru-RU" dirty="0" smtClean="0"/>
              <a:t>, </a:t>
            </a:r>
            <a:r>
              <a:rPr lang="ru-RU" dirty="0"/>
              <a:t>Красноярский краевой клинический онкологический диспансер имени А. И. </a:t>
            </a:r>
            <a:r>
              <a:rPr lang="ru-RU" dirty="0" err="1"/>
              <a:t>Крыжановского</a:t>
            </a:r>
            <a:r>
              <a:rPr lang="ru-RU" dirty="0"/>
              <a:t> </a:t>
            </a:r>
            <a:r>
              <a:rPr lang="ru-RU" i="1" dirty="0">
                <a:solidFill>
                  <a:schemeClr val="bg1">
                    <a:lumMod val="50000"/>
                  </a:schemeClr>
                </a:solidFill>
              </a:rPr>
              <a:t>(«Лучевая терапия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»)</a:t>
            </a:r>
            <a:endParaRPr lang="ru-RU" dirty="0"/>
          </a:p>
          <a:p>
            <a:pPr marL="971550" lvl="2" indent="-5143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lvl="1" indent="-457200" algn="just">
              <a:buFont typeface="+mj-lt"/>
              <a:buAutoNum type="arabicPeriod" startAt="2"/>
            </a:pPr>
            <a:endParaRPr lang="ru-RU" dirty="0" smtClean="0"/>
          </a:p>
          <a:p>
            <a:pPr lvl="1" indent="-457200" algn="just">
              <a:buFont typeface="+mj-lt"/>
              <a:buAutoNum type="arabicPeriod" startAt="2"/>
            </a:pPr>
            <a:r>
              <a:rPr lang="ru-RU" dirty="0" smtClean="0"/>
              <a:t>Разработка </a:t>
            </a:r>
            <a:r>
              <a:rPr lang="ru-RU" dirty="0" smtClean="0"/>
              <a:t>макета информационной системы </a:t>
            </a:r>
            <a:r>
              <a:rPr lang="ru-RU" dirty="0" smtClean="0"/>
              <a:t>поддержки принятия врачебных решений для анализа </a:t>
            </a:r>
            <a:r>
              <a:rPr lang="ru-RU" dirty="0" smtClean="0"/>
              <a:t>качественных </a:t>
            </a:r>
            <a:r>
              <a:rPr lang="ru-RU" dirty="0"/>
              <a:t>и количественных медицинских </a:t>
            </a:r>
            <a:r>
              <a:rPr lang="ru-RU" dirty="0" smtClean="0"/>
              <a:t>данных, </a:t>
            </a:r>
            <a:r>
              <a:rPr lang="ru-RU" dirty="0"/>
              <a:t>медицинских  </a:t>
            </a:r>
            <a:r>
              <a:rPr lang="ru-RU" dirty="0" smtClean="0"/>
              <a:t>сигналов и изображений данных на основе методов искусственного интеллекта.  </a:t>
            </a:r>
          </a:p>
        </p:txBody>
      </p:sp>
    </p:spTree>
    <p:extLst>
      <p:ext uri="{BB962C8B-B14F-4D97-AF65-F5344CB8AC3E}">
        <p14:creationId xmlns:p14="http://schemas.microsoft.com/office/powerpoint/2010/main" val="416271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3754760" cy="511256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</a:rPr>
              <a:t>1 курс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600" dirty="0" smtClean="0"/>
              <a:t>УП – ознакомительная </a:t>
            </a:r>
            <a:r>
              <a:rPr lang="ru-RU" sz="1600" dirty="0"/>
              <a:t>практика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</a:rPr>
              <a:t>3 курс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600" dirty="0" smtClean="0"/>
              <a:t>УП – научно-исследовательская </a:t>
            </a:r>
            <a:r>
              <a:rPr lang="ru-RU" sz="1600" dirty="0"/>
              <a:t>работа (получение первичных навыков научно-исследовательской работы)</a:t>
            </a:r>
            <a:r>
              <a:rPr lang="ru-RU" sz="1600" dirty="0" smtClean="0"/>
              <a:t> 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4 курс</a:t>
            </a:r>
          </a:p>
          <a:p>
            <a:pPr marL="0" indent="0">
              <a:buNone/>
            </a:pPr>
            <a:r>
              <a:rPr lang="ru-RU" sz="1600" dirty="0" smtClean="0"/>
              <a:t>УП </a:t>
            </a:r>
            <a:r>
              <a:rPr lang="ru-RU" sz="1600" dirty="0"/>
              <a:t>– клиническая </a:t>
            </a:r>
            <a:r>
              <a:rPr lang="ru-RU" sz="1600" dirty="0" smtClean="0"/>
              <a:t>практика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4-5 курс</a:t>
            </a:r>
          </a:p>
          <a:p>
            <a:pPr marL="0" indent="0">
              <a:buNone/>
            </a:pPr>
            <a:r>
              <a:rPr lang="ru-RU" sz="1600" dirty="0" smtClean="0"/>
              <a:t>ПП – </a:t>
            </a:r>
            <a:r>
              <a:rPr lang="ru-RU" sz="1600" dirty="0"/>
              <a:t>клиническая практика (научно-исследовательская работа)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600" dirty="0"/>
          </a:p>
          <a:p>
            <a:pPr marL="0" indent="0"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6 курс </a:t>
            </a:r>
          </a:p>
          <a:p>
            <a:pPr marL="0" indent="0">
              <a:buNone/>
            </a:pPr>
            <a:r>
              <a:rPr lang="ru-RU" sz="1600" dirty="0" smtClean="0"/>
              <a:t>ПП – преддипломная практика</a:t>
            </a:r>
            <a:endParaRPr lang="ru-RU" sz="1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7849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«Практический жизненный путь» медицинских кибернетиков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995936" y="1196752"/>
            <a:ext cx="720080" cy="55446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788024" y="1052736"/>
            <a:ext cx="432048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srgbClr val="FF0000"/>
                </a:solidFill>
              </a:rPr>
              <a:t>1 курс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ru-RU" sz="1600" dirty="0" smtClean="0"/>
              <a:t>Введение в профессию; получение первичных навыков сбора и анализа данных</a:t>
            </a:r>
          </a:p>
          <a:p>
            <a:pPr marL="0" indent="0">
              <a:buFont typeface="Arial" pitchFamily="34" charset="0"/>
              <a:buNone/>
            </a:pPr>
            <a:endParaRPr lang="ru-RU" sz="1600" dirty="0" smtClean="0"/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srgbClr val="FF0000"/>
                </a:solidFill>
              </a:rPr>
              <a:t>3 курс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ru-RU" sz="1600" dirty="0" smtClean="0"/>
              <a:t>Получение и закрепление навыков анализа данных с использованием специализированных программных средств</a:t>
            </a:r>
          </a:p>
          <a:p>
            <a:pPr marL="0" indent="0">
              <a:buFont typeface="Arial" pitchFamily="34" charset="0"/>
              <a:buNone/>
            </a:pPr>
            <a:endParaRPr lang="ru-RU" sz="2000" dirty="0" smtClean="0"/>
          </a:p>
          <a:p>
            <a:pPr marL="0" indent="0">
              <a:buFont typeface="Arial" pitchFamily="34" charset="0"/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4 курс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600" dirty="0"/>
              <a:t>Получение и закрепление навыков анализа </a:t>
            </a:r>
            <a:r>
              <a:rPr lang="ru-RU" sz="1600" dirty="0" smtClean="0"/>
              <a:t>медицинских данных и разработки информационных СППР</a:t>
            </a:r>
            <a:endParaRPr lang="ru-RU" sz="1600" dirty="0"/>
          </a:p>
          <a:p>
            <a:pPr marL="0" indent="0">
              <a:buFont typeface="Arial" pitchFamily="34" charset="0"/>
              <a:buNone/>
            </a:pPr>
            <a:endParaRPr lang="ru-RU" sz="700" dirty="0" smtClean="0"/>
          </a:p>
          <a:p>
            <a:pPr marL="0" indent="0">
              <a:buFont typeface="Arial" pitchFamily="34" charset="0"/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4-5 курс</a:t>
            </a:r>
          </a:p>
          <a:p>
            <a:pPr marL="0" indent="0">
              <a:buNone/>
            </a:pPr>
            <a:r>
              <a:rPr lang="ru-RU" sz="1600" dirty="0" smtClean="0"/>
              <a:t>Получение </a:t>
            </a:r>
            <a:r>
              <a:rPr lang="ru-RU" sz="1600" dirty="0"/>
              <a:t>медицинских </a:t>
            </a:r>
            <a:r>
              <a:rPr lang="ru-RU" sz="1600" dirty="0" smtClean="0"/>
              <a:t>табличных данных</a:t>
            </a:r>
            <a:r>
              <a:rPr lang="ru-RU" sz="1600" dirty="0"/>
              <a:t>, сигналов, </a:t>
            </a:r>
            <a:r>
              <a:rPr lang="ru-RU" sz="1600" dirty="0" smtClean="0"/>
              <a:t>изображений; разработка макета СППР</a:t>
            </a:r>
          </a:p>
          <a:p>
            <a:pPr marL="0" indent="0">
              <a:buFont typeface="Arial" pitchFamily="34" charset="0"/>
              <a:buNone/>
            </a:pPr>
            <a:endParaRPr lang="ru-RU" sz="800" dirty="0" smtClean="0"/>
          </a:p>
          <a:p>
            <a:pPr marL="0" indent="0">
              <a:buFont typeface="Arial" pitchFamily="34" charset="0"/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6 курс </a:t>
            </a:r>
          </a:p>
          <a:p>
            <a:pPr marL="0" indent="0">
              <a:buFont typeface="Arial" pitchFamily="34" charset="0"/>
              <a:buNone/>
            </a:pPr>
            <a:r>
              <a:rPr lang="ru-RU" sz="1600" dirty="0" smtClean="0"/>
              <a:t>Выполнение ВКР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4534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680</Words>
  <Application>Microsoft Office PowerPoint</Application>
  <PresentationFormat>Экран (4:3)</PresentationFormat>
  <Paragraphs>131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 Изменения, вносимые в содержание практик и их место в учебном плане на специальности 30.05.03 Медицинская кибернетика</vt:lpstr>
      <vt:lpstr>Трудовые функции, входящие в профессиональный стандарт медицинская кибернетика*</vt:lpstr>
      <vt:lpstr>Учебная практика (1-й курс)</vt:lpstr>
      <vt:lpstr>Учебная практика (3-й курс)</vt:lpstr>
      <vt:lpstr>Учебная практика (4-й курс) </vt:lpstr>
      <vt:lpstr>Производственная практика (4-5 курсы)</vt:lpstr>
      <vt:lpstr>Производственная практика (4-5 курсы)</vt:lpstr>
      <vt:lpstr>«Практический жизненный путь» медицинских кибернетиков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обеспечение производственных и учебных практик университета по специальности 30.05.03 Медицинская кибернетика</dc:title>
  <dc:creator>usr</dc:creator>
  <cp:lastModifiedBy>Константин В. Шадрин</cp:lastModifiedBy>
  <cp:revision>55</cp:revision>
  <dcterms:created xsi:type="dcterms:W3CDTF">2020-04-07T02:03:22Z</dcterms:created>
  <dcterms:modified xsi:type="dcterms:W3CDTF">2024-03-12T04:36:37Z</dcterms:modified>
</cp:coreProperties>
</file>