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98576"/>
            <a:ext cx="8229600" cy="2260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ГОНАРТРОЗ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8377F5-52E5-B6DD-A230-1A041DA08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1" y="193464"/>
            <a:ext cx="1468868" cy="14839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2B81F2-8C1F-4966-B84E-192FDA771E38}"/>
              </a:ext>
            </a:extLst>
          </p:cNvPr>
          <p:cNvSpPr txBox="1"/>
          <p:nvPr/>
        </p:nvSpPr>
        <p:spPr>
          <a:xfrm>
            <a:off x="1812866" y="58270"/>
            <a:ext cx="7178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a:t>
            </a: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травматологии, ортопедии и нейрохирургии с курсом 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468B4-5251-D95A-3C0C-C15A4494542E}"/>
              </a:ext>
            </a:extLst>
          </p:cNvPr>
          <p:cNvSpPr txBox="1"/>
          <p:nvPr/>
        </p:nvSpPr>
        <p:spPr>
          <a:xfrm>
            <a:off x="146131" y="5313505"/>
            <a:ext cx="3777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l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 1-го года кафедры травматологии, ортопедии и нейрохирургии с курсом ПО</a:t>
            </a:r>
          </a:p>
          <a:p>
            <a:pPr algn="l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Бортницкий Владлен Дмитриевич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5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 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сужение рентгенологической суставной щели в 2–3 раза превышает норму,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склероз становится более выражен, по краям суставной щели и/или в зоне межмыщелкового возвышения появляются костные разрастания (остеофиты). Клинически – умеренный болевой синдром, развивается ограничение движений в суставе, гипотрофия мышц, хромота, определяется лёгкая фронтальная деформация оси конечности;</a:t>
            </a:r>
          </a:p>
        </p:txBody>
      </p:sp>
    </p:spTree>
    <p:extLst>
      <p:ext uri="{BB962C8B-B14F-4D97-AF65-F5344CB8AC3E}">
        <p14:creationId xmlns:p14="http://schemas.microsoft.com/office/powerpoint/2010/main" val="213098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III 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клиническая картина характеризуется стойкими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сгибательно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–разгибательными контрактурами, резко выраженными болями и хромотой, умеренной и выраженной вальгусной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деформацией конечности, нестабильностью сустава и атрофией мышц бедра и голени. При рентгенографии выявляется значительная деформация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склерозирование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суставных поверхностей эпифизов с зонами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некроза и локального остеопороза, суставная щель почти полностью отсутствует, определяются обширные костные разрастания и свободные суставные тела.</a:t>
            </a:r>
          </a:p>
        </p:txBody>
      </p:sp>
    </p:spTree>
    <p:extLst>
      <p:ext uri="{BB962C8B-B14F-4D97-AF65-F5344CB8AC3E}">
        <p14:creationId xmlns:p14="http://schemas.microsoft.com/office/powerpoint/2010/main" val="402262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Lawrence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рентгенологическая)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 – отсутствие изменений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 – сомнительная: незначительные остеофиты;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 – минимальная: чётко выраженные единичные остеофиты и минимальное сужение суставной щели;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III – умеренная: умеренное сужение суставной щели и множественные остеофиты;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IV – тяжёлая: выраженное сужение суставной щели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склерозом, грубые остеофиты.</a:t>
            </a:r>
          </a:p>
        </p:txBody>
      </p:sp>
    </p:spTree>
    <p:extLst>
      <p:ext uri="{BB962C8B-B14F-4D97-AF65-F5344CB8AC3E}">
        <p14:creationId xmlns:p14="http://schemas.microsoft.com/office/powerpoint/2010/main" val="107663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Гонартроз или артроз коленного сустава (деформирующий артроз коленного  сустава, остеоартроз, остеоартри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6200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4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Ведущим клиническим симптомом деформирующего артроза коленного сустава является боль, усиливающаяся при движениях или нагрузке на сустав, к концу дня, при охлаждении и в сырую погоду. На ранних стадиях боль проходит после периода покоя. Интенсивность болевого синдрома прямо не коррелирует со стадией заболевания и степенью морфологических изменений в суставе. С развитием заболевания боль приобретает постоянный характер. С болью связаны жалобы на хромоту, необходимость в дополнительной опоре при ходьбе на трость, затруднения при подъёме или спуске по лестнице, а также при подъёме со стула или кресла. По мере прогрессирования патологического процесса появляется ограничение амплитуды движений (контрактура): в начале сгибания, а затем и разгибания, крепитация, деформация сустава и увеличение его в размерах, периодические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синовиты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3450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всем пациентам с ОА выполнить рентгенографию коленного сустава в 2-х проекциях как наиболее простой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скрининговый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обследования больных с ГА для оценки стадии развития заболевания и определения его этиологического типа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Рентгенологические признаки ОА: 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сужение суставной щели;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склероз;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остеофиты по краям суставных поверхностей и в местах прикрепления связок;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кисты в эпифизах;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изменение формы эпифизов.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5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Гонартроз коленного сустава 1 степени: факты о болезни, возможность леч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856984" cy="66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406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проводить дифференциальную диагностику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начальных стадиях, когда клинико-рентгенологические проявления заболевания выражены минимально, со следующей патологией: ревматоидный артрит, кристаллические артриты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спондилоартропатии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93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Ревматоидный артрит: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25% случаев заболевание начинается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моноартрита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крупного сустава.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Диагностические критерии: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ранний дебют заболевания (возраст 30–50 лет);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продолжительная утренняя скованность (более 30 минут);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боль усиливается в покое и уменьшается при движениях;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объёма сустава;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артрит с поражением другого сустава не более, чем за три месяца;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симметричное поражение коленных суставов;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ревматоидные узелки на коже;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поражение внутренних органов (синдром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Шегрена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экссудативный плеврит,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фиброзирующий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альвеолит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амилоидоз почек, пери– и миокардит,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спленомегалия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увеличение лимфоузлов,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васкулиты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периферическая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общие симптомы (субфебрилитет, снижение веса, потливость);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ревматоидный фактор (РФ) в сыворотке крови;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антитела к циклическому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цитруллиновому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пептиду;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СОЭ; C-реактивного белка, анемия;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рентгенологическая картина неспецифична: остеопороз эпифизов, краевые эрозии суставных поверхностей, сужение суставной щели, кисты, на поздних стадиях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разрушение эпифизов, подвывихи, анкилозы. </a:t>
            </a:r>
          </a:p>
        </p:txBody>
      </p:sp>
    </p:spTree>
    <p:extLst>
      <p:ext uri="{BB962C8B-B14F-4D97-AF65-F5344CB8AC3E}">
        <p14:creationId xmlns:p14="http://schemas.microsoft.com/office/powerpoint/2010/main" val="50407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Кристаллические артриты: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подагра (отложения кристаллов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натрия);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псевдоподагра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(отложения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пирофосфата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кальция);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апатитная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болезнь (отложения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гидроксиаппатита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Диагностические критерии: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резкая боль, как правило, утром;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горячая красная блестящая кожа над поражённым суставом;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преднадколенниковый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бурсит;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кристаллы в синовиальной жидкости при поляризационной микроскопии;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уровня мочевой кислоты (при подагре);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рентгенографии иногда определяются эрозии с зоной остеосклероза. </a:t>
            </a:r>
          </a:p>
        </p:txBody>
      </p:sp>
    </p:spTree>
    <p:extLst>
      <p:ext uri="{BB962C8B-B14F-4D97-AF65-F5344CB8AC3E}">
        <p14:creationId xmlns:p14="http://schemas.microsoft.com/office/powerpoint/2010/main" val="332038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Патогенез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диагностика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Консервативное лечение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5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Спондилоартропатии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анкилозирующий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спондилоартрит (болезнь Бехтерева);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реактивные артриты и синдром Рейтера (острые негнойные артриты на фоне инфекции мочеполовой системы (хламидиоз) или кишечника);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артриты при воспалительных заболеваниях кишечника (неспецифический язвенный колит, болезнь Крона и болезнь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Уиппла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псориатический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артрит.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Диагностические критерии: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сакроилеит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 спондилитом;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артриты коленных, тазобедренных и грудинно-рёберных суставов;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энтесопатии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подошвенный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фасциит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тендиниты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ирит, поражения кожи, ногтей и слизистых.</a:t>
            </a:r>
          </a:p>
        </p:txBody>
      </p:sp>
    </p:spTree>
    <p:extLst>
      <p:ext uri="{BB962C8B-B14F-4D97-AF65-F5344CB8AC3E}">
        <p14:creationId xmlns:p14="http://schemas.microsoft.com/office/powerpoint/2010/main" val="4094705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Консервативное (неоперативное) лечение рекомендовано при начальных стадиях ГА (I–II стадия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I–II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в то время как хирургическое, наряду с продолжением консервативной терапии – при II-III стадии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III–IV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2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Немедикаментозная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пациентам с ОА рекомендована модификация спортивных/физических нагрузок и разгрузка поражённого сустава: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избегание воздействия динамических и статических факторов, повышающих осевую нагрузку на коленный сустав (бег, длительная ходьба, прыжки, подъём тяжестей, пребывание в однообразной рабочей позе и т.п.);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ношение обуви с хорошо амортизирующей подошвой;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опора на трость или костыль в руке, противоположной поражённому суставу при обострении</a:t>
            </a:r>
          </a:p>
        </p:txBody>
      </p:sp>
    </p:spTree>
    <p:extLst>
      <p:ext uri="{BB962C8B-B14F-4D97-AF65-F5344CB8AC3E}">
        <p14:creationId xmlns:p14="http://schemas.microsoft.com/office/powerpoint/2010/main" val="752545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пациентам с ОА рекомендована лечебная физкультура, направленная на укрепление мышц бедра и голени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снижение веса при наличии избыточной массы тела (ИМТ ≥ 25 кг/м2) на 10-12%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ортезирование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короткими курсами при обострении и преимущественной локализации артроза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 подводный душ-массаж лечебный, общий массаж медицинский, массаж нижней конечности медицинский, массаж коленного сустава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Рекомендованы физиотерапевтические процедуры</a:t>
            </a:r>
          </a:p>
        </p:txBody>
      </p:sp>
    </p:spTree>
    <p:extLst>
      <p:ext uri="{BB962C8B-B14F-4D97-AF65-F5344CB8AC3E}">
        <p14:creationId xmlns:p14="http://schemas.microsoft.com/office/powerpoint/2010/main" val="3842385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Медикаментозная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уменьшения болей в суставах рекомендовано назначение нестероидных противовоспалительных и противоревматических препаратов (НПВП) с учетом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коморбидности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пациентов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купирования боли при ОА коленных суставов до назначения пероральных НПВП рекомендуются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трансдермальные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(топические) формы НПВП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начальных стадиях заболевания и при множественном поражении суставов рекомендовано назначение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хондроитина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сульфат, глюкозамина, их комбинации</a:t>
            </a:r>
          </a:p>
        </p:txBody>
      </p:sp>
    </p:spTree>
    <p:extLst>
      <p:ext uri="{BB962C8B-B14F-4D97-AF65-F5344CB8AC3E}">
        <p14:creationId xmlns:p14="http://schemas.microsoft.com/office/powerpoint/2010/main" val="393167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Внутрисуставные инъекции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внутрисуставное введение протеза синовиальной жидкости на основе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гиалуроната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натрия для уменьшения боли и улучшения функции сустава при наличии инициативы со стороны пациента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внутрисуставное введение глюкокортикоидов по соответствующим строгим показаниям (Внутрисуставное введение глюкокортикоидов оказывает сильный противовоспалительный эффект, однако сопряжено с высоким риском развития вторичного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остеонекроза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 усугублением деградации суставного хряща. Поэтому их применение возможно в ситуациях, когда не удаётся купировать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адекватными дозами НПВП, но не чаще 1 раза в 3 месяца. Курсовое применение глюкокортикоидов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рекомендуется)</a:t>
            </a:r>
          </a:p>
        </p:txBody>
      </p:sp>
    </p:spTree>
    <p:extLst>
      <p:ext uri="{BB962C8B-B14F-4D97-AF65-F5344CB8AC3E}">
        <p14:creationId xmlns:p14="http://schemas.microsoft.com/office/powerpoint/2010/main" val="3605410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 рекомендовано больным деформирующим артрозом коленного сустава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I–II стадий (по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III–IV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неудовлетворительном эффекте комплексной консервативной терапии (болевой синдром не купируется комплексным немедикаментозным и фармакологическим лечением) или в ситуации, когда при первичном обращении за медицинской помощью определяются выраженные дегенеративно-дистрофические изменения в суставе, сопровождающиеся стойкими функциональными нарушениями</a:t>
            </a:r>
          </a:p>
        </p:txBody>
      </p:sp>
    </p:spTree>
    <p:extLst>
      <p:ext uri="{BB962C8B-B14F-4D97-AF65-F5344CB8AC3E}">
        <p14:creationId xmlns:p14="http://schemas.microsoft.com/office/powerpoint/2010/main" val="119391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Рекомендованы корригирующие околосуставные остеотомии бедренной и/или большеберцовой костей при деформирующем артрозе I-II ст. (по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1961) с преимущественным поражением внутреннего отдела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деформацией или наружного отдела и вальгусной деформацией коленного сустава при неэффективности неоперативного лечения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Рекомендована остеотомия бугристости большеберцовой кости для её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вентрализации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вентромедиализации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изолированном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I-II ст. (по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1961) с преимущественным поражением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сочленения</a:t>
            </a:r>
          </a:p>
        </p:txBody>
      </p:sp>
    </p:spTree>
    <p:extLst>
      <p:ext uri="{BB962C8B-B14F-4D97-AF65-F5344CB8AC3E}">
        <p14:creationId xmlns:p14="http://schemas.microsoft.com/office/powerpoint/2010/main" val="402769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коленного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 в объеме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эндопротезирования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коленного сустава рекомендовано пациентам с первичным или вторичным ГА III стадии 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также, в редких случаях, при неэффективности других вариантов лечения на более ранних стадиях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val="3720790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Эндопротезирование коленного сустава в Москве — стоимость операции в  «Центре Спортивной Травмы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76664" cy="53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(ГА) (артроз коленного сустава,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остеоартроз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остеоартрит) – гетерогенная группа заболеваний различной этиологии со сходными биологическими, морфологическими и клиническими проявлениями и исходом, в основе которых лежит поражение всех компонентов коленного сустава: хряща,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менисков, синовиальной оболочки, связок, капсулы, а также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периартикулярных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мышц</a:t>
            </a:r>
          </a:p>
        </p:txBody>
      </p:sp>
      <p:pic>
        <p:nvPicPr>
          <p:cNvPr id="1026" name="Picture 2" descr="Артроз коленного сустава: причины, симптомы, лечение в ФНКЦ ФМ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6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17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Реабилитация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Предоперационный 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электромиостимуляция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(ЭМС) ягодичных мышц, мышц обоих бедер, голеней; массаж обоих нижних конечностей; ЛФК (изометрические упражнения)</a:t>
            </a:r>
          </a:p>
        </p:txBody>
      </p:sp>
    </p:spTree>
    <p:extLst>
      <p:ext uri="{BB962C8B-B14F-4D97-AF65-F5344CB8AC3E}">
        <p14:creationId xmlns:p14="http://schemas.microsoft.com/office/powerpoint/2010/main" val="20442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Ранний послеоперационный период: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 для грудного и диафрагмального дыхания; ФТЛ (воздействие электрическим полем ультравысокой частоты (ЭП УВЧ) или УФО на рану, ЭМС на здоровой ноге №5, после снятия швов - на оперированную, массаж с 2-3 недели после операции); ЛФК с 1-2 дня (изометрические движения, движения в суставах верхних конечностей и здоровой ноги), с 1 дня под руководством инструктора ЛФК больного обучают присаживаться в кровати с помощью рук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надкроватной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рамы; вставать и ходить без нагрузки на оперированную конечность с дополнительной опорой на костыли разрешается через несколько часов после операции. После удаления дренажей рекомендуют ходьбу с дополнительной опорой на костыли и дозированной нагрузкой на оперированную конечность. </a:t>
            </a:r>
          </a:p>
        </p:txBody>
      </p:sp>
    </p:spTree>
    <p:extLst>
      <p:ext uri="{BB962C8B-B14F-4D97-AF65-F5344CB8AC3E}">
        <p14:creationId xmlns:p14="http://schemas.microsoft.com/office/powerpoint/2010/main" val="1165546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Поздний послеоперационный период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 3 недели): Разрешается частичная нагрузка на ногу (ходьба по лестнице при помощи костылей), использование трости в течение 3-4 недель; ЛФК; ФТЛ (электрофорез обезболивающих средств).</a:t>
            </a:r>
          </a:p>
        </p:txBody>
      </p:sp>
    </p:spTree>
    <p:extLst>
      <p:ext uri="{BB962C8B-B14F-4D97-AF65-F5344CB8AC3E}">
        <p14:creationId xmlns:p14="http://schemas.microsoft.com/office/powerpoint/2010/main" val="2069450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полную нагрузку больным разрешать, в среднем, через 1,5-3 месяца после корригирующих околосуставных остеотомий бедренной или большеберцовой костей и через 1-3 месяца после операции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эндопротезирования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зависимости от степени поражения сустава, методики и особенностей хирургического вмешательства. Основу лечебных мероприятий этого периода восстановительного лечения составляют ЛФК (в том числе в бассейне), занятия на тренажёрах и бальнеотерапевтические процедуры, которые рекомендовано проводить в специализированных центрах или санаторно-курортных учреждениях</a:t>
            </a:r>
          </a:p>
        </p:txBody>
      </p:sp>
    </p:spTree>
    <p:extLst>
      <p:ext uri="{BB962C8B-B14F-4D97-AF65-F5344CB8AC3E}">
        <p14:creationId xmlns:p14="http://schemas.microsoft.com/office/powerpoint/2010/main" val="2286708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Клинические рекомендации, утвержденные МЗ РФ 2021г.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А.В.Каплан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«Повреждения костей и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суставов» 2019г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Бриггс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Майлс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Астон: «Оперативная ортопедия.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Стенморское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руководство»</a:t>
            </a:r>
          </a:p>
        </p:txBody>
      </p:sp>
    </p:spTree>
    <p:extLst>
      <p:ext uri="{BB962C8B-B14F-4D97-AF65-F5344CB8AC3E}">
        <p14:creationId xmlns:p14="http://schemas.microsoft.com/office/powerpoint/2010/main" val="202346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Спасибо за внимание!</a:t>
            </a:r>
          </a:p>
        </p:txBody>
      </p:sp>
      <p:pic>
        <p:nvPicPr>
          <p:cNvPr id="7170" name="Picture 2" descr="Тренировки бегуна: 5 самых частых ошибок | Бег, Тренировочные советы,  Новичкам, , Train For G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7239000" cy="48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43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Фундаментальная причина развития заболевания заключается в несоответствии между механической осевой нагрузкой на нижнюю конечность и способностью структурных элементов коленного сустава противостоять этой нагрузке. Биологические свойства тканей, образующих коленный сустав, могут быть скомпрометированы генетически или изменяться под воздействием экзогенных и эндогенных приобретённых неблагоприятных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47042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Проведённые в последние десятилетия популяционные исследования позволили установить факторы, ассоциированные с развитием и прогрессированием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среди которых выделяют следующие: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Ожирение (при ИМТ&gt; 30 риск раннего ОА увеличивается втрое)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Изменение оси нижней конечности (в любой из трёх плоскостей) или дисплазия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Уменьшение объёма и силы мышц нижней конечности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Любое нарушение нормальной биомеханики сустава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Травматическое повреждение хряща, связок и менисков, внутрисуставные переломы мыщелков бедренной и большеберцовой костей, а также надколенника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Воспаление в синовиальной оболочке любой этиологии, включая гемартроз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Полиморфизм отдельных генов (как структурных, так и регуляторных).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Опрос: россияне назвали возраст наступления старости - Газета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281316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равмы коленного сустава: виды и симптомы | Главн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18152"/>
            <a:ext cx="25940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Ожирение — проблема 21 века. Чем опасен лишний вес?. Сеть медицинских  центров и МЦ «Здоровье» в Москве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33" y="4922180"/>
            <a:ext cx="2913842" cy="152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2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Патогенез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основе патогенеза лежит преобладание катаболических процессов над анаболическими, в частности, из-за неадекватности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репаративного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ответа, включая активацию провоспалительных путей иммунной системы. Патологические процессы на молекулярном уровне протекают одновременно в хрящевой ткани,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менисках и синовиальной оболочке, приводя к структурным изменениям и потере биологических свойств всех тканей сустава: деградация хряща,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ремоделирование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образование остеофитов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хондрофитов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воспаление, отёк. В последующем в патологический процесс вовлекаются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капсульно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-связочные структуры и мышцы, окружающие сустав.</a:t>
            </a:r>
          </a:p>
        </p:txBody>
      </p:sp>
    </p:spTree>
    <p:extLst>
      <p:ext uri="{BB962C8B-B14F-4D97-AF65-F5344CB8AC3E}">
        <p14:creationId xmlns:p14="http://schemas.microsoft.com/office/powerpoint/2010/main" val="204767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данным эпидемиологических исследований последних лет частота артроза коленного сустава среди взрослого населения мира варьирует в широких пределах: от 2,0 до 42,4% при учёте только клинических критериев, от 16,3 до 33,0% - рентгенологических и от 1,5 до 15,9% - комбинации клинических и рентгенологических. 81 млн. больных зарегистрированы в пяти развитых странах (Германия, Италия, Франция, Великобритания, Испания) и более 380 млн. больных – в России, Бразилии, Индии и Китае. По данным официальной статистики, с 2000 по 2010 гг. в Российской Федерации число больных ОА увеличилось почти 2,5 раза. В недавно проведённом эпидемиологическом исследовании было показано, что в России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(или)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коксартрозом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страдает 13% населения старше 18 лет.</a:t>
            </a:r>
          </a:p>
        </p:txBody>
      </p:sp>
      <p:pic>
        <p:nvPicPr>
          <p:cNvPr id="3074" name="Picture 2" descr="Физическая карта мира 2023 крупно со странами и границ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2899429" cy="177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39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этиологии: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Первичный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(идиопатический) – возникает без каких-либо явных внешних причин.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Вторичный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анамнезе имеются указания на один или несколько факторов, приводящих к развитию заболевания. Наиболее часто это факторы травматического генеза, например, внутрисуставные переломы мыщелков бедренной и большеберцовой костей, а также надколенника, переломы диафизов бедренной или большеберцовой костей, сросшиеся с остаточной деформацией, повреждения хряща, менисков, связок коленного сустава, а также любые хирургические вмешательства на суставе, приводящие к посттравматическому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Реже встречаются воспалительные факторы – например, острые и хронические артриты любой этиологии, гемартрозы и другие патологические состояния, нарушающие нормальный гомеостаз синовиальной среды сустава (другой вторичный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Поражаться может как один, так и оба коленных сустава.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9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(клинико-рентгенологическая)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 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при рентгенографии определяется незначительное сужение суставной щели по сравнению со здоровым суставом и лёгкий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остеосклероз. Клинически заболевание проявляется болью, возникающей после или при ходьбе, особенно, при спуске и подъёме по лестнице, которая проходит в состоянии покоя, иногда боль может появляться после долгого пребывания на ногах, движения в суставе, как правило, не ограничены;</a:t>
            </a:r>
          </a:p>
        </p:txBody>
      </p:sp>
    </p:spTree>
    <p:extLst>
      <p:ext uri="{BB962C8B-B14F-4D97-AF65-F5344CB8AC3E}">
        <p14:creationId xmlns:p14="http://schemas.microsoft.com/office/powerpoint/2010/main" val="924401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2282</Words>
  <Application>Microsoft Office PowerPoint</Application>
  <PresentationFormat>Экран (4:3)</PresentationFormat>
  <Paragraphs>137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Тема Office</vt:lpstr>
      <vt:lpstr> </vt:lpstr>
      <vt:lpstr>План</vt:lpstr>
      <vt:lpstr>Презентация PowerPoint</vt:lpstr>
      <vt:lpstr>Этиология</vt:lpstr>
      <vt:lpstr>Презентация PowerPoint</vt:lpstr>
      <vt:lpstr>Патогенез</vt:lpstr>
      <vt:lpstr>Эпидемиология</vt:lpstr>
      <vt:lpstr>Классификация</vt:lpstr>
      <vt:lpstr>Классификация Н.С.Косинской (клинико-рентгенологическая)</vt:lpstr>
      <vt:lpstr>Презентация PowerPoint</vt:lpstr>
      <vt:lpstr>Презентация PowerPoint</vt:lpstr>
      <vt:lpstr>Классификация Kellgren &amp; Lawrence (рентгенологическая)</vt:lpstr>
      <vt:lpstr>Презентация PowerPoint</vt:lpstr>
      <vt:lpstr>Клиническая картина</vt:lpstr>
      <vt:lpstr>Диагностика</vt:lpstr>
      <vt:lpstr>Презентация PowerPoint</vt:lpstr>
      <vt:lpstr>Диф диагностика</vt:lpstr>
      <vt:lpstr>Презентация PowerPoint</vt:lpstr>
      <vt:lpstr>Презентация PowerPoint</vt:lpstr>
      <vt:lpstr>Презентация PowerPoint</vt:lpstr>
      <vt:lpstr>Лечение</vt:lpstr>
      <vt:lpstr>Немедикаментозная терапия</vt:lpstr>
      <vt:lpstr>Презентация PowerPoint</vt:lpstr>
      <vt:lpstr>Медикаментозная терапия</vt:lpstr>
      <vt:lpstr>Внутрисуставные инъекции</vt:lpstr>
      <vt:lpstr>Хирургическое лечение</vt:lpstr>
      <vt:lpstr>Презентация PowerPoint</vt:lpstr>
      <vt:lpstr>Эндопротезирование коленного суства</vt:lpstr>
      <vt:lpstr>Презентация PowerPoint</vt:lpstr>
      <vt:lpstr>Реабилитация</vt:lpstr>
      <vt:lpstr>Презентация PowerPoint</vt:lpstr>
      <vt:lpstr>Презентация PowerPoint</vt:lpstr>
      <vt:lpstr>Презентация PowerPoint</vt:lpstr>
      <vt:lpstr>Источники</vt:lpstr>
      <vt:lpstr>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dc:title>
  <dc:creator>Мед Сестра</dc:creator>
  <cp:lastModifiedBy>Владлен Бортницкий</cp:lastModifiedBy>
  <cp:revision>35</cp:revision>
  <dcterms:created xsi:type="dcterms:W3CDTF">2023-06-18T07:25:07Z</dcterms:created>
  <dcterms:modified xsi:type="dcterms:W3CDTF">2023-09-14T07:33:39Z</dcterms:modified>
</cp:coreProperties>
</file>