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4" r:id="rId6"/>
    <p:sldId id="273" r:id="rId7"/>
    <p:sldId id="272" r:id="rId8"/>
    <p:sldId id="261" r:id="rId9"/>
    <p:sldId id="270" r:id="rId10"/>
    <p:sldId id="275" r:id="rId11"/>
    <p:sldId id="276" r:id="rId12"/>
    <p:sldId id="262" r:id="rId13"/>
    <p:sldId id="263" r:id="rId14"/>
    <p:sldId id="264" r:id="rId15"/>
    <p:sldId id="265" r:id="rId16"/>
    <p:sldId id="269" r:id="rId17"/>
    <p:sldId id="268" r:id="rId18"/>
    <p:sldId id="266" r:id="rId19"/>
    <p:sldId id="259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462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6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24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59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55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1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3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2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19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1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4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6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seases/zabolevanija_stomatology/distal-occlusion" TargetMode="External"/><Relationship Id="rId2" Type="http://schemas.openxmlformats.org/officeDocument/2006/relationships/hyperlink" Target="https://www.krasotaimedicina.ru/diseases/zabolevanija_stomatology/mesial-occlu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rasotaimedicina.ru/diseases/problem-anaplasty/cleft-pala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718" y="2631671"/>
            <a:ext cx="614363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err="1"/>
              <a:t>Микрогнатия</a:t>
            </a:r>
            <a:r>
              <a:rPr lang="ru-RU" sz="4800" b="1" dirty="0"/>
              <a:t>. Этиология, клиника, диагностика, лечение, диспансеризация.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66"/>
            <a:ext cx="3786214" cy="6643734"/>
          </a:xfrm>
        </p:spPr>
        <p:txBody>
          <a:bodyPr>
            <a:normAutofit/>
          </a:bodyPr>
          <a:lstStyle/>
          <a:p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Федеральное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государственное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бюджетное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образовательное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учреждение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высшего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образования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медицинский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университет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имени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профессора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В.Ф.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Войно-Ясенецкого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» </a:t>
            </a:r>
            <a:b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Министерства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здравоохранения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Российской</a:t>
            </a:r>
            <a:r>
              <a:rPr lang="en-US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Федерации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sz="2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Кафедра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стоматологии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ИПО</a:t>
            </a:r>
            <a:endParaRPr lang="ru-RU" sz="20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5000636"/>
            <a:ext cx="4357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Выполнил ординатор </a:t>
            </a:r>
            <a:r>
              <a:rPr lang="en-GB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</a:t>
            </a: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      кафедры стоматологии ИПО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по специальности «Ортодонтия»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Соловьева Евгения Андреевна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рецензент к.м.н., </a:t>
            </a:r>
            <a:r>
              <a:rPr lang="ru-RU" sz="1400" dirty="0" smtClean="0">
                <a:solidFill>
                  <a:schemeClr val="bg1"/>
                </a:solidFill>
              </a:rPr>
              <a:t>доцент </a:t>
            </a:r>
            <a:r>
              <a:rPr lang="ru-RU" sz="1400" dirty="0" err="1" smtClean="0">
                <a:solidFill>
                  <a:schemeClr val="bg1"/>
                </a:solidFill>
              </a:rPr>
              <a:t>Дуж</a:t>
            </a:r>
            <a:r>
              <a:rPr lang="ru-RU" sz="1400" dirty="0" smtClean="0">
                <a:solidFill>
                  <a:schemeClr val="bg1"/>
                </a:solidFill>
              </a:rPr>
              <a:t> Анатолий Николаевич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Клиника, дифференциальная диагностика верхней </a:t>
            </a:r>
            <a:r>
              <a:rPr lang="ru-RU" dirty="0" err="1"/>
              <a:t>микрогнатии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68760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Пациенты могут не предъявлять жалоб, либо жаловаться на эстетику и</a:t>
            </a:r>
            <a:r>
              <a:rPr lang="en-US" i="1" dirty="0"/>
              <a:t>/</a:t>
            </a:r>
            <a:r>
              <a:rPr lang="ru-RU" i="1" dirty="0"/>
              <a:t>или функциональные </a:t>
            </a:r>
            <a:r>
              <a:rPr lang="ru-RU" i="1" dirty="0" smtClean="0"/>
              <a:t>нарушения</a:t>
            </a:r>
          </a:p>
          <a:p>
            <a:pPr algn="ctr"/>
            <a:r>
              <a:rPr lang="ru-RU" i="1" dirty="0" smtClean="0"/>
              <a:t>Нижняя </a:t>
            </a:r>
            <a:r>
              <a:rPr lang="ru-RU" i="1" dirty="0" err="1" smtClean="0"/>
              <a:t>микрогнатия</a:t>
            </a:r>
            <a:r>
              <a:rPr lang="ru-RU" i="1" dirty="0" smtClean="0"/>
              <a:t> может сочетаться с глубоким прикусом</a:t>
            </a:r>
            <a:endParaRPr lang="ru-RU" i="1" dirty="0"/>
          </a:p>
          <a:p>
            <a:pPr algn="ctr"/>
            <a:r>
              <a:rPr lang="ru-RU" u="sng" dirty="0"/>
              <a:t>Признаки зависят от выраженности патологии. Могут наблюдаться</a:t>
            </a:r>
            <a:r>
              <a:rPr lang="ru-RU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Уменьшение высоты нижней трети лица, «скошенный подбородок», «птичий профиль».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Дистальный прикус – сагиттальная щель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429000"/>
            <a:ext cx="6848475" cy="1638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5139517"/>
            <a:ext cx="2736304" cy="1698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5134793"/>
            <a:ext cx="2925688" cy="16718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684" y="188640"/>
            <a:ext cx="7886700" cy="1325563"/>
          </a:xfrm>
        </p:spPr>
        <p:txBody>
          <a:bodyPr/>
          <a:lstStyle/>
          <a:p>
            <a:r>
              <a:rPr lang="ru-RU" dirty="0" smtClean="0"/>
              <a:t>Диагностика </a:t>
            </a:r>
            <a:r>
              <a:rPr lang="ru-RU" dirty="0" err="1" smtClean="0"/>
              <a:t>микрогнатии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проведении диагностики аномалии челюстей необходимо знать, какой </a:t>
            </a:r>
            <a:r>
              <a:rPr lang="ru-RU" dirty="0" err="1"/>
              <a:t>симптомокомплекс</a:t>
            </a:r>
            <a:r>
              <a:rPr lang="ru-RU" dirty="0"/>
              <a:t> и какая </a:t>
            </a:r>
            <a:r>
              <a:rPr lang="ru-RU" dirty="0" err="1"/>
              <a:t>сочетанность</a:t>
            </a:r>
            <a:r>
              <a:rPr lang="ru-RU" dirty="0"/>
              <a:t> аномалий челюстей присущи </a:t>
            </a:r>
            <a:r>
              <a:rPr lang="ru-RU" dirty="0" smtClean="0"/>
              <a:t>данному </a:t>
            </a:r>
            <a:r>
              <a:rPr lang="ru-RU" dirty="0"/>
              <a:t>пациенту</a:t>
            </a:r>
            <a:r>
              <a:rPr lang="ru-RU" dirty="0" smtClean="0"/>
              <a:t>.</a:t>
            </a:r>
          </a:p>
          <a:p>
            <a:r>
              <a:rPr lang="ru-RU" dirty="0"/>
              <a:t>Зубочелюстные аномалии могут усугубляться в результате сочетания верхней про- и </a:t>
            </a:r>
            <a:r>
              <a:rPr lang="ru-RU" dirty="0" err="1"/>
              <a:t>макрогнатии</a:t>
            </a:r>
            <a:r>
              <a:rPr lang="ru-RU" dirty="0"/>
              <a:t>, </a:t>
            </a:r>
            <a:r>
              <a:rPr lang="ru-RU" dirty="0" smtClean="0"/>
              <a:t>верхней </a:t>
            </a:r>
            <a:r>
              <a:rPr lang="ru-RU" dirty="0"/>
              <a:t>ретро- и </a:t>
            </a:r>
            <a:r>
              <a:rPr lang="ru-RU" dirty="0" err="1"/>
              <a:t>микрогнатии</a:t>
            </a:r>
            <a:r>
              <a:rPr lang="ru-RU" dirty="0"/>
              <a:t>, а также при наличии нижней про- и </a:t>
            </a:r>
            <a:r>
              <a:rPr lang="ru-RU" dirty="0" err="1" smtClean="0"/>
              <a:t>макрогнатии</a:t>
            </a:r>
            <a:r>
              <a:rPr lang="ru-RU" dirty="0" smtClean="0"/>
              <a:t> </a:t>
            </a:r>
            <a:r>
              <a:rPr lang="ru-RU" dirty="0"/>
              <a:t>или нижней ретро- и </a:t>
            </a:r>
            <a:r>
              <a:rPr lang="ru-RU" dirty="0" err="1"/>
              <a:t>микрогнатии</a:t>
            </a:r>
            <a:r>
              <a:rPr lang="ru-RU" dirty="0"/>
              <a:t>. В то же время </a:t>
            </a:r>
            <a:r>
              <a:rPr lang="ru-RU" dirty="0" smtClean="0"/>
              <a:t>аномалия </a:t>
            </a:r>
            <a:r>
              <a:rPr lang="ru-RU" dirty="0"/>
              <a:t>будет менее выражена при </a:t>
            </a:r>
            <a:r>
              <a:rPr lang="ru-RU" dirty="0" smtClean="0"/>
              <a:t>сочетании </a:t>
            </a:r>
            <a:r>
              <a:rPr lang="ru-RU" dirty="0" err="1"/>
              <a:t>макрогнатии</a:t>
            </a:r>
            <a:r>
              <a:rPr lang="ru-RU" dirty="0"/>
              <a:t> с </a:t>
            </a:r>
            <a:r>
              <a:rPr lang="ru-RU" dirty="0" err="1"/>
              <a:t>ретрогнатией</a:t>
            </a:r>
            <a:r>
              <a:rPr lang="ru-RU" dirty="0"/>
              <a:t> или </a:t>
            </a:r>
            <a:r>
              <a:rPr lang="ru-RU" dirty="0" err="1"/>
              <a:t>микрогнатии</a:t>
            </a:r>
            <a:r>
              <a:rPr lang="ru-RU" dirty="0"/>
              <a:t> с </a:t>
            </a:r>
            <a:r>
              <a:rPr lang="ru-RU" dirty="0" err="1"/>
              <a:t>прогнатией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5270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482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Диагностика,дифференциальная</a:t>
            </a:r>
            <a:r>
              <a:rPr lang="ru-RU" sz="3200" dirty="0" smtClean="0"/>
              <a:t> диагностика.</a:t>
            </a:r>
            <a:br>
              <a:rPr lang="ru-RU" sz="3200" dirty="0" smtClean="0"/>
            </a:br>
            <a:r>
              <a:rPr lang="ru-RU" sz="3200" dirty="0" smtClean="0"/>
              <a:t>ТРГ.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5328592" cy="6048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dirty="0"/>
              <a:t>На ТРГ головы в боковой проек­ции можно определить продольные размеры основания верхней и </a:t>
            </a:r>
            <a:r>
              <a:rPr lang="ru-RU" dirty="0" smtClean="0"/>
              <a:t>нижней </a:t>
            </a:r>
            <a:r>
              <a:rPr lang="ru-RU" dirty="0"/>
              <a:t>челюстей, длину ветвей нижней челюсти, длину апикальных бази­сов челюстей, </a:t>
            </a:r>
            <a:r>
              <a:rPr lang="ru-RU" dirty="0" err="1"/>
              <a:t>зубоальвеолярные</a:t>
            </a:r>
            <a:r>
              <a:rPr lang="ru-RU" dirty="0"/>
              <a:t> высоты челюстей, диспропорция размеров которых формирует </a:t>
            </a:r>
            <a:r>
              <a:rPr lang="ru-RU" dirty="0" smtClean="0"/>
              <a:t>сагиттальные </a:t>
            </a:r>
            <a:r>
              <a:rPr lang="ru-RU" dirty="0"/>
              <a:t>аномалии </a:t>
            </a:r>
            <a:r>
              <a:rPr lang="ru-RU" dirty="0" smtClean="0"/>
              <a:t>окклюзии</a:t>
            </a:r>
          </a:p>
          <a:p>
            <a:pPr>
              <a:buNone/>
            </a:pPr>
            <a:r>
              <a:rPr lang="ru-RU" dirty="0"/>
              <a:t>Длину тела верхней челюсти определяют по расстоянию между точками A'—SNP.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Длину </a:t>
            </a:r>
            <a:r>
              <a:rPr lang="ru-RU" dirty="0"/>
              <a:t>тела </a:t>
            </a:r>
            <a:r>
              <a:rPr lang="ru-RU" dirty="0" smtClean="0"/>
              <a:t>нижней </a:t>
            </a:r>
            <a:r>
              <a:rPr lang="ru-RU" dirty="0"/>
              <a:t>челюсти (</a:t>
            </a:r>
            <a:r>
              <a:rPr lang="ru-RU" dirty="0" err="1"/>
              <a:t>Gn</a:t>
            </a:r>
            <a:r>
              <a:rPr lang="ru-RU" dirty="0"/>
              <a:t>—</a:t>
            </a:r>
            <a:r>
              <a:rPr lang="ru-RU" dirty="0" err="1"/>
              <a:t>Go</a:t>
            </a:r>
            <a:r>
              <a:rPr lang="ru-RU" dirty="0"/>
              <a:t>), </a:t>
            </a:r>
            <a:r>
              <a:rPr lang="ru-RU" dirty="0" smtClean="0"/>
              <a:t>измеренную </a:t>
            </a:r>
            <a:r>
              <a:rPr lang="ru-RU" dirty="0"/>
              <a:t>на ТРГ, сопоставляют с </a:t>
            </a:r>
            <a:r>
              <a:rPr lang="ru-RU" dirty="0" smtClean="0"/>
              <a:t>величиной </a:t>
            </a:r>
            <a:r>
              <a:rPr lang="ru-RU" dirty="0"/>
              <a:t>длины переднего отдела основания черепа (</a:t>
            </a:r>
            <a:r>
              <a:rPr lang="ru-RU" dirty="0" err="1"/>
              <a:t>Se</a:t>
            </a:r>
            <a:r>
              <a:rPr lang="ru-RU" dirty="0"/>
              <a:t>—N).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Очень </a:t>
            </a:r>
            <a:r>
              <a:rPr lang="ru-RU" dirty="0"/>
              <a:t>важно сопоставление информации, касающейся размера челюстей, с данными, характеризующими </a:t>
            </a:r>
            <a:r>
              <a:rPr lang="ru-RU" dirty="0" smtClean="0"/>
              <a:t>положение </a:t>
            </a:r>
            <a:r>
              <a:rPr lang="ru-RU" dirty="0"/>
              <a:t>челюстей. Верхняя и нижняя челюсти могут занимать переднее положение в черепе — </a:t>
            </a:r>
            <a:r>
              <a:rPr lang="ru-RU" dirty="0" err="1"/>
              <a:t>прогнатия</a:t>
            </a:r>
            <a:r>
              <a:rPr lang="ru-RU" dirty="0"/>
              <a:t> или заднее положение — </a:t>
            </a:r>
            <a:r>
              <a:rPr lang="ru-RU" dirty="0" err="1" smtClean="0"/>
              <a:t>ретрогнатия</a:t>
            </a:r>
            <a:r>
              <a:rPr lang="ru-RU" dirty="0"/>
              <a:t>. Аномалии положения </a:t>
            </a:r>
            <a:r>
              <a:rPr lang="ru-RU" dirty="0" smtClean="0"/>
              <a:t>челюстей </a:t>
            </a:r>
            <a:r>
              <a:rPr lang="ru-RU" dirty="0"/>
              <a:t>по </a:t>
            </a:r>
            <a:r>
              <a:rPr lang="ru-RU" dirty="0" err="1"/>
              <a:t>сагиттали</a:t>
            </a:r>
            <a:r>
              <a:rPr lang="ru-RU" dirty="0"/>
              <a:t> и вертикали </a:t>
            </a:r>
            <a:r>
              <a:rPr lang="ru-RU" dirty="0" smtClean="0"/>
              <a:t>диагностируются </a:t>
            </a:r>
            <a:r>
              <a:rPr lang="ru-RU" dirty="0"/>
              <a:t>по ТРГ головы в </a:t>
            </a:r>
            <a:r>
              <a:rPr lang="ru-RU" dirty="0" smtClean="0"/>
              <a:t>боковой </a:t>
            </a:r>
            <a:r>
              <a:rPr lang="ru-RU" dirty="0"/>
              <a:t>проекции.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1373" y="2420888"/>
            <a:ext cx="2915816" cy="2837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839894" cy="83162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Диагностика,дифференциальная</a:t>
            </a:r>
            <a:r>
              <a:rPr lang="ru-RU" dirty="0"/>
              <a:t> диагностика.</a:t>
            </a:r>
            <a:br>
              <a:rPr lang="ru-RU" dirty="0"/>
            </a:br>
            <a:r>
              <a:rPr lang="ru-RU" dirty="0"/>
              <a:t>ТРГ.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8515350" cy="4843735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Необходима дифференциальная диагностика с нарушениями положения базисов, </a:t>
            </a:r>
            <a:r>
              <a:rPr lang="ru-RU" i="1" dirty="0" err="1" smtClean="0"/>
              <a:t>ретрогнатией</a:t>
            </a:r>
            <a:r>
              <a:rPr lang="ru-RU" i="1" dirty="0" smtClean="0"/>
              <a:t> и </a:t>
            </a:r>
            <a:r>
              <a:rPr lang="ru-RU" i="1" dirty="0" err="1" smtClean="0"/>
              <a:t>прогнатией</a:t>
            </a:r>
            <a:endParaRPr lang="ru-RU" i="1" dirty="0" smtClean="0"/>
          </a:p>
          <a:p>
            <a:r>
              <a:rPr lang="ru-RU" dirty="0"/>
              <a:t>Нарушение положения апикаль­ного базиса челюстей в сагитталь­ном направлении определяют по углам ANS (в норме равен 82±3°) и BNS (в норме равен 80±2°); положе­ние подбородочного отдела — по углу </a:t>
            </a:r>
            <a:r>
              <a:rPr lang="ru-RU" dirty="0" err="1"/>
              <a:t>PgNS</a:t>
            </a:r>
            <a:r>
              <a:rPr lang="ru-RU" dirty="0"/>
              <a:t> (в норме равен 84±1°) и </a:t>
            </a:r>
            <a:r>
              <a:rPr lang="ru-RU" dirty="0" err="1"/>
              <a:t>GnNS</a:t>
            </a:r>
            <a:r>
              <a:rPr lang="ru-RU" dirty="0"/>
              <a:t> (в норме равен 83±1°). </a:t>
            </a:r>
            <a:r>
              <a:rPr lang="ru-RU" dirty="0" smtClean="0"/>
              <a:t>Значительное </a:t>
            </a:r>
            <a:r>
              <a:rPr lang="ru-RU" dirty="0"/>
              <a:t>увеличение этих углов при нормальных размерах челюстей указывает на </a:t>
            </a:r>
            <a:r>
              <a:rPr lang="ru-RU" dirty="0" err="1"/>
              <a:t>прогнатию</a:t>
            </a:r>
            <a:r>
              <a:rPr lang="ru-RU" dirty="0"/>
              <a:t>, их </a:t>
            </a:r>
            <a:r>
              <a:rPr lang="ru-RU" dirty="0" smtClean="0"/>
              <a:t>уменьшение </a:t>
            </a:r>
            <a:r>
              <a:rPr lang="ru-RU" dirty="0"/>
              <a:t>на ТРГ свидетельствует о </a:t>
            </a:r>
            <a:r>
              <a:rPr lang="ru-RU" dirty="0" err="1"/>
              <a:t>ретрогнатии</a:t>
            </a:r>
            <a:r>
              <a:rPr lang="ru-RU" dirty="0"/>
              <a:t> (рис. 13.99). </a:t>
            </a:r>
            <a:r>
              <a:rPr lang="ru-RU" dirty="0" smtClean="0"/>
              <a:t>Нарушение </a:t>
            </a:r>
            <a:r>
              <a:rPr lang="ru-RU" dirty="0"/>
              <a:t>наклона верхней челюсти опре­деляют по углу </a:t>
            </a:r>
            <a:r>
              <a:rPr lang="ru-RU" dirty="0" err="1"/>
              <a:t>инклинации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/</a:t>
            </a:r>
            <a:r>
              <a:rPr lang="ru-RU" dirty="0" err="1"/>
              <a:t>Pn</a:t>
            </a:r>
            <a:r>
              <a:rPr lang="ru-RU" dirty="0"/>
              <a:t> (в норме равен 86±3,5°). </a:t>
            </a:r>
            <a:r>
              <a:rPr lang="ru-RU" dirty="0" smtClean="0"/>
              <a:t>Уменьшение </a:t>
            </a:r>
            <a:r>
              <a:rPr lang="ru-RU" dirty="0"/>
              <a:t>(увеличение) угла </a:t>
            </a:r>
            <a:r>
              <a:rPr lang="ru-RU" dirty="0" smtClean="0"/>
              <a:t>свидетельствует </a:t>
            </a:r>
            <a:r>
              <a:rPr lang="ru-RU" dirty="0"/>
              <a:t>об анти(ретро)</a:t>
            </a:r>
            <a:r>
              <a:rPr lang="ru-RU" dirty="0" err="1"/>
              <a:t>инклинации</a:t>
            </a:r>
            <a:r>
              <a:rPr lang="ru-RU" dirty="0"/>
              <a:t> верхней челюсти.</a:t>
            </a:r>
            <a:endParaRPr lang="ru-RU" i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57166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886700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u="sng" dirty="0"/>
              <a:t>Тактика лечения </a:t>
            </a:r>
            <a:r>
              <a:rPr lang="ru-RU" sz="1800" u="sng" dirty="0" smtClean="0"/>
              <a:t>аномалии </a:t>
            </a:r>
            <a:r>
              <a:rPr lang="ru-RU" sz="1800" u="sng" dirty="0"/>
              <a:t>челюстей зависит от </a:t>
            </a:r>
            <a:endParaRPr lang="ru-RU" sz="1800" u="sng" dirty="0" smtClean="0"/>
          </a:p>
          <a:p>
            <a:r>
              <a:rPr lang="ru-RU" sz="1800" dirty="0" smtClean="0"/>
              <a:t>выраженности </a:t>
            </a:r>
            <a:r>
              <a:rPr lang="ru-RU" sz="1800" dirty="0"/>
              <a:t>аномалии окклюзии </a:t>
            </a:r>
            <a:r>
              <a:rPr lang="ru-RU" sz="1800" dirty="0" smtClean="0"/>
              <a:t>зубных рядов </a:t>
            </a:r>
            <a:r>
              <a:rPr lang="ru-RU" sz="1800" dirty="0"/>
              <a:t>и нарушения конфигурации лица, </a:t>
            </a:r>
            <a:endParaRPr lang="ru-RU" sz="1800" dirty="0" smtClean="0"/>
          </a:p>
          <a:p>
            <a:r>
              <a:rPr lang="ru-RU" sz="1800" dirty="0" smtClean="0"/>
              <a:t>степени </a:t>
            </a:r>
            <a:r>
              <a:rPr lang="ru-RU" sz="1800" dirty="0"/>
              <a:t>диспропорции раз­меров (продольных, вертикальных, </a:t>
            </a:r>
            <a:r>
              <a:rPr lang="ru-RU" sz="1800" dirty="0" smtClean="0"/>
              <a:t>поперечных)</a:t>
            </a:r>
          </a:p>
          <a:p>
            <a:r>
              <a:rPr lang="ru-RU" sz="1800" dirty="0" smtClean="0"/>
              <a:t>взаиморасположе­ния </a:t>
            </a:r>
            <a:r>
              <a:rPr lang="ru-RU" sz="1800" dirty="0"/>
              <a:t>челюстей и переднего отдела основания </a:t>
            </a:r>
            <a:r>
              <a:rPr lang="ru-RU" sz="1800" dirty="0" smtClean="0"/>
              <a:t>черепа</a:t>
            </a:r>
          </a:p>
          <a:p>
            <a:r>
              <a:rPr lang="ru-RU" sz="1800" dirty="0" smtClean="0"/>
              <a:t>возраста пациен­та</a:t>
            </a:r>
          </a:p>
          <a:p>
            <a:r>
              <a:rPr lang="ru-RU" sz="1800" dirty="0" smtClean="0"/>
              <a:t>степени </a:t>
            </a:r>
            <a:r>
              <a:rPr lang="ru-RU" sz="1800" dirty="0"/>
              <a:t>формирования зубочелюстной системы </a:t>
            </a:r>
          </a:p>
          <a:p>
            <a:r>
              <a:rPr lang="ru-RU" sz="1800" dirty="0" smtClean="0"/>
              <a:t>прогноза </a:t>
            </a:r>
            <a:r>
              <a:rPr lang="ru-RU" sz="1800" dirty="0"/>
              <a:t>типа роста челюстных костей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/>
              <a:t>Тенденция типа роста челюстей позволит прогнозировать </a:t>
            </a:r>
            <a:r>
              <a:rPr lang="ru-RU" sz="1800" dirty="0" smtClean="0"/>
              <a:t>продолжительность </a:t>
            </a:r>
            <a:r>
              <a:rPr lang="ru-RU" sz="1800" dirty="0"/>
              <a:t>и успех </a:t>
            </a:r>
            <a:r>
              <a:rPr lang="ru-RU" sz="1800" dirty="0" err="1"/>
              <a:t>ортодонтического</a:t>
            </a:r>
            <a:r>
              <a:rPr lang="ru-RU" sz="1800" dirty="0"/>
              <a:t> лечения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u="sng" dirty="0" smtClean="0"/>
              <a:t>При планировании лечения необходимо учитывать:</a:t>
            </a:r>
          </a:p>
          <a:p>
            <a:r>
              <a:rPr lang="ru-RU" sz="1800" dirty="0"/>
              <a:t>профиль </a:t>
            </a:r>
            <a:r>
              <a:rPr lang="ru-RU" sz="1800" dirty="0" smtClean="0"/>
              <a:t>лица</a:t>
            </a:r>
          </a:p>
          <a:p>
            <a:r>
              <a:rPr lang="ru-RU" sz="1800" dirty="0" smtClean="0"/>
              <a:t>положение </a:t>
            </a:r>
            <a:r>
              <a:rPr lang="ru-RU" sz="1800" dirty="0"/>
              <a:t>губ по отношению к </a:t>
            </a:r>
            <a:r>
              <a:rPr lang="ru-RU" sz="1800" dirty="0" smtClean="0"/>
              <a:t>эстетической </a:t>
            </a:r>
            <a:r>
              <a:rPr lang="ru-RU" sz="1800" dirty="0"/>
              <a:t>плоскости и носовой </a:t>
            </a:r>
            <a:r>
              <a:rPr lang="ru-RU" sz="1800" dirty="0" smtClean="0"/>
              <a:t>вертикали</a:t>
            </a:r>
            <a:endParaRPr lang="ru-RU" sz="1800" dirty="0"/>
          </a:p>
          <a:p>
            <a:r>
              <a:rPr lang="ru-RU" sz="1800" dirty="0" smtClean="0"/>
              <a:t>Есть ли смыкание. Если нет, возможно ли добиться консервативным лечением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3"/>
            <a:ext cx="7886700" cy="909883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/>
              <a:t>П</a:t>
            </a:r>
            <a:r>
              <a:rPr lang="ru-RU" sz="2000" u="sng" dirty="0" smtClean="0"/>
              <a:t>ериод </a:t>
            </a:r>
            <a:r>
              <a:rPr lang="ru-RU" sz="2000" u="sng" dirty="0"/>
              <a:t>формирования прикуса молочных </a:t>
            </a:r>
            <a:r>
              <a:rPr lang="ru-RU" sz="2000" u="sng" dirty="0" smtClean="0"/>
              <a:t>зубов</a:t>
            </a:r>
          </a:p>
          <a:p>
            <a:pPr>
              <a:buNone/>
            </a:pPr>
            <a:r>
              <a:rPr lang="ru-RU" sz="2000" dirty="0"/>
              <a:t>В период формирования прикуса молочных зубов необходимо </a:t>
            </a:r>
            <a:r>
              <a:rPr lang="ru-RU" sz="2000" dirty="0" smtClean="0"/>
              <a:t>предусматривать </a:t>
            </a:r>
            <a:r>
              <a:rPr lang="ru-RU" sz="2000" dirty="0"/>
              <a:t>мероприятия, </a:t>
            </a:r>
            <a:r>
              <a:rPr lang="ru-RU" sz="2000" dirty="0" smtClean="0"/>
              <a:t>направленные </a:t>
            </a:r>
            <a:r>
              <a:rPr lang="ru-RU" sz="2000" dirty="0"/>
              <a:t>на предупреждение </a:t>
            </a:r>
            <a:r>
              <a:rPr lang="ru-RU" sz="2000" dirty="0" smtClean="0"/>
              <a:t>развития </a:t>
            </a:r>
            <a:r>
              <a:rPr lang="ru-RU" sz="2000" dirty="0"/>
              <a:t>аномалий челюстей: </a:t>
            </a:r>
            <a:r>
              <a:rPr lang="ru-RU" sz="2000" dirty="0" smtClean="0"/>
              <a:t>правильное </a:t>
            </a:r>
            <a:r>
              <a:rPr lang="ru-RU" sz="2000" dirty="0"/>
              <a:t>искусственное вскармливание с использованием сосок правильной формы с маленьким отверстием для молока, правильная поза во время кормления и сна, своевременный переход на жесткую пищу, отказ от пустышки и т.д.</a:t>
            </a:r>
            <a:endParaRPr lang="ru-RU" sz="20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861048"/>
            <a:ext cx="2429130" cy="26040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928670"/>
            <a:ext cx="4957774" cy="36433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u="sng" dirty="0" smtClean="0"/>
              <a:t>Период </a:t>
            </a:r>
            <a:r>
              <a:rPr lang="ru-RU" u="sng" dirty="0" smtClean="0"/>
              <a:t>активного роста </a:t>
            </a:r>
            <a:r>
              <a:rPr lang="ru-RU" u="sng" dirty="0" smtClean="0"/>
              <a:t>челюстей </a:t>
            </a:r>
            <a:r>
              <a:rPr lang="ru-RU" u="sng" dirty="0" smtClean="0"/>
              <a:t>(подготовка к смене зубов и смена зубов</a:t>
            </a:r>
            <a:r>
              <a:rPr lang="ru-RU" u="sng" dirty="0" smtClean="0"/>
              <a:t>)</a:t>
            </a:r>
          </a:p>
          <a:p>
            <a:r>
              <a:rPr lang="ru-RU" dirty="0" smtClean="0"/>
              <a:t>В период активного роста </a:t>
            </a:r>
            <a:r>
              <a:rPr lang="ru-RU" dirty="0" smtClean="0"/>
              <a:t>челюстей </a:t>
            </a:r>
            <a:r>
              <a:rPr lang="ru-RU" dirty="0" smtClean="0"/>
              <a:t>(подготовка к смене зубов и смена зубов) хорошие результаты дают функциональные аппараты, в том числе регуляторы функций Френкеля I, II и III типа, аппарат </a:t>
            </a:r>
            <a:r>
              <a:rPr lang="ru-RU" dirty="0" err="1" smtClean="0"/>
              <a:t>Персина</a:t>
            </a:r>
            <a:r>
              <a:rPr lang="ru-RU" dirty="0" smtClean="0"/>
              <a:t>, способствующие </a:t>
            </a:r>
            <a:r>
              <a:rPr lang="ru-RU" dirty="0" smtClean="0"/>
              <a:t>оптимизации </a:t>
            </a:r>
            <a:r>
              <a:rPr lang="ru-RU" dirty="0" smtClean="0"/>
              <a:t>роста той челюсти, которая недоразвита, и сдерживанию роста той челюсти (или ее участков), </a:t>
            </a:r>
            <a:r>
              <a:rPr lang="ru-RU" dirty="0" smtClean="0"/>
              <a:t>которая </a:t>
            </a:r>
            <a:r>
              <a:rPr lang="ru-RU" dirty="0" smtClean="0"/>
              <a:t>чрезмерно развита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недоразвитии верхней челюсти хорошие результаты показывает лицевая маска</a:t>
            </a:r>
          </a:p>
          <a:p>
            <a:r>
              <a:rPr lang="ru-RU" dirty="0" smtClean="0"/>
              <a:t>Целесообразно </a:t>
            </a:r>
            <a:r>
              <a:rPr lang="ru-RU" dirty="0" smtClean="0"/>
              <a:t>сочетание </a:t>
            </a:r>
            <a:r>
              <a:rPr lang="ru-RU" dirty="0" err="1" smtClean="0"/>
              <a:t>ортодонтических</a:t>
            </a:r>
            <a:r>
              <a:rPr lang="ru-RU" dirty="0" smtClean="0"/>
              <a:t> </a:t>
            </a:r>
            <a:r>
              <a:rPr lang="ru-RU" dirty="0" smtClean="0"/>
              <a:t>аппаратов </a:t>
            </a:r>
            <a:r>
              <a:rPr lang="ru-RU" dirty="0" smtClean="0"/>
              <a:t>с профилактическими </a:t>
            </a:r>
            <a:r>
              <a:rPr lang="ru-RU" dirty="0" smtClean="0"/>
              <a:t>мероприятиями</a:t>
            </a:r>
            <a:r>
              <a:rPr lang="ru-RU" dirty="0" smtClean="0"/>
              <a:t>, лечебной гимнастикой, а также с логопедическим обучением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Вариаций устройств аппаратов огромное множество и конструкция определяется в каждом индивидуальном случае отдельно в зависимости от выраженности патологии, сочетания с другими формами аномалий.</a:t>
            </a:r>
            <a:endParaRPr lang="ru-RU" u="sng" dirty="0"/>
          </a:p>
        </p:txBody>
      </p:sp>
      <p:pic>
        <p:nvPicPr>
          <p:cNvPr id="4" name="Рисунок 3" descr="2-raspolozhenie-apparata-frenkelya-na-zuba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953000"/>
            <a:ext cx="2857500" cy="190500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500174"/>
            <a:ext cx="3500430" cy="1968992"/>
          </a:xfrm>
          <a:prstGeom prst="rect">
            <a:avLst/>
          </a:prstGeom>
        </p:spPr>
      </p:pic>
      <p:pic>
        <p:nvPicPr>
          <p:cNvPr id="6" name="Рисунок 5" descr="litsevaya-maska-dily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901783"/>
            <a:ext cx="4572000" cy="19562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-357214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57300" y="928670"/>
            <a:ext cx="7886700" cy="59293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/>
              <a:t>Период </a:t>
            </a:r>
            <a:r>
              <a:rPr lang="ru-RU" u="sng" dirty="0" smtClean="0"/>
              <a:t>сформированного </a:t>
            </a:r>
            <a:r>
              <a:rPr lang="ru-RU" u="sng" dirty="0" smtClean="0"/>
              <a:t>прикуса </a:t>
            </a:r>
            <a:r>
              <a:rPr lang="ru-RU" u="sng" dirty="0" smtClean="0"/>
              <a:t>постоянных </a:t>
            </a:r>
            <a:r>
              <a:rPr lang="ru-RU" u="sng" dirty="0" smtClean="0"/>
              <a:t>зубов</a:t>
            </a:r>
          </a:p>
          <a:p>
            <a:r>
              <a:rPr lang="ru-RU" dirty="0" smtClean="0"/>
              <a:t>В период сформированного </a:t>
            </a:r>
            <a:r>
              <a:rPr lang="ru-RU" dirty="0" smtClean="0"/>
              <a:t>прикуса </a:t>
            </a:r>
            <a:r>
              <a:rPr lang="ru-RU" dirty="0" smtClean="0"/>
              <a:t>постоянных зубов усилия </a:t>
            </a:r>
            <a:r>
              <a:rPr lang="ru-RU" dirty="0" smtClean="0"/>
              <a:t>следует </a:t>
            </a:r>
            <a:r>
              <a:rPr lang="ru-RU" dirty="0" smtClean="0"/>
              <a:t>направлять на увеличение или уменьшение размера зубных рядов, так как к этому моменту </a:t>
            </a:r>
            <a:r>
              <a:rPr lang="ru-RU" dirty="0" smtClean="0"/>
              <a:t>заканчивается </a:t>
            </a:r>
            <a:r>
              <a:rPr lang="ru-RU" dirty="0" smtClean="0"/>
              <a:t>рост челюстей. Наряду со съемными аппаратами используют несъемную </a:t>
            </a:r>
            <a:r>
              <a:rPr lang="ru-RU" dirty="0" err="1" smtClean="0"/>
              <a:t>ортодонтическую</a:t>
            </a:r>
            <a:r>
              <a:rPr lang="ru-RU" dirty="0" smtClean="0"/>
              <a:t> </a:t>
            </a:r>
            <a:r>
              <a:rPr lang="ru-RU" dirty="0" smtClean="0"/>
              <a:t>аппаратуру</a:t>
            </a:r>
            <a:r>
              <a:rPr lang="ru-RU" dirty="0" smtClean="0"/>
              <a:t>: </a:t>
            </a:r>
            <a:r>
              <a:rPr lang="ru-RU" dirty="0" err="1" smtClean="0"/>
              <a:t>брекетсистему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smtClean="0"/>
              <a:t>несоответствии размеров зубов и апикальных базисов челюстей применение </a:t>
            </a:r>
            <a:r>
              <a:rPr lang="ru-RU" dirty="0" err="1" smtClean="0"/>
              <a:t>ортодонтических</a:t>
            </a:r>
            <a:r>
              <a:rPr lang="ru-RU" dirty="0" smtClean="0"/>
              <a:t> </a:t>
            </a:r>
            <a:r>
              <a:rPr lang="ru-RU" dirty="0" smtClean="0"/>
              <a:t>аппаратов </a:t>
            </a:r>
            <a:r>
              <a:rPr lang="ru-RU" dirty="0" smtClean="0"/>
              <a:t>сочетают с удалением зубов.</a:t>
            </a:r>
          </a:p>
          <a:p>
            <a:r>
              <a:rPr lang="ru-RU" dirty="0" smtClean="0"/>
              <a:t>После </a:t>
            </a:r>
            <a:r>
              <a:rPr lang="ru-RU" dirty="0" smtClean="0"/>
              <a:t>окончания роста челюстей при значительной выраженности аномалий возможно хирургическое лечение: уменьшение или </a:t>
            </a:r>
            <a:r>
              <a:rPr lang="ru-RU" dirty="0" smtClean="0"/>
              <a:t>увеличение </a:t>
            </a:r>
            <a:r>
              <a:rPr lang="ru-RU" dirty="0" smtClean="0"/>
              <a:t>размеров челюстей. Этот вид </a:t>
            </a:r>
            <a:r>
              <a:rPr lang="ru-RU" dirty="0" smtClean="0"/>
              <a:t>лечения </a:t>
            </a:r>
            <a:r>
              <a:rPr lang="ru-RU" dirty="0" smtClean="0"/>
              <a:t>необходимо сочетать с </a:t>
            </a:r>
            <a:r>
              <a:rPr lang="ru-RU" dirty="0" smtClean="0"/>
              <a:t>предоперационной </a:t>
            </a:r>
            <a:r>
              <a:rPr lang="ru-RU" dirty="0" err="1" smtClean="0"/>
              <a:t>ортодонтической</a:t>
            </a:r>
            <a:r>
              <a:rPr lang="ru-RU" dirty="0" smtClean="0"/>
              <a:t> подготовкой зубных рядов. После реконструктивных операций с </a:t>
            </a:r>
            <a:r>
              <a:rPr lang="ru-RU" dirty="0" smtClean="0"/>
              <a:t>помощью </a:t>
            </a:r>
            <a:r>
              <a:rPr lang="ru-RU" dirty="0" err="1" smtClean="0"/>
              <a:t>ортодонтических</a:t>
            </a:r>
            <a:r>
              <a:rPr lang="ru-RU" dirty="0" smtClean="0"/>
              <a:t> аппаратов добиваются правильных </a:t>
            </a:r>
            <a:r>
              <a:rPr lang="ru-RU" dirty="0" err="1" smtClean="0"/>
              <a:t>окклюзионных</a:t>
            </a:r>
            <a:r>
              <a:rPr lang="ru-RU" dirty="0" smtClean="0"/>
              <a:t> контактов, что уменьшает </a:t>
            </a:r>
            <a:r>
              <a:rPr lang="ru-RU" dirty="0" smtClean="0"/>
              <a:t>вероятность </a:t>
            </a:r>
            <a:r>
              <a:rPr lang="ru-RU" dirty="0" smtClean="0"/>
              <a:t>рецидива аномалии.</a:t>
            </a:r>
          </a:p>
          <a:p>
            <a:pPr>
              <a:buNone/>
            </a:pPr>
            <a:endParaRPr lang="ru-RU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42955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500166" y="1643050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500166" y="3214686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1500166" y="5000636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571736" y="1571612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Изучили современные представления об этиологии и </a:t>
            </a:r>
            <a:r>
              <a:rPr lang="ru-RU" dirty="0" smtClean="0"/>
              <a:t>патогенезе недоразвития челюстей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571736" y="3143248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Определили особенности клинического течения той или иной </a:t>
            </a:r>
            <a:r>
              <a:rPr lang="ru-RU" dirty="0" smtClean="0"/>
              <a:t>формы </a:t>
            </a:r>
            <a:r>
              <a:rPr lang="ru-RU" dirty="0" err="1" smtClean="0"/>
              <a:t>микрогнатии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2571736" y="4929198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Определили наиболее информативные методы диагностики, особенности </a:t>
            </a:r>
            <a:r>
              <a:rPr lang="ru-RU" dirty="0" smtClean="0"/>
              <a:t>применения в клинической практике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357298"/>
            <a:ext cx="7886700" cy="5214974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err="1" smtClean="0"/>
              <a:t>Аболмасов</a:t>
            </a:r>
            <a:r>
              <a:rPr lang="ru-RU" sz="2200" dirty="0" smtClean="0"/>
              <a:t> Н.Г. Ортодонтия [Текст]: Учебное пособие / Н.Г. </a:t>
            </a:r>
            <a:r>
              <a:rPr lang="ru-RU" sz="2200" dirty="0" err="1" smtClean="0"/>
              <a:t>Аболмасов</a:t>
            </a:r>
            <a:r>
              <a:rPr lang="ru-RU" sz="2200" dirty="0" smtClean="0"/>
              <a:t>, Н.Н. </a:t>
            </a:r>
            <a:r>
              <a:rPr lang="ru-RU" sz="2200" dirty="0" err="1" smtClean="0"/>
              <a:t>Аболмасов</a:t>
            </a:r>
            <a:r>
              <a:rPr lang="ru-RU" sz="2200" dirty="0" smtClean="0"/>
              <a:t>. – М.: </a:t>
            </a:r>
            <a:r>
              <a:rPr lang="ru-RU" sz="2200" dirty="0" err="1" smtClean="0"/>
              <a:t>МЕДпрессинформ</a:t>
            </a:r>
            <a:r>
              <a:rPr lang="ru-RU" sz="2200" dirty="0" smtClean="0"/>
              <a:t>, 2015. – 424 с. </a:t>
            </a:r>
          </a:p>
          <a:p>
            <a:pPr lvl="0"/>
            <a:r>
              <a:rPr lang="ru-RU" sz="2200" dirty="0" err="1" smtClean="0"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</a:rPr>
              <a:t> Л.С., Ортодонтия. Диагностика и лечение зубочелюстно-лицевых аномалий и деформаций [Электронный ресурс] : учебник / Л.С. </a:t>
            </a:r>
            <a:r>
              <a:rPr lang="ru-RU" sz="2200" dirty="0" err="1" smtClean="0"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</a:rPr>
              <a:t> и др. - М. : </a:t>
            </a:r>
            <a:r>
              <a:rPr lang="ru-RU" sz="2200" dirty="0" err="1" smtClean="0"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</a:rPr>
              <a:t>, 2015. - 640 с.</a:t>
            </a:r>
          </a:p>
          <a:p>
            <a:r>
              <a:rPr lang="ru-RU" sz="2200" dirty="0" err="1" smtClean="0"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2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ru-RU" sz="2200" dirty="0" err="1" smtClean="0">
                <a:cs typeface="Arial" pitchFamily="34" charset="0"/>
                <a:sym typeface="Symbol" pitchFamily="18" charset="2"/>
              </a:rPr>
              <a:t>Бирте</a:t>
            </a:r>
            <a:r>
              <a:rPr lang="ru-RU" sz="2200" dirty="0" smtClean="0">
                <a:cs typeface="Arial" pitchFamily="34" charset="0"/>
                <a:sym typeface="Symbol" pitchFamily="18" charset="2"/>
              </a:rPr>
              <a:t> ,Ортодонтия взрослых </a:t>
            </a:r>
            <a:r>
              <a:rPr lang="en-GB" sz="2200" dirty="0" smtClean="0">
                <a:cs typeface="Arial" pitchFamily="34" charset="0"/>
                <a:sym typeface="Symbol" pitchFamily="18" charset="2"/>
              </a:rPr>
              <a:t>/ </a:t>
            </a:r>
            <a:r>
              <a:rPr lang="ru-RU" sz="2200" dirty="0" err="1" smtClean="0"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200" dirty="0" smtClean="0">
                <a:cs typeface="Arial" pitchFamily="34" charset="0"/>
                <a:sym typeface="Symbol" pitchFamily="18" charset="2"/>
              </a:rPr>
              <a:t> Б.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</a:rPr>
              <a:t> - М. : </a:t>
            </a:r>
            <a:r>
              <a:rPr lang="ru-RU" sz="2200" dirty="0" err="1" smtClean="0"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</a:rPr>
              <a:t>, 2019. - 416 с. </a:t>
            </a:r>
          </a:p>
          <a:p>
            <a:pPr lvl="0"/>
            <a:r>
              <a:rPr lang="ru-RU" sz="2200" dirty="0" smtClean="0">
                <a:cs typeface="Times New Roman" pitchFamily="18" charset="0"/>
                <a:sym typeface="Symbol" pitchFamily="18" charset="2"/>
              </a:rPr>
              <a:t>Иванов А.С., Основы ортодонтии: учебное пособие</a:t>
            </a:r>
            <a:r>
              <a:rPr lang="en-GB" sz="2200" dirty="0" smtClean="0">
                <a:cs typeface="Times New Roman" pitchFamily="18" charset="0"/>
                <a:sym typeface="Symbol" pitchFamily="18" charset="2"/>
              </a:rPr>
              <a:t>/</a:t>
            </a:r>
            <a:r>
              <a:rPr lang="ru-RU" sz="2200" dirty="0" smtClean="0">
                <a:cs typeface="Times New Roman" pitchFamily="18" charset="0"/>
                <a:sym typeface="Symbol" pitchFamily="18" charset="2"/>
              </a:rPr>
              <a:t> Иванов А.С.- </a:t>
            </a:r>
            <a:r>
              <a:rPr lang="ru-RU" sz="2200" dirty="0" err="1" smtClean="0">
                <a:cs typeface="Times New Roman" pitchFamily="18" charset="0"/>
                <a:sym typeface="Symbol" pitchFamily="18" charset="2"/>
              </a:rPr>
              <a:t>СпецЛит</a:t>
            </a:r>
            <a:r>
              <a:rPr lang="ru-RU" sz="2200" dirty="0" smtClean="0">
                <a:cs typeface="Times New Roman" pitchFamily="18" charset="0"/>
                <a:sym typeface="Symbol" pitchFamily="18" charset="2"/>
              </a:rPr>
              <a:t>, 2017. – 223 с</a:t>
            </a:r>
            <a:r>
              <a:rPr lang="ru-RU" sz="2200" dirty="0" smtClean="0">
                <a:cs typeface="Times New Roman" pitchFamily="18" charset="0"/>
                <a:sym typeface="Symbol" pitchFamily="18" charset="2"/>
              </a:rPr>
              <a:t>.</a:t>
            </a:r>
            <a:endParaRPr lang="en-GB" sz="2200" dirty="0" smtClean="0">
              <a:cs typeface="Times New Roman" pitchFamily="18" charset="0"/>
              <a:sym typeface="Symbol" pitchFamily="18" charset="2"/>
            </a:endParaRPr>
          </a:p>
          <a:p>
            <a:pPr lvl="0"/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Ананьева </a:t>
            </a:r>
            <a:r>
              <a:rPr lang="ru-RU" sz="2200" dirty="0" err="1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В.А.,Аномалии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 прикуса </a:t>
            </a:r>
            <a:r>
              <a:rPr lang="en-GB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/ 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Статья в сборнике трудов конференции «Актуальные проблемы экспериментальной и клинической медицины», 2018. – 260 с</a:t>
            </a:r>
          </a:p>
          <a:p>
            <a:pPr lvl="0"/>
            <a:r>
              <a:rPr lang="ru-RU" sz="2200" dirty="0" err="1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Водолацкий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 В.М., Лечение детей с верхней </a:t>
            </a:r>
            <a:r>
              <a:rPr lang="ru-RU" sz="2200" dirty="0" err="1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макрогнатией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/ 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Статья в сборнике трудов 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конференции</a:t>
            </a:r>
            <a:r>
              <a:rPr lang="en-GB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 “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Современные методы диагностики, лечения и профилактики стоматологических заболеваний», 2018 – 52-53 с.</a:t>
            </a:r>
          </a:p>
          <a:p>
            <a:r>
              <a:rPr lang="ru-RU" sz="2200" dirty="0" smtClean="0"/>
              <a:t>Смирнова А.Н., </a:t>
            </a:r>
            <a:r>
              <a:rPr lang="ru-RU" sz="2200" dirty="0" err="1" smtClean="0"/>
              <a:t>Томарева</a:t>
            </a:r>
            <a:r>
              <a:rPr lang="ru-RU" sz="2200" dirty="0" smtClean="0"/>
              <a:t> Е.В., Ханжина О.Н., Морфометрические параметры ряда патологий развития нижней челюсти и их взаимосвязь </a:t>
            </a:r>
            <a:r>
              <a:rPr lang="en-GB" sz="2200" dirty="0" smtClean="0"/>
              <a:t>/ 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Статья в сборнике трудов конференции</a:t>
            </a:r>
            <a:r>
              <a:rPr lang="en-GB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«Неделя молодежной науки – 2021», 2021 – 387 с</a:t>
            </a:r>
            <a:endParaRPr lang="ru-RU" sz="2200" dirty="0" smtClean="0"/>
          </a:p>
          <a:p>
            <a:pPr lvl="0"/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43042" y="285729"/>
            <a:ext cx="6357982" cy="2571767"/>
          </a:xfrm>
          <a:prstGeom prst="downArrow">
            <a:avLst>
              <a:gd name="adj1" fmla="val 50000"/>
              <a:gd name="adj2" fmla="val 32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dirty="0" smtClean="0"/>
              <a:t>Цель исследования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3286124"/>
            <a:ext cx="5715040" cy="30003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Используя различные источники профессиональной литературы разобраться в такой </a:t>
            </a:r>
            <a:r>
              <a:rPr lang="ru-RU" dirty="0" err="1" smtClean="0"/>
              <a:t>зубочелюстнолицевой</a:t>
            </a:r>
            <a:r>
              <a:rPr lang="ru-RU" dirty="0" smtClean="0"/>
              <a:t> аномалии, как </a:t>
            </a:r>
            <a:r>
              <a:rPr lang="ru-RU" dirty="0" err="1" smtClean="0"/>
              <a:t>микрогнатия</a:t>
            </a:r>
            <a:r>
              <a:rPr lang="ru-RU" dirty="0" smtClean="0"/>
              <a:t>. Охарактеризовать клинические особенности, классификацию, особенности лечения.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2000240"/>
            <a:ext cx="4534874" cy="39680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42955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500166" y="1643050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571736" y="1571612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Изучить современные данные об этиологии и патогенезе </a:t>
            </a:r>
            <a:r>
              <a:rPr lang="ru-RU" dirty="0" err="1" smtClean="0"/>
              <a:t>микрогнатий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500166" y="3357562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1500166" y="5072074"/>
            <a:ext cx="571504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2571736" y="3214686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Определить особенности клинического течения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571736" y="5072074"/>
            <a:ext cx="6357982" cy="7143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Определить наиболее информативные методы диагностики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929618" cy="30060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Микрогнатия</a:t>
            </a:r>
            <a:r>
              <a:rPr lang="ru-RU" b="1" dirty="0"/>
              <a:t> </a:t>
            </a:r>
            <a:r>
              <a:rPr lang="ru-RU" dirty="0"/>
              <a:t>― это зубочелюстная аномалия «скелетной» формы, характеризующаяся уменьшением размера верхней или нижней челюсти</a:t>
            </a:r>
            <a:r>
              <a:rPr lang="ru-RU" dirty="0" smtClean="0"/>
              <a:t>.</a:t>
            </a:r>
          </a:p>
          <a:p>
            <a:r>
              <a:rPr lang="ru-RU" dirty="0" err="1"/>
              <a:t>Микрогнатия</a:t>
            </a:r>
            <a:r>
              <a:rPr lang="ru-RU" dirty="0"/>
              <a:t> (греч. – «маленькая челюсть») относится к скелетным аномалиям величины челюстных костей, выражается в недоразвитии одной или обеих челюстей. Патология может быть диагностирована у взрослых и детей различных возрастных групп и любого пола. Верхняя </a:t>
            </a:r>
            <a:r>
              <a:rPr lang="ru-RU" dirty="0" err="1"/>
              <a:t>микрогнатия</a:t>
            </a:r>
            <a:r>
              <a:rPr lang="ru-RU" dirty="0"/>
              <a:t> является одной из наиболее распространенных форм </a:t>
            </a:r>
            <a:r>
              <a:rPr lang="ru-RU" dirty="0" err="1">
                <a:hlinkClick r:id="rId2"/>
              </a:rPr>
              <a:t>мезиального</a:t>
            </a:r>
            <a:r>
              <a:rPr lang="ru-RU" dirty="0">
                <a:hlinkClick r:id="rId2"/>
              </a:rPr>
              <a:t> прикуса</a:t>
            </a:r>
            <a:r>
              <a:rPr lang="ru-RU" dirty="0"/>
              <a:t> (10,4%), нижняя, или </a:t>
            </a:r>
            <a:r>
              <a:rPr lang="ru-RU" dirty="0" err="1"/>
              <a:t>микрогения</a:t>
            </a:r>
            <a:r>
              <a:rPr lang="ru-RU" dirty="0"/>
              <a:t>, ― </a:t>
            </a:r>
            <a:r>
              <a:rPr lang="ru-RU" dirty="0">
                <a:hlinkClick r:id="rId3"/>
              </a:rPr>
              <a:t>дистального</a:t>
            </a:r>
            <a:r>
              <a:rPr lang="ru-RU" dirty="0"/>
              <a:t> (36,5% - в сочетании с нижней </a:t>
            </a:r>
            <a:r>
              <a:rPr lang="ru-RU" dirty="0" err="1"/>
              <a:t>ретрогнатией</a:t>
            </a:r>
            <a:r>
              <a:rPr lang="ru-RU" dirty="0"/>
              <a:t>, 7,9% - в качестве самостоятельной формы</a:t>
            </a:r>
            <a:r>
              <a:rPr lang="ru-RU" dirty="0" smtClean="0"/>
              <a:t>).</a:t>
            </a:r>
          </a:p>
        </p:txBody>
      </p:sp>
      <p:pic>
        <p:nvPicPr>
          <p:cNvPr id="4" name="Рисунок 3" descr="28eec2c348b553c88e90e061ef41dff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754018"/>
            <a:ext cx="3929090" cy="31039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Классификация </a:t>
            </a:r>
            <a:r>
              <a:rPr lang="ru-RU" sz="4000" dirty="0" err="1" smtClean="0"/>
              <a:t>микрогнатии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0666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Верхнечелюстная                         Нижнечелюстная</a:t>
            </a:r>
            <a:br>
              <a:rPr lang="ru-RU" dirty="0" smtClean="0"/>
            </a:br>
            <a:r>
              <a:rPr lang="ru-RU" dirty="0" smtClean="0"/>
              <a:t>                          Комбинированная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928794" y="1357298"/>
            <a:ext cx="300039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0628" y="1357298"/>
            <a:ext cx="335758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000100" y="3429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943450" y="1357298"/>
            <a:ext cx="57178" cy="1567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mikrognat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500438"/>
            <a:ext cx="5262556" cy="31413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Этиология </a:t>
            </a:r>
            <a:r>
              <a:rPr lang="ru-RU" dirty="0" err="1" smtClean="0"/>
              <a:t>микрогнатии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142984"/>
            <a:ext cx="6987108" cy="19259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u="sng" dirty="0" err="1" smtClean="0"/>
              <a:t>Пренатальные</a:t>
            </a:r>
            <a:r>
              <a:rPr lang="ru-RU" sz="2900" u="sng" dirty="0" smtClean="0"/>
              <a:t> факторы</a:t>
            </a:r>
          </a:p>
          <a:p>
            <a:pPr fontAlgn="base"/>
            <a:r>
              <a:rPr lang="ru-RU" sz="2400" dirty="0"/>
              <a:t>влияние </a:t>
            </a:r>
            <a:r>
              <a:rPr lang="ru-RU" sz="2400" dirty="0" err="1"/>
              <a:t>тератогенов</a:t>
            </a:r>
            <a:r>
              <a:rPr lang="ru-RU" sz="2400" dirty="0"/>
              <a:t> (некоторых лекарств, химических веществ, радиации);</a:t>
            </a:r>
          </a:p>
          <a:p>
            <a:pPr fontAlgn="base"/>
            <a:r>
              <a:rPr lang="ru-RU" sz="2400" dirty="0"/>
              <a:t>неправильное положение или сдавливание плода в утробе матери;</a:t>
            </a:r>
          </a:p>
          <a:p>
            <a:pPr fontAlgn="base"/>
            <a:r>
              <a:rPr lang="ru-RU" sz="2400" dirty="0"/>
              <a:t>генетические мутации (синдром Робена, при котором крайнее недоразвитие нижнечелюстной кости сочетается с </a:t>
            </a:r>
            <a:r>
              <a:rPr lang="ru-RU" sz="2400" dirty="0">
                <a:hlinkClick r:id="rId2"/>
              </a:rPr>
              <a:t>расщелиной неба</a:t>
            </a:r>
            <a:r>
              <a:rPr lang="ru-RU" sz="2400" dirty="0"/>
              <a:t>).</a:t>
            </a:r>
          </a:p>
          <a:p>
            <a:pPr algn="ctr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068960"/>
            <a:ext cx="5733678" cy="33631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Этиология </a:t>
            </a:r>
            <a:r>
              <a:rPr lang="ru-RU" dirty="0" err="1" smtClean="0"/>
              <a:t>микрогнатии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316886" cy="247006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u="sng" dirty="0"/>
              <a:t>Постнатальные факторы</a:t>
            </a:r>
          </a:p>
          <a:p>
            <a:pPr fontAlgn="base"/>
            <a:r>
              <a:rPr lang="ru-RU" dirty="0"/>
              <a:t>искусственное вскармливание;</a:t>
            </a:r>
          </a:p>
          <a:p>
            <a:pPr fontAlgn="base"/>
            <a:r>
              <a:rPr lang="ru-RU" dirty="0"/>
              <a:t>раннее удаление молочных зубов;</a:t>
            </a:r>
          </a:p>
          <a:p>
            <a:pPr fontAlgn="base"/>
            <a:r>
              <a:rPr lang="ru-RU" dirty="0"/>
              <a:t>травмы (застарелый перелом нижнечелюстного мыщелка), в том числе родовые;</a:t>
            </a:r>
          </a:p>
          <a:p>
            <a:pPr fontAlgn="base"/>
            <a:r>
              <a:rPr lang="ru-RU" dirty="0"/>
              <a:t>патологические оральные привычки (длительное сосание соски, пальца, губы, карандашей);</a:t>
            </a:r>
          </a:p>
          <a:p>
            <a:pPr fontAlgn="base"/>
            <a:r>
              <a:rPr lang="ru-RU" dirty="0"/>
              <a:t>заболевания ВНЧС (например, ревматоидный артрит);</a:t>
            </a:r>
          </a:p>
          <a:p>
            <a:pPr fontAlgn="base"/>
            <a:r>
              <a:rPr lang="ru-RU" dirty="0"/>
              <a:t>нарушение костеобразования вследствие рахита, диспепсии, инфекционных и эндокринных заболеваний.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1" y="4412877"/>
            <a:ext cx="3888432" cy="2223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196474"/>
            <a:ext cx="4703043" cy="26463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Патогенез </a:t>
            </a:r>
            <a:r>
              <a:rPr lang="ru-RU" dirty="0" err="1" smtClean="0"/>
              <a:t>микрогнатии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71612"/>
            <a:ext cx="8172400" cy="29375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1800" dirty="0"/>
              <a:t>Ребёнок наследует от отца с матерью особенности анатомии всей зубочелюстной системы: строение и размер зубов, челюстей, мышц </a:t>
            </a:r>
            <a:r>
              <a:rPr lang="ru-RU" sz="1800" dirty="0" smtClean="0"/>
              <a:t>. </a:t>
            </a:r>
            <a:r>
              <a:rPr lang="ru-RU" sz="1800" dirty="0"/>
              <a:t>Иногда размер и форма зубов наследуется от одного родителя, а строение челюстей — от другого. Это может стать причиной нарушения гармоничного соотношения челюстей и зубных </a:t>
            </a:r>
            <a:r>
              <a:rPr lang="ru-RU" sz="1800" dirty="0" smtClean="0"/>
              <a:t>рядов</a:t>
            </a:r>
          </a:p>
          <a:p>
            <a:pPr>
              <a:buNone/>
            </a:pPr>
            <a:r>
              <a:rPr lang="ru-RU" sz="1800" dirty="0" smtClean="0"/>
              <a:t>Генетика – не единственная возможная причина. Повлиять на рост и развитие могут </a:t>
            </a:r>
            <a:r>
              <a:rPr lang="ru-RU" sz="1800" dirty="0" err="1" smtClean="0"/>
              <a:t>пренатальные</a:t>
            </a:r>
            <a:r>
              <a:rPr lang="ru-RU" sz="1800" dirty="0" smtClean="0"/>
              <a:t> и </a:t>
            </a:r>
            <a:r>
              <a:rPr lang="ru-RU" sz="1800" dirty="0" err="1" smtClean="0"/>
              <a:t>постанальные</a:t>
            </a:r>
            <a:r>
              <a:rPr lang="ru-RU" sz="1800" dirty="0" smtClean="0"/>
              <a:t> факторы, перечисленные выше.</a:t>
            </a:r>
          </a:p>
          <a:p>
            <a:pPr>
              <a:buNone/>
            </a:pPr>
            <a:r>
              <a:rPr lang="ru-RU" sz="1800" dirty="0"/>
              <a:t>Основной потенциал роста нижней челюсти, который также стимулирует рост верхней челюсти, находится в ростковой зоне — хрящевом покрытии суставной головки нижней челюсти. Поэтому любые нарушения височно-нижнечелюстных суставов (смещение внутрисуставного диска), гормонозависимое и идиопатическое рассасывание суставной головки либо тормозят рост нижней челюсти, либо уменьшают её </a:t>
            </a:r>
            <a:r>
              <a:rPr lang="ru-RU" sz="1800" dirty="0" smtClean="0"/>
              <a:t>. </a:t>
            </a:r>
            <a:r>
              <a:rPr lang="ru-RU" sz="1800" dirty="0"/>
              <a:t>При этом развивается соответствующая симптоматика в виде нарушений прикуса, функционального нарушения дыхания и эстетических диспропорций строения лица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293096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12780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Клиника, дифференциальная диагностика верхней </a:t>
            </a:r>
            <a:r>
              <a:rPr lang="ru-RU" sz="3200" dirty="0" err="1" smtClean="0"/>
              <a:t>микрогнатии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142984"/>
            <a:ext cx="7886700" cy="435133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Пациенты могут не предъявлять жалоб, либо жаловаться на эстетику и</a:t>
            </a:r>
            <a:r>
              <a:rPr lang="en-US" sz="2000" i="1" dirty="0" smtClean="0"/>
              <a:t>/</a:t>
            </a:r>
            <a:r>
              <a:rPr lang="ru-RU" sz="2000" i="1" dirty="0" smtClean="0"/>
              <a:t>или функциональные нарушения</a:t>
            </a:r>
          </a:p>
          <a:p>
            <a:pPr marL="0" indent="0" algn="ctr">
              <a:buNone/>
            </a:pPr>
            <a:r>
              <a:rPr lang="ru-RU" sz="2000" u="sng" dirty="0" smtClean="0"/>
              <a:t>Признаки зависят от выраженности патологии. Могут наблюдаться:</a:t>
            </a:r>
          </a:p>
          <a:p>
            <a:r>
              <a:rPr lang="ru-RU" sz="2000" i="1" dirty="0" smtClean="0"/>
              <a:t>Обратное резцовое перекрытие</a:t>
            </a:r>
          </a:p>
          <a:p>
            <a:r>
              <a:rPr lang="ru-RU" sz="2000" i="1" dirty="0" smtClean="0"/>
              <a:t>Обратная сагиттальная щель</a:t>
            </a:r>
          </a:p>
          <a:p>
            <a:r>
              <a:rPr lang="ru-RU" sz="2000" i="1" dirty="0" smtClean="0"/>
              <a:t>Площадки стирания на вестибулярной поверхности верхних резцов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редняя </a:t>
            </a:r>
            <a:r>
              <a:rPr lang="ru-RU" sz="2000" dirty="0"/>
              <a:t>часть лица уплощена, верхняя губа западает</a:t>
            </a:r>
            <a:endParaRPr lang="ru-RU" sz="2000" i="1" dirty="0" smtClean="0"/>
          </a:p>
          <a:p>
            <a:pPr algn="ctr"/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3339" y="4725144"/>
            <a:ext cx="287655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7" y="4195624"/>
            <a:ext cx="3384376" cy="26623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571</TotalTime>
  <Words>1053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Тема11</vt:lpstr>
      <vt:lpstr>Микрогнатия. Этиология, клиника, диагностика, лечение, диспансеризация.</vt:lpstr>
      <vt:lpstr>Слайд 2</vt:lpstr>
      <vt:lpstr>Слайд 3</vt:lpstr>
      <vt:lpstr>Введение</vt:lpstr>
      <vt:lpstr>Классификация микрогнатии</vt:lpstr>
      <vt:lpstr>Этиология микрогнатии</vt:lpstr>
      <vt:lpstr>Этиология микрогнатии</vt:lpstr>
      <vt:lpstr>Патогенез микрогнатии</vt:lpstr>
      <vt:lpstr>Клиника, дифференциальная диагностика верхней микрогнатии</vt:lpstr>
      <vt:lpstr>Клиника, дифференциальная диагностика верхней микрогнатии</vt:lpstr>
      <vt:lpstr>Диагностика микрогнатии</vt:lpstr>
      <vt:lpstr>Диагностика,дифференциальная диагностика. ТРГ.</vt:lpstr>
      <vt:lpstr>Диагностика,дифференциальная диагностика. ТРГ.</vt:lpstr>
      <vt:lpstr>Лечение </vt:lpstr>
      <vt:lpstr>Лечение</vt:lpstr>
      <vt:lpstr>Лечение</vt:lpstr>
      <vt:lpstr>Лечение</vt:lpstr>
      <vt:lpstr>Слайд 18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Лучевая диагностика  в ортодонтии</dc:title>
  <dc:creator>Евгения</dc:creator>
  <cp:lastModifiedBy>Евгения</cp:lastModifiedBy>
  <cp:revision>18</cp:revision>
  <dcterms:created xsi:type="dcterms:W3CDTF">2020-12-07T09:54:25Z</dcterms:created>
  <dcterms:modified xsi:type="dcterms:W3CDTF">2021-12-06T17:33:57Z</dcterms:modified>
</cp:coreProperties>
</file>