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259" r:id="rId4"/>
    <p:sldId id="275" r:id="rId5"/>
    <p:sldId id="277" r:id="rId6"/>
    <p:sldId id="279" r:id="rId7"/>
    <p:sldId id="281" r:id="rId8"/>
    <p:sldId id="260" r:id="rId9"/>
    <p:sldId id="282" r:id="rId10"/>
    <p:sldId id="325" r:id="rId11"/>
    <p:sldId id="326" r:id="rId12"/>
    <p:sldId id="284" r:id="rId13"/>
    <p:sldId id="285" r:id="rId14"/>
    <p:sldId id="286" r:id="rId15"/>
    <p:sldId id="287" r:id="rId16"/>
    <p:sldId id="329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00" r:id="rId29"/>
    <p:sldId id="301" r:id="rId30"/>
    <p:sldId id="302" r:id="rId31"/>
    <p:sldId id="299" r:id="rId32"/>
    <p:sldId id="303" r:id="rId33"/>
    <p:sldId id="264" r:id="rId34"/>
    <p:sldId id="265" r:id="rId35"/>
    <p:sldId id="304" r:id="rId36"/>
    <p:sldId id="305" r:id="rId37"/>
    <p:sldId id="306" r:id="rId38"/>
    <p:sldId id="307" r:id="rId39"/>
    <p:sldId id="32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30" r:id="rId52"/>
    <p:sldId id="319" r:id="rId53"/>
    <p:sldId id="320" r:id="rId54"/>
    <p:sldId id="321" r:id="rId55"/>
    <p:sldId id="322" r:id="rId56"/>
    <p:sldId id="267" r:id="rId57"/>
    <p:sldId id="268" r:id="rId58"/>
    <p:sldId id="323" r:id="rId59"/>
    <p:sldId id="324" r:id="rId60"/>
    <p:sldId id="270" r:id="rId61"/>
    <p:sldId id="328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E5D3D-3798-487C-9C0C-BEDB08AC92B7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7804F-05E8-4CED-8D96-8E96162EE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7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7804F-05E8-4CED-8D96-8E96162EEDE0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8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F6E6CC-6BD1-4AF1-B581-AD59D3C1AE9E}" type="slidenum">
              <a:rPr lang="ru-RU" sz="1200" smtClean="0"/>
              <a:pPr eaLnBrk="1" hangingPunct="1"/>
              <a:t>61</a:t>
            </a:fld>
            <a:endParaRPr 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9B3A-CD83-4A51-8906-E09D5F786FF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BE81-55A6-4D8B-8126-6D2BE951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9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9B3A-CD83-4A51-8906-E09D5F786FF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BE81-55A6-4D8B-8126-6D2BE951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4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9B3A-CD83-4A51-8906-E09D5F786FF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BE81-55A6-4D8B-8126-6D2BE951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73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8506E-C770-4333-81AB-D6B714B4E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4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9B3A-CD83-4A51-8906-E09D5F786FF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BE81-55A6-4D8B-8126-6D2BE951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1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9B3A-CD83-4A51-8906-E09D5F786FF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BE81-55A6-4D8B-8126-6D2BE951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9B3A-CD83-4A51-8906-E09D5F786FF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BE81-55A6-4D8B-8126-6D2BE951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9B3A-CD83-4A51-8906-E09D5F786FF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BE81-55A6-4D8B-8126-6D2BE951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3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9B3A-CD83-4A51-8906-E09D5F786FF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BE81-55A6-4D8B-8126-6D2BE951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1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9B3A-CD83-4A51-8906-E09D5F786FF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BE81-55A6-4D8B-8126-6D2BE951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9B3A-CD83-4A51-8906-E09D5F786FF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BE81-55A6-4D8B-8126-6D2BE951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8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9B3A-CD83-4A51-8906-E09D5F786FF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BE81-55A6-4D8B-8126-6D2BE951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8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9B3A-CD83-4A51-8906-E09D5F786FF5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1BE81-55A6-4D8B-8126-6D2BE951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7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abyzzz.ru/wp-content/uploads/2014/09/%D0%BC%D0%B5%D0%B4%D1%81%D0%B5%D1%81%D1%82%D1%80%D0%B0-%D1%81-%D1%83%D0%BA%D0%BE%D0%BB%D0%BE%D0%BC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7CCFE3-4958-447A-BD45-8A8367A6D011}" type="slidenum">
              <a:rPr lang="ru-RU" sz="1400" smtClean="0"/>
              <a:pPr eaLnBrk="1" hangingPunct="1"/>
              <a:t>1</a:t>
            </a:fld>
            <a:endParaRPr lang="ru-RU" sz="140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>
                <a:solidFill>
                  <a:srgbClr val="000066"/>
                </a:solidFill>
              </a:rPr>
              <a:t>Кафедра поликлинической педиатрии и пропедевтики детских болезней с курсом ПО</a:t>
            </a:r>
            <a:r>
              <a:rPr lang="ru-RU" sz="4000" b="1" smtClean="0">
                <a:solidFill>
                  <a:srgbClr val="000066"/>
                </a:solidFill>
              </a:rPr>
              <a:t/>
            </a:r>
            <a:br>
              <a:rPr lang="ru-RU" sz="4000" b="1" smtClean="0">
                <a:solidFill>
                  <a:srgbClr val="000066"/>
                </a:solidFill>
              </a:rPr>
            </a:br>
            <a:endParaRPr lang="ru-RU" sz="4000" b="1" smtClean="0">
              <a:solidFill>
                <a:srgbClr val="000066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908050"/>
            <a:ext cx="4824413" cy="57181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Тема: </a:t>
            </a:r>
            <a:r>
              <a:rPr lang="ru-RU" sz="2800" b="1" dirty="0" smtClean="0"/>
              <a:t>Персонифицированный подход к вакцинации детей с отклонениями в состоянии здоровья. Поствакцинальные реакции и осложнения</a:t>
            </a:r>
            <a:endParaRPr lang="ru-RU" sz="2800" b="1" dirty="0" smtClean="0">
              <a:solidFill>
                <a:srgbClr val="FF33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Лекция №12 для студентов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5 курса, обучающихся по специальности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060103 – Педиатрия</a:t>
            </a: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К.м.н., доцент </a:t>
            </a:r>
            <a:r>
              <a:rPr lang="ru-RU" sz="2000" b="1" dirty="0" err="1" smtClean="0">
                <a:solidFill>
                  <a:srgbClr val="000066"/>
                </a:solidFill>
              </a:rPr>
              <a:t>Гордиец</a:t>
            </a:r>
            <a:r>
              <a:rPr lang="ru-RU" sz="2000" b="1" dirty="0" smtClean="0">
                <a:solidFill>
                  <a:srgbClr val="000066"/>
                </a:solidFill>
              </a:rPr>
              <a:t> Анастасия Викторовна</a:t>
            </a: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Красноярск, 2016</a:t>
            </a:r>
          </a:p>
          <a:p>
            <a:pPr algn="ctr" eaLnBrk="1" hangingPunct="1">
              <a:buFontTx/>
              <a:buNone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A00000"/>
              </a:solidFill>
            </a:endParaRPr>
          </a:p>
          <a:p>
            <a:pPr eaLnBrk="1" hangingPunct="1"/>
            <a:endParaRPr lang="ru-RU" sz="2800" dirty="0" smtClean="0"/>
          </a:p>
        </p:txBody>
      </p:sp>
      <p:sp>
        <p:nvSpPr>
          <p:cNvPr id="2053" name="AutoShape 5" descr="%D0%B4%D0%B8%D1%82%D0%B5"/>
          <p:cNvSpPr>
            <a:spLocks noChangeAspect="1" noChangeArrowheads="1"/>
          </p:cNvSpPr>
          <p:nvPr/>
        </p:nvSpPr>
        <p:spPr bwMode="auto">
          <a:xfrm>
            <a:off x="155575" y="46038"/>
            <a:ext cx="46386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AutoShape 7" descr="%D0%B4%D0%B8%D1%82%D0%B5"/>
          <p:cNvSpPr>
            <a:spLocks noChangeAspect="1" noChangeArrowheads="1"/>
          </p:cNvSpPr>
          <p:nvPr/>
        </p:nvSpPr>
        <p:spPr bwMode="auto">
          <a:xfrm>
            <a:off x="155575" y="46038"/>
            <a:ext cx="46386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AutoShape 8" descr="%D0%BC%D0%B5%D0%B4%D1%81%D0%B5%D1%81%D1%82%D1%80%D0%B0-%D1%81-%D1%83%D0%BA%D0%BE%D0%BB%D0%BE%D0%B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0175" y="46038"/>
            <a:ext cx="5076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Picture 4" descr="DSC0747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484784"/>
            <a:ext cx="408178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0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2413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Состояниями, заставляющими думать о первичном иммунодефиците, являются: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ru-RU" dirty="0"/>
              <a:t>тяжелое, особенно рецидивирующее гнойное заболевание;</a:t>
            </a:r>
          </a:p>
          <a:p>
            <a:r>
              <a:rPr lang="ru-RU" dirty="0"/>
              <a:t>парапроктит, аноректальный свищ;</a:t>
            </a:r>
          </a:p>
          <a:p>
            <a:r>
              <a:rPr lang="ru-RU" dirty="0"/>
              <a:t>наличие упорного кандидоза полости рта (молочницы) или других слизистых и кожи;</a:t>
            </a:r>
          </a:p>
          <a:p>
            <a:r>
              <a:rPr lang="ru-RU" dirty="0" err="1"/>
              <a:t>пневмоцистная</a:t>
            </a:r>
            <a:r>
              <a:rPr lang="ru-RU" dirty="0"/>
              <a:t> пневмония;</a:t>
            </a:r>
          </a:p>
          <a:p>
            <a:r>
              <a:rPr lang="ru-RU" dirty="0"/>
              <a:t>упорная экзема, в т. ч. себорейная;</a:t>
            </a:r>
          </a:p>
          <a:p>
            <a:r>
              <a:rPr lang="ru-RU" dirty="0"/>
              <a:t> тромбоцитопения;</a:t>
            </a:r>
          </a:p>
          <a:p>
            <a:r>
              <a:rPr lang="ru-RU" dirty="0"/>
              <a:t> наличие в семье иммунодефицита.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8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35276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Детей </a:t>
            </a:r>
            <a:r>
              <a:rPr lang="ru-RU" dirty="0"/>
              <a:t>с такими состояниями надо обследовать иммунологически и при выявлении иммунодефицита заменить живую вакцину на инактивированную.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Также </a:t>
            </a:r>
            <a:r>
              <a:rPr lang="ru-RU" dirty="0"/>
              <a:t>поступают при невозможности проведения обследования.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БЦЖ </a:t>
            </a:r>
            <a:r>
              <a:rPr lang="ru-RU" b="1" dirty="0"/>
              <a:t>не следует вводить </a:t>
            </a:r>
            <a:r>
              <a:rPr lang="ru-RU" dirty="0"/>
              <a:t>новорожденным детям, в семье которых есть или погибали дети с признаками </a:t>
            </a:r>
            <a:r>
              <a:rPr lang="ru-RU" dirty="0" err="1"/>
              <a:t>иммунодефицитного</a:t>
            </a:r>
            <a:r>
              <a:rPr lang="ru-RU" dirty="0"/>
              <a:t> состояния.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716338"/>
            <a:ext cx="554513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Детей </a:t>
            </a:r>
            <a:r>
              <a:rPr lang="ru-RU" b="1" dirty="0"/>
              <a:t>с </a:t>
            </a:r>
            <a:r>
              <a:rPr lang="ru-RU" b="1" i="1" dirty="0"/>
              <a:t>иммунодефицитом, связанным со злокачественными заболеваниями лимфоидной системы и (или) </a:t>
            </a:r>
            <a:r>
              <a:rPr lang="ru-RU" b="1" i="1" dirty="0" err="1"/>
              <a:t>иммуносупрессией</a:t>
            </a:r>
            <a:r>
              <a:rPr lang="ru-RU" b="1" i="1" dirty="0"/>
              <a:t> </a:t>
            </a:r>
            <a:r>
              <a:rPr lang="ru-RU" b="1" dirty="0"/>
              <a:t>прививают живыми вакцинами после наступления ремиссии, </a:t>
            </a:r>
            <a:r>
              <a:rPr lang="ru-RU" b="1" dirty="0">
                <a:solidFill>
                  <a:srgbClr val="FF0000"/>
                </a:solidFill>
              </a:rPr>
              <a:t>не ранее чем через 3 месяца по окончании </a:t>
            </a:r>
            <a:r>
              <a:rPr lang="ru-RU" b="1" dirty="0" err="1">
                <a:solidFill>
                  <a:srgbClr val="FF0000"/>
                </a:solidFill>
              </a:rPr>
              <a:t>иммуносупрессивной</a:t>
            </a:r>
            <a:r>
              <a:rPr lang="ru-RU" b="1" dirty="0">
                <a:solidFill>
                  <a:srgbClr val="FF0000"/>
                </a:solidFill>
              </a:rPr>
              <a:t> терапии.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введении в более ранние сроки убитых вакцин (например, против гепатита В) целесообразно провести серологический контроль.</a:t>
            </a:r>
          </a:p>
        </p:txBody>
      </p:sp>
    </p:spTree>
    <p:extLst>
      <p:ext uri="{BB962C8B-B14F-4D97-AF65-F5344CB8AC3E}">
        <p14:creationId xmlns:p14="http://schemas.microsoft.com/office/powerpoint/2010/main" val="40514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5472608" cy="655272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Детям от инфицированных ВИЧ матерей оральную </a:t>
            </a:r>
            <a:r>
              <a:rPr lang="ru-RU" dirty="0" err="1"/>
              <a:t>полиовакцину</a:t>
            </a:r>
            <a:r>
              <a:rPr lang="ru-RU" dirty="0"/>
              <a:t> (ОПВ) следует заменить на </a:t>
            </a:r>
            <a:r>
              <a:rPr lang="ru-RU" b="1" dirty="0"/>
              <a:t>инактивированную (ИПВ) и воздержаться от введения БЦЖ до возраста 18 месяцев, </a:t>
            </a:r>
            <a:r>
              <a:rPr lang="ru-RU" dirty="0"/>
              <a:t>когда будет уточнен его ВИЧ-статус. </a:t>
            </a:r>
            <a:endParaRPr lang="ru-RU" dirty="0" smtClean="0"/>
          </a:p>
          <a:p>
            <a:r>
              <a:rPr lang="ru-RU" b="1" dirty="0" smtClean="0"/>
              <a:t>Коревую </a:t>
            </a:r>
            <a:r>
              <a:rPr lang="ru-RU" b="1" dirty="0"/>
              <a:t>и другие живые вакцины </a:t>
            </a:r>
            <a:r>
              <a:rPr lang="ru-RU" dirty="0"/>
              <a:t>этим детям вводят, несмотря на риск выраженной реакции, поскольку корь у инфицированных ВИЧ течет очень тяжело</a:t>
            </a:r>
            <a:r>
              <a:rPr lang="ru-RU" dirty="0" smtClean="0"/>
              <a:t>.</a:t>
            </a:r>
          </a:p>
          <a:p>
            <a:r>
              <a:rPr lang="ru-RU" dirty="0"/>
              <a:t>Инактивированные вакцины детям со всеми формами иммунодефицита вводят как обычно, у них целесообразно оценить иммунный ответ и ввести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дополнительную </a:t>
            </a:r>
            <a:r>
              <a:rPr lang="ru-RU" dirty="0"/>
              <a:t>дозу вакцины в </a:t>
            </a:r>
            <a:r>
              <a:rPr lang="ru-RU" dirty="0" smtClean="0"/>
              <a:t>случае  </a:t>
            </a:r>
            <a:r>
              <a:rPr lang="ru-RU" dirty="0"/>
              <a:t>его слабой выраженности.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 descr="C:\Мои документы\натали\nnnnnn\t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18" y="404664"/>
            <a:ext cx="1973263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Adminn\Desktop\Доклад 30.03.16\полиорик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564904"/>
            <a:ext cx="361950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6693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Дозой кортикостероидных препаратов, вызывающей </a:t>
            </a:r>
            <a:r>
              <a:rPr lang="ru-RU" b="1" dirty="0" err="1">
                <a:solidFill>
                  <a:srgbClr val="FF0000"/>
                </a:solidFill>
              </a:rPr>
              <a:t>иммуносупрессию</a:t>
            </a:r>
            <a:r>
              <a:rPr lang="ru-RU" b="1" dirty="0">
                <a:solidFill>
                  <a:srgbClr val="FF0000"/>
                </a:solidFill>
              </a:rPr>
              <a:t>, является для преднизолона 2 мг/кг/</a:t>
            </a:r>
            <a:r>
              <a:rPr lang="ru-RU" b="1" dirty="0" err="1">
                <a:solidFill>
                  <a:srgbClr val="FF0000"/>
                </a:solidFill>
              </a:rPr>
              <a:t>сут</a:t>
            </a:r>
            <a:r>
              <a:rPr lang="ru-RU" b="1" dirty="0">
                <a:solidFill>
                  <a:srgbClr val="FF0000"/>
                </a:solidFill>
              </a:rPr>
              <a:t>. (или 20 мг/</a:t>
            </a:r>
            <a:r>
              <a:rPr lang="ru-RU" b="1" dirty="0" err="1">
                <a:solidFill>
                  <a:srgbClr val="FF0000"/>
                </a:solidFill>
              </a:rPr>
              <a:t>сут</a:t>
            </a:r>
            <a:r>
              <a:rPr lang="ru-RU" b="1" dirty="0">
                <a:solidFill>
                  <a:srgbClr val="FF0000"/>
                </a:solidFill>
              </a:rPr>
              <a:t>. для детей с весом более 10 кг), принимаемой в течение 14 дней и более;</a:t>
            </a:r>
            <a:r>
              <a:rPr lang="ru-RU" dirty="0"/>
              <a:t> </a:t>
            </a:r>
            <a:r>
              <a:rPr lang="ru-RU" b="1" dirty="0"/>
              <a:t>введение живых вакцин этим детям допускается через 1 месяц и более после окончания терапии. </a:t>
            </a:r>
            <a:endParaRPr lang="ru-RU" b="1" dirty="0" smtClean="0"/>
          </a:p>
          <a:p>
            <a:r>
              <a:rPr lang="ru-RU" dirty="0" smtClean="0"/>
              <a:t>Использование </a:t>
            </a:r>
            <a:r>
              <a:rPr lang="ru-RU" dirty="0"/>
              <a:t>такой дозы в течение менее 2 недель или меньших доз в течение более длительного периода не ведет к развитию выраженной </a:t>
            </a:r>
            <a:r>
              <a:rPr lang="ru-RU" dirty="0" err="1"/>
              <a:t>иммуносупрессии</a:t>
            </a:r>
            <a:r>
              <a:rPr lang="ru-RU" dirty="0"/>
              <a:t>, так что введение живых вакцин возможно сразу по окончании курса лечения. </a:t>
            </a:r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dirty="0"/>
              <a:t>поддерживающих доз стероидов, а также ингаляционное, местное или внутрисуставное их применение не является противопоказанием к введению любых вакцин.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1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4104456" cy="63199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После </a:t>
            </a:r>
            <a:r>
              <a:rPr lang="ru-RU" b="1" dirty="0">
                <a:solidFill>
                  <a:srgbClr val="FF0000"/>
                </a:solidFill>
              </a:rPr>
              <a:t>введения краснушной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вакцины </a:t>
            </a:r>
            <a:r>
              <a:rPr lang="ru-RU" dirty="0"/>
              <a:t>женщинам детородного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возраста </a:t>
            </a:r>
            <a:r>
              <a:rPr lang="ru-RU" dirty="0"/>
              <a:t>назначаются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противозачаточные </a:t>
            </a:r>
            <a:r>
              <a:rPr lang="ru-RU" dirty="0"/>
              <a:t>средства </a:t>
            </a:r>
            <a:r>
              <a:rPr lang="ru-RU" dirty="0" smtClean="0"/>
              <a:t>в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течение 2-х месяцев. В случае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введения </a:t>
            </a:r>
            <a:r>
              <a:rPr lang="ru-RU" dirty="0"/>
              <a:t>этой вакцины при </a:t>
            </a:r>
            <a:r>
              <a:rPr lang="ru-RU" dirty="0" smtClean="0"/>
              <a:t>не </a:t>
            </a:r>
          </a:p>
          <a:p>
            <a:pPr marL="0" indent="0">
              <a:buNone/>
            </a:pPr>
            <a:r>
              <a:rPr lang="ru-RU" dirty="0" smtClean="0"/>
              <a:t>диагностированной </a:t>
            </a:r>
            <a:r>
              <a:rPr lang="ru-RU" dirty="0"/>
              <a:t>беременности,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ее </a:t>
            </a:r>
            <a:r>
              <a:rPr lang="ru-RU" dirty="0"/>
              <a:t>прерывание не проводится.</a:t>
            </a:r>
          </a:p>
          <a:p>
            <a:endParaRPr lang="ru-RU" dirty="0"/>
          </a:p>
        </p:txBody>
      </p:sp>
      <p:pic>
        <p:nvPicPr>
          <p:cNvPr id="1026" name="Picture 2" descr="C:\Users\Adminn\Desktop\Доклад 30.03.16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251"/>
            <a:ext cx="4627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Противопоказано введение живых вакцин </a:t>
            </a:r>
            <a:r>
              <a:rPr lang="ru-RU" b="1" i="1" dirty="0" smtClean="0">
                <a:solidFill>
                  <a:srgbClr val="FF0000"/>
                </a:solidFill>
              </a:rPr>
              <a:t>беременным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4400228" cy="4752528"/>
          </a:xfrm>
        </p:spPr>
        <p:txBody>
          <a:bodyPr>
            <a:normAutofit/>
          </a:bodyPr>
          <a:lstStyle/>
          <a:p>
            <a:r>
              <a:rPr lang="ru-RU" dirty="0"/>
              <a:t>связано не столько с опасностью их тератогенного влияния (подобных случаев в мировой литературе не описано), сколько с возможностью связать с вакцинацией рождение неполноценного ребенка, например, с врожденным дефектом или наследственным заболеванием. </a:t>
            </a:r>
          </a:p>
          <a:p>
            <a:endParaRPr lang="ru-RU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556792"/>
            <a:ext cx="410445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0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92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Противопоказания для введения БЦЖ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6624736" cy="561662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Противопоказание </a:t>
            </a:r>
            <a:r>
              <a:rPr lang="ru-RU" b="1" dirty="0">
                <a:solidFill>
                  <a:srgbClr val="00B050"/>
                </a:solidFill>
              </a:rPr>
              <a:t>для введения БЦЖ является </a:t>
            </a:r>
            <a:r>
              <a:rPr lang="ru-RU" b="1" i="1" dirty="0">
                <a:solidFill>
                  <a:srgbClr val="00B050"/>
                </a:solidFill>
              </a:rPr>
              <a:t>недоношенность </a:t>
            </a:r>
            <a:r>
              <a:rPr lang="ru-RU" dirty="0"/>
              <a:t>(вес при рождении менее 2000 г), что связано не с ее опасностью для ребенка, а с тонкостью его кожи, затрудняющей внутрикожное введение вакцины. Эти дети (как и не получившие вакцину БЦЖ из-за заболевания) должны быть привиты до выписки из отделения второго этапа выхаживания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00B050"/>
                </a:solidFill>
              </a:rPr>
              <a:t>Ревакцинация БЦЖ не проводится детям с </a:t>
            </a:r>
            <a:r>
              <a:rPr lang="ru-RU" b="1" i="1" dirty="0">
                <a:solidFill>
                  <a:srgbClr val="00B050"/>
                </a:solidFill>
              </a:rPr>
              <a:t>келоидными рубцами</a:t>
            </a:r>
            <a:r>
              <a:rPr lang="ru-RU" i="1" dirty="0"/>
              <a:t>, </a:t>
            </a:r>
            <a:r>
              <a:rPr lang="ru-RU" dirty="0"/>
              <a:t>в </a:t>
            </a:r>
            <a:r>
              <a:rPr lang="ru-RU" dirty="0" err="1"/>
              <a:t>т.ч</a:t>
            </a:r>
            <a:r>
              <a:rPr lang="ru-RU" dirty="0"/>
              <a:t>. и на месте первого введения этой вакцины, т.к. это часто приводит к развитию обезображивающего рубца.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5" descr="IMG_0743"/>
          <p:cNvPicPr>
            <a:picLocks noChangeAspect="1" noChangeArrowheads="1"/>
          </p:cNvPicPr>
          <p:nvPr/>
        </p:nvPicPr>
        <p:blipFill>
          <a:blip r:embed="rId2">
            <a:lum bright="2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/>
          <a:stretch>
            <a:fillRect/>
          </a:stretch>
        </p:blipFill>
        <p:spPr bwMode="auto">
          <a:xfrm>
            <a:off x="6948264" y="1844824"/>
            <a:ext cx="198449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4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Противопоказания для коклюшного компонента (АКДС)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У детей с </a:t>
            </a:r>
            <a:r>
              <a:rPr lang="ru-RU" i="1" dirty="0"/>
              <a:t>прогрессирующими заболеваниями нервной системы </a:t>
            </a:r>
            <a:r>
              <a:rPr lang="ru-RU" dirty="0"/>
              <a:t>повышен риск осложнений со стороны ЦНС (судорог) и поэтому </a:t>
            </a:r>
            <a:r>
              <a:rPr lang="ru-RU" b="1" dirty="0">
                <a:solidFill>
                  <a:srgbClr val="00B050"/>
                </a:solidFill>
              </a:rPr>
              <a:t>АКДС заменяется на АДС.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Противопоказанием к введению коклюшного компонента являются </a:t>
            </a:r>
            <a:r>
              <a:rPr lang="ru-RU" i="1" dirty="0" err="1"/>
              <a:t>афебрильные</a:t>
            </a:r>
            <a:r>
              <a:rPr lang="ru-RU" i="1" dirty="0"/>
              <a:t> судороги; </a:t>
            </a:r>
            <a:r>
              <a:rPr lang="ru-RU" dirty="0"/>
              <a:t>эти дети должны обследоваться на предмет выявления </a:t>
            </a:r>
            <a:r>
              <a:rPr lang="ru-RU" b="1" dirty="0">
                <a:solidFill>
                  <a:srgbClr val="00B050"/>
                </a:solidFill>
              </a:rPr>
              <a:t>эпилепсии, </a:t>
            </a:r>
            <a:r>
              <a:rPr lang="ru-RU" dirty="0"/>
              <a:t>прививки проводят им после уточнения диагноза на фоне противосудорожной терапии.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Наличие фебрильных судорог при введении предыдущей дозы вакцины не является противопоказанием к введению АКДС; после ее введения </a:t>
            </a:r>
            <a:r>
              <a:rPr lang="ru-RU" b="1" dirty="0">
                <a:solidFill>
                  <a:srgbClr val="00B050"/>
                </a:solidFill>
              </a:rPr>
              <a:t>целесообразно назначение парацетамола </a:t>
            </a:r>
            <a:r>
              <a:rPr lang="ru-RU" dirty="0"/>
              <a:t>(10 - 15 мг/кг 3 - 4 раза в день) в течение 1 - 2 суток.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Вакцины </a:t>
            </a:r>
            <a:r>
              <a:rPr lang="ru-RU" i="1" dirty="0"/>
              <a:t>АДС </a:t>
            </a:r>
            <a:r>
              <a:rPr lang="ru-RU" dirty="0"/>
              <a:t>и </a:t>
            </a:r>
            <a:r>
              <a:rPr lang="ru-RU" i="1" dirty="0"/>
              <a:t>АДС-М </a:t>
            </a:r>
            <a:r>
              <a:rPr lang="ru-RU" dirty="0"/>
              <a:t>постоянных противопоказаний не имеют, при эпидемиологической необходимости их можно вводить на фоне острого заболевания. В случае сильной реакции на предыдущую дозу этих вакцин повторная доза вводится </a:t>
            </a:r>
            <a:r>
              <a:rPr lang="ru-RU" b="1" dirty="0">
                <a:solidFill>
                  <a:srgbClr val="00B050"/>
                </a:solidFill>
              </a:rPr>
              <a:t>на фоне применения стероидов </a:t>
            </a:r>
            <a:r>
              <a:rPr lang="ru-RU" dirty="0"/>
              <a:t>(преднизолон внутрь 1 - 1,5 мг/кг/</a:t>
            </a:r>
            <a:r>
              <a:rPr lang="ru-RU" dirty="0" err="1"/>
              <a:t>сут</a:t>
            </a:r>
            <a:r>
              <a:rPr lang="ru-RU" dirty="0"/>
              <a:t>. за день до и сразу после прививки).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6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Противопоказания к введению живых вирусных вакцин (помимо иммунодефицитов)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9046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b="1" dirty="0">
                <a:solidFill>
                  <a:srgbClr val="00B050"/>
                </a:solidFill>
              </a:rPr>
              <a:t>Коревая, краснушная и </a:t>
            </a:r>
            <a:r>
              <a:rPr lang="ru-RU" b="1" dirty="0" err="1">
                <a:solidFill>
                  <a:srgbClr val="00B050"/>
                </a:solidFill>
              </a:rPr>
              <a:t>паротитная</a:t>
            </a:r>
            <a:r>
              <a:rPr lang="ru-RU" b="1" dirty="0">
                <a:solidFill>
                  <a:srgbClr val="00B050"/>
                </a:solidFill>
              </a:rPr>
              <a:t> вакцины не вводятся лицам с тяжелыми аллергическими реакциями на </a:t>
            </a:r>
            <a:r>
              <a:rPr lang="ru-RU" b="1" i="1" dirty="0" err="1">
                <a:solidFill>
                  <a:srgbClr val="00B050"/>
                </a:solidFill>
              </a:rPr>
              <a:t>аминогликозиды</a:t>
            </a:r>
            <a:r>
              <a:rPr lang="ru-RU" i="1" dirty="0"/>
              <a:t>, </a:t>
            </a:r>
            <a:r>
              <a:rPr lang="ru-RU" dirty="0"/>
              <a:t>о чем следует осведомиться перед проведением прививки, несмотря на редкость этих реакций.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Зарубежные препараты коревой и </a:t>
            </a:r>
            <a:r>
              <a:rPr lang="ru-RU" dirty="0" err="1"/>
              <a:t>паротитной</a:t>
            </a:r>
            <a:r>
              <a:rPr lang="ru-RU" dirty="0"/>
              <a:t> вакцин готовятся на куриных эмбрионах и поэтому их не вводят лицам </a:t>
            </a:r>
            <a:r>
              <a:rPr lang="ru-RU" b="1" dirty="0">
                <a:solidFill>
                  <a:srgbClr val="00B050"/>
                </a:solidFill>
              </a:rPr>
              <a:t>с </a:t>
            </a:r>
            <a:r>
              <a:rPr lang="ru-RU" b="1" i="1" dirty="0">
                <a:solidFill>
                  <a:srgbClr val="00B050"/>
                </a:solidFill>
              </a:rPr>
              <a:t>анафилактическими реакциями на куриный </a:t>
            </a:r>
            <a:r>
              <a:rPr lang="ru-RU" b="1" i="1" dirty="0" smtClean="0">
                <a:solidFill>
                  <a:srgbClr val="00B050"/>
                </a:solidFill>
              </a:rPr>
              <a:t>белок </a:t>
            </a:r>
            <a:r>
              <a:rPr lang="ru-RU" dirty="0" smtClean="0"/>
              <a:t>(</a:t>
            </a:r>
            <a:r>
              <a:rPr lang="ru-RU" dirty="0"/>
              <a:t>немедленная шоковая реакция или отек тканей лица и гортани). Отечественные коревая и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паротитная</a:t>
            </a:r>
            <a:r>
              <a:rPr lang="ru-RU" dirty="0" smtClean="0"/>
              <a:t> </a:t>
            </a:r>
            <a:r>
              <a:rPr lang="ru-RU" dirty="0"/>
              <a:t>вакцины готовятся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яйцах </a:t>
            </a:r>
            <a:r>
              <a:rPr lang="ru-RU" b="1" dirty="0">
                <a:solidFill>
                  <a:srgbClr val="00B050"/>
                </a:solidFill>
              </a:rPr>
              <a:t>японских перепелов, 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 smtClean="0"/>
              <a:t>хотя </a:t>
            </a:r>
            <a:r>
              <a:rPr lang="ru-RU" dirty="0"/>
              <a:t>это противопоказание к ним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напрямую </a:t>
            </a:r>
            <a:r>
              <a:rPr lang="ru-RU" dirty="0"/>
              <a:t>не относится, следует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иметь </a:t>
            </a:r>
            <a:r>
              <a:rPr lang="ru-RU" dirty="0"/>
              <a:t>в виду возможность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перекрестных аллергических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реакций.</a:t>
            </a:r>
          </a:p>
          <a:p>
            <a:endParaRPr lang="ru-RU" dirty="0"/>
          </a:p>
        </p:txBody>
      </p:sp>
      <p:pic>
        <p:nvPicPr>
          <p:cNvPr id="2050" name="Picture 2" descr="C:\Users\Adminn\Desktop\Доклад 30.03.16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29198"/>
            <a:ext cx="4051341" cy="29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2B5CF0-4996-4567-8D17-15658D4C9CA3}" type="slidenum">
              <a:rPr lang="ru-RU" sz="1400" smtClean="0"/>
              <a:pPr eaLnBrk="1" hangingPunct="1"/>
              <a:t>2</a:t>
            </a:fld>
            <a:endParaRPr lang="ru-RU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274638"/>
            <a:ext cx="30353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Цель: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600200"/>
            <a:ext cx="39243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/>
              <a:t>Изучить принципы организации специфической </a:t>
            </a:r>
            <a:r>
              <a:rPr lang="ru-RU" dirty="0" err="1" smtClean="0"/>
              <a:t>иммунопрофилак</a:t>
            </a:r>
            <a:r>
              <a:rPr lang="ru-RU" dirty="0" smtClean="0"/>
              <a:t>-тики детей с проблемами в состоянии здоровья, а так же профилактику поствакцинальных реакций и осложнений.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077" name="Picture 7" descr="IMG_0005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5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Противопоказания к введению вакцин против гепатита 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572000" cy="50691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Эти вакцины готовятся в культуре дрожжей, антигены которых, несмотря на тщательную очистку, могут вызвать анафилактическую реакцию у отдельных лиц с сенсибилизацией к пекарским дрожжам; их выявление несложно - это </a:t>
            </a:r>
            <a:r>
              <a:rPr lang="ru-RU" b="1" dirty="0">
                <a:solidFill>
                  <a:srgbClr val="00B050"/>
                </a:solidFill>
              </a:rPr>
              <a:t>лица, у которых хлеб и другие содержащие дрожжи продукты вызывают аллергические реакции.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Хотя рядом убедительных исследований было доказано отсутствие связи между вакцинацией против гепатита В и развитием рассеянного склероза, не исключено, что введение вакцины может обострить латентно текущее заболевание; в связи с этим в наставлениях к вакцине предприятиями-производителями указывается на необходимость </a:t>
            </a:r>
            <a:r>
              <a:rPr lang="ru-RU" b="1" dirty="0">
                <a:solidFill>
                  <a:srgbClr val="00B050"/>
                </a:solidFill>
              </a:rPr>
              <a:t>осторожного подхода при проведении прививки больным с ремиссией рассеянного склероза.</a:t>
            </a:r>
          </a:p>
          <a:p>
            <a:endParaRPr lang="ru-RU" dirty="0"/>
          </a:p>
        </p:txBody>
      </p:sp>
      <p:pic>
        <p:nvPicPr>
          <p:cNvPr id="3075" name="Picture 3" descr="C:\Users\Adminn\Desktop\Доклад 30.03.16\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3924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084168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Острые заболевания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Плановая </a:t>
            </a:r>
            <a:r>
              <a:rPr lang="ru-RU" dirty="0"/>
              <a:t>вакцинация в случае </a:t>
            </a:r>
            <a:r>
              <a:rPr lang="ru-RU" i="1" dirty="0"/>
              <a:t>острого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заболевания</a:t>
            </a:r>
            <a:r>
              <a:rPr lang="ru-RU" i="1" dirty="0"/>
              <a:t> </a:t>
            </a:r>
            <a:r>
              <a:rPr lang="ru-RU" dirty="0"/>
              <a:t>откладывается до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выздоровления </a:t>
            </a:r>
            <a:r>
              <a:rPr lang="ru-RU" dirty="0"/>
              <a:t>(или периода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реконвалесценции</a:t>
            </a:r>
            <a:r>
              <a:rPr lang="ru-RU" dirty="0"/>
              <a:t>), хотя опыт </a:t>
            </a:r>
            <a:r>
              <a:rPr lang="ru-RU" dirty="0" smtClean="0"/>
              <a:t>проведения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прививок по эпидемическим показаниям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таких случаях показал хорошую </a:t>
            </a:r>
            <a:r>
              <a:rPr lang="ru-RU" dirty="0" smtClean="0"/>
              <a:t>иммуногенность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 низкую </a:t>
            </a:r>
            <a:r>
              <a:rPr lang="ru-RU" dirty="0" err="1"/>
              <a:t>реактогенность</a:t>
            </a:r>
            <a:r>
              <a:rPr lang="ru-RU" dirty="0"/>
              <a:t> вакцин. Это связано с тем,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что </a:t>
            </a:r>
            <a:r>
              <a:rPr lang="ru-RU" dirty="0"/>
              <a:t>развитие осложнения основного заболевания или его неблагоприятный исход могут быть истолкованы как следствие проведенной вакцинации. Врач определяет необходимый интервал (в пределах 2 - 4 недель), руководствуясь, в первую очередь, степенью риска развития осложнения заболевания.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Перенесших менингококковый менингит и другие острые тяжелые заболевания нервной системы прививают через более длительные интервалы (до 6 месяцев от начала болезни) после стабилизации остаточных изменений, которые при более ранней вакцинации могут быть истолкованы как ее последствия.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87178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3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Хронические болезни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</a:t>
            </a:r>
            <a:r>
              <a:rPr lang="ru-RU" b="1" dirty="0"/>
              <a:t> </a:t>
            </a:r>
            <a:r>
              <a:rPr lang="ru-RU" dirty="0"/>
              <a:t>Вакцинация по тем же соображениям не проводится во время </a:t>
            </a:r>
            <a:r>
              <a:rPr lang="ru-RU" i="1" dirty="0"/>
              <a:t>обострения хронической болезни: </a:t>
            </a:r>
            <a:r>
              <a:rPr lang="ru-RU" dirty="0"/>
              <a:t>она откладывается до наступления ремиссии - полной или максимально достижимой, в </a:t>
            </a:r>
            <a:r>
              <a:rPr lang="ru-RU" dirty="0" err="1"/>
              <a:t>т.ч</a:t>
            </a:r>
            <a:r>
              <a:rPr lang="ru-RU" dirty="0"/>
              <a:t>. на фоне поддерживающего лечения (кроме </a:t>
            </a:r>
            <a:r>
              <a:rPr lang="ru-RU" dirty="0" err="1"/>
              <a:t>иммуносупрессивного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Вакцинацию детей с отклонениями в состоянии здоровья не следует обозначать как «щадящую вакцинацию», поскольку речь идет не об использовании какой-то другой вакцины или снижении ее дозы, а о выборе оптимального времени прививки и лекарственном «прикрытии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9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78552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Состояния, не являющиеся противопоказаниями к вакцинации, но требующие особого подхода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Детей с гемофилией из-за опасности кровотечения при внутримышечном введении вакцинируют подкожно с использованием очень тонких игл в область, где можно прижать место инъекции (например, тыл стопы или кисти); иглу вводят параллельно костной плоскости.</a:t>
            </a:r>
          </a:p>
          <a:p>
            <a:pPr marL="0" indent="0">
              <a:buNone/>
            </a:pPr>
            <a:r>
              <a:rPr lang="ru-RU" dirty="0" smtClean="0"/>
              <a:t>2. Внутримышечное </a:t>
            </a:r>
            <a:r>
              <a:rPr lang="ru-RU" dirty="0"/>
              <a:t>введение АКДС (что </a:t>
            </a:r>
            <a:r>
              <a:rPr lang="ru-RU" dirty="0" smtClean="0"/>
              <a:t>предпочтительно</a:t>
            </a:r>
            <a:r>
              <a:rPr lang="ru-RU" dirty="0"/>
              <a:t>) осуществляют в мышцы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дорзальной </a:t>
            </a:r>
            <a:r>
              <a:rPr lang="ru-RU" dirty="0"/>
              <a:t>поверхности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предплечья</a:t>
            </a:r>
            <a:r>
              <a:rPr lang="ru-RU" dirty="0"/>
              <a:t>. Вакцинацию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убитыми </a:t>
            </a:r>
            <a:r>
              <a:rPr lang="ru-RU" dirty="0"/>
              <a:t>вакцинами лучше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проводить </a:t>
            </a:r>
            <a:r>
              <a:rPr lang="ru-RU" dirty="0"/>
              <a:t>на фоне введения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препаратов </a:t>
            </a:r>
            <a:r>
              <a:rPr lang="ru-RU" dirty="0"/>
              <a:t>факторов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свертываемости</a:t>
            </a:r>
            <a:r>
              <a:rPr lang="ru-RU" dirty="0"/>
              <a:t>, тактика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вакцинации </a:t>
            </a:r>
            <a:r>
              <a:rPr lang="ru-RU" dirty="0"/>
              <a:t>живыми вакцинами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определяется </a:t>
            </a:r>
            <a:r>
              <a:rPr lang="ru-RU" dirty="0"/>
              <a:t>с учетом введения этих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препаратов</a:t>
            </a:r>
            <a:r>
              <a:rPr lang="ru-RU" dirty="0"/>
              <a:t>, которые могут содержать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антитела </a:t>
            </a:r>
            <a:r>
              <a:rPr lang="ru-RU" dirty="0"/>
              <a:t>к соответствующим вирусам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 b="2296"/>
          <a:stretch>
            <a:fillRect/>
          </a:stretch>
        </p:blipFill>
        <p:spPr bwMode="auto">
          <a:xfrm>
            <a:off x="5076056" y="2996952"/>
            <a:ext cx="381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083369"/>
              </p:ext>
            </p:extLst>
          </p:nvPr>
        </p:nvGraphicFramePr>
        <p:xfrm>
          <a:off x="127262" y="116632"/>
          <a:ext cx="9036495" cy="6587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65"/>
                <a:gridCol w="3012165"/>
                <a:gridCol w="3012165"/>
              </a:tblGrid>
              <a:tr h="518567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Препараты крови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Интервал</a:t>
                      </a:r>
                      <a:endParaRPr lang="ru-RU" dirty="0"/>
                    </a:p>
                  </a:txBody>
                  <a:tcPr/>
                </a:tc>
              </a:tr>
              <a:tr h="518567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против гепатита А, гепатита В, столбняка, кори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доза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 месяца</a:t>
                      </a:r>
                      <a:endParaRPr lang="ru-RU" dirty="0"/>
                    </a:p>
                  </a:txBody>
                  <a:tcPr/>
                </a:tc>
              </a:tr>
              <a:tr h="518567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против кори (3 мл)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дозы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месяцев</a:t>
                      </a:r>
                      <a:endParaRPr lang="ru-RU" dirty="0"/>
                    </a:p>
                  </a:txBody>
                  <a:tcPr/>
                </a:tc>
              </a:tr>
              <a:tr h="518567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против бешенства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месяцев</a:t>
                      </a:r>
                      <a:endParaRPr lang="ru-RU" dirty="0"/>
                    </a:p>
                  </a:txBody>
                  <a:tcPr/>
                </a:tc>
              </a:tr>
              <a:tr h="51856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Отмытые эритроциты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мл/кг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518567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Эритроцитарная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мл/кг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3-5 месяцев</a:t>
                      </a:r>
                      <a:endParaRPr lang="ru-RU" dirty="0"/>
                    </a:p>
                  </a:txBody>
                  <a:tcPr/>
                </a:tc>
              </a:tr>
              <a:tr h="51856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Цельная кровь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мл/кг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месяцев</a:t>
                      </a:r>
                      <a:endParaRPr lang="ru-RU" dirty="0"/>
                    </a:p>
                  </a:txBody>
                  <a:tcPr/>
                </a:tc>
              </a:tr>
              <a:tr h="51856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Плазма,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тромбоцитарная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 мл/кг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месяцев</a:t>
                      </a:r>
                      <a:endParaRPr lang="ru-RU" dirty="0"/>
                    </a:p>
                  </a:txBody>
                  <a:tcPr/>
                </a:tc>
              </a:tr>
              <a:tr h="51856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Иммуноглобулин для внутривенного введения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300 - 400 мг/кг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месяцев</a:t>
                      </a:r>
                      <a:endParaRPr lang="ru-RU" dirty="0"/>
                    </a:p>
                  </a:txBody>
                  <a:tcPr/>
                </a:tc>
              </a:tr>
              <a:tr h="518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мг/кг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месяцев</a:t>
                      </a:r>
                      <a:endParaRPr lang="ru-RU" dirty="0"/>
                    </a:p>
                  </a:txBody>
                  <a:tcPr/>
                </a:tc>
              </a:tr>
              <a:tr h="518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мг/кг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месяцев</a:t>
                      </a:r>
                      <a:endParaRPr lang="ru-RU" dirty="0"/>
                    </a:p>
                  </a:txBody>
                  <a:tcPr/>
                </a:tc>
              </a:tr>
              <a:tr h="518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1500 мг/кг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месяцев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7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807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Вакцинацию живыми вирусными вакцинами детей, получивших препараты крови, проводят с интервалами, приведенными в </a:t>
            </a:r>
            <a:r>
              <a:rPr lang="ru-RU" b="1" dirty="0" smtClean="0">
                <a:solidFill>
                  <a:srgbClr val="00B050"/>
                </a:solidFill>
              </a:rPr>
              <a:t>таблице. </a:t>
            </a:r>
            <a:r>
              <a:rPr lang="ru-RU" dirty="0"/>
              <a:t>Это связано с тем, что препараты крови содержат антитела против вирусов кори, паротита и краснухи, которые препятствуют размножению живых вакцинных вирусов в организме вакцинируемого. Такая отсрочка не повышает риска заболевания, т. к. наличие антител в крови защищает ребенка от заболевания.</a:t>
            </a:r>
          </a:p>
          <a:p>
            <a:r>
              <a:rPr lang="ru-RU" dirty="0"/>
              <a:t>Ребенок, получивший живую вирусную вакцину, считается </a:t>
            </a:r>
            <a:r>
              <a:rPr lang="ru-RU" dirty="0" smtClean="0"/>
              <a:t>не привитым </a:t>
            </a:r>
            <a:r>
              <a:rPr lang="ru-RU" dirty="0"/>
              <a:t>в случае введения ему в сроки до 2 недель после прививки иммуноглобулина, плазмы или крови. Он должен получить повторную прививку через интервал, приведенный в </a:t>
            </a:r>
            <a:r>
              <a:rPr lang="ru-RU" dirty="0" smtClean="0"/>
              <a:t>таблице.</a:t>
            </a:r>
            <a:endParaRPr lang="ru-RU" dirty="0"/>
          </a:p>
          <a:p>
            <a:r>
              <a:rPr lang="ru-RU" dirty="0"/>
              <a:t>На приживаемость живой вакцины против полиомиелита в кишечнике, а также на результаты использования инактивированных вирусных и бактериальных вакцин антитела, содержащиеся в препаратах крови, не влияют. Для экстренной профилактики гепатитов А и В вакцины вводят одновременно с препаратами иммуноглобулинов.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1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другое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Детям</a:t>
            </a:r>
            <a:r>
              <a:rPr lang="ru-RU" dirty="0"/>
              <a:t>, родившимся с весом ниже 1500 г у матерей-носителей </a:t>
            </a:r>
            <a:r>
              <a:rPr lang="ru-RU" dirty="0" err="1"/>
              <a:t>HesAg</a:t>
            </a:r>
            <a:r>
              <a:rPr lang="ru-RU" dirty="0"/>
              <a:t>, наряду с вакциной против гепатита В рекомендуется одновременно в первые 12 часов жизни вводить специфический иммуноглобулин человека против гепатита В </a:t>
            </a:r>
            <a:r>
              <a:rPr lang="ru-RU" dirty="0" err="1"/>
              <a:t>в</a:t>
            </a:r>
            <a:r>
              <a:rPr lang="ru-RU" dirty="0"/>
              <a:t> дозе 100 ME.</a:t>
            </a:r>
          </a:p>
          <a:p>
            <a:r>
              <a:rPr lang="ru-RU" dirty="0" smtClean="0"/>
              <a:t>Поскольку </a:t>
            </a:r>
            <a:r>
              <a:rPr lang="ru-RU" dirty="0"/>
              <a:t>оперативное вмешательство представляет собой сильное стрессовое воздействие, способное влиять на иммунные реакции, иммунизацию, без крайней необходимости, проводить раньше чем через 3 - 4 недели не следует. В случае предстоящей плановой операции прививки следует провести не позже чем за 1 месяц до операции. Для профилактики гепатита В вакцинацию проводят до или, в крайнем случае, сразу после операции (переливания крови).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Перинатальная энцефалопатия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196752"/>
            <a:ext cx="5040560" cy="55446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собирательный </a:t>
            </a:r>
            <a:r>
              <a:rPr lang="ru-RU" dirty="0"/>
              <a:t>термин, обозначающий повреждение ЦНС травматического и/или гипоксического генеза, ее острый период заканчивается в течение первого месяца жизни. В практике этот термин используют (нередко у 80 - 90 % детей первых месяцев жизни) и как диагноз для обозначения </a:t>
            </a:r>
            <a:r>
              <a:rPr lang="ru-RU" dirty="0" err="1"/>
              <a:t>непрогрессирующих</a:t>
            </a:r>
            <a:r>
              <a:rPr lang="ru-RU" dirty="0"/>
              <a:t> остаточных расстройств (мышечная дистония, нарушения периодичности сна и бодрствования, запаздывание становления статических и моторных функций и др.). </a:t>
            </a:r>
            <a:r>
              <a:rPr lang="ru-RU" b="1" dirty="0">
                <a:solidFill>
                  <a:srgbClr val="00B050"/>
                </a:solidFill>
              </a:rPr>
              <a:t>Если педиатру неясен характер изменений ЦНС, он направляет ребенка к невропатологу для исключения прогрессирующего процесса, после чего он сам принимает решение о проведении вакцинации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i="1" dirty="0"/>
              <a:t>Стабильные неврологические состояния </a:t>
            </a:r>
            <a:r>
              <a:rPr lang="ru-RU" dirty="0"/>
              <a:t>не несут в себе риска осложнений вакцинации, о чем говорит опыт прививок детей с ДЦП, болезнью Дауна и другими подобными состояниями.</a:t>
            </a:r>
          </a:p>
          <a:p>
            <a:endParaRPr lang="ru-RU" dirty="0"/>
          </a:p>
          <a:p>
            <a:endParaRPr lang="ru-RU" sz="2900" dirty="0"/>
          </a:p>
        </p:txBody>
      </p:sp>
      <p:pic>
        <p:nvPicPr>
          <p:cNvPr id="4" name="Picture 8" descr="slide0236_image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3060"/>
            <a:ext cx="3873624" cy="435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2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6408712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Анемия</a:t>
            </a:r>
            <a:r>
              <a:rPr lang="ru-RU" dirty="0"/>
              <a:t> - нетяжелая, алиментарного генеза не должна быть причиной отвода от прививки, после которой ребенку назначают соответствующее лечение. Тяжелая анемия требует выяснения причины с последующим решением вопроса о времени вакцинации.</a:t>
            </a:r>
          </a:p>
          <a:p>
            <a:r>
              <a:rPr lang="ru-RU" i="1" dirty="0" smtClean="0"/>
              <a:t>Дисбактериоз</a:t>
            </a:r>
            <a:r>
              <a:rPr lang="ru-RU" i="1" dirty="0"/>
              <a:t> </a:t>
            </a:r>
            <a:r>
              <a:rPr lang="ru-RU" dirty="0"/>
              <a:t>как диагноз оправдан только у больного с расстройством стула на фоне массивной антибиотикотерапии, когда вопрос о прививке не возникает до выздоровления. У ребенка с нормальным стулом диагноз «дисбактериоз» не имеет под собой каких-либо оснований, при неустойчивом стуле речь обычно идет о непереносимости молочного сахара или синдроме раздражимой кишки. В этих случаях факт количественных или качественных отклонений микробной флоры кала от «нормы» не может являться поводом для отвода от прививки или ее отсрочки.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Увеличение тени тимуса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4248472" cy="4997152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/>
              <a:t> </a:t>
            </a:r>
            <a:r>
              <a:rPr lang="ru-RU" dirty="0"/>
              <a:t>на рентгенограмме выявляется обычно случайно при обследовании по поводу ОРЗ, оно является анатомическим вариантом либо результатом его послестрессовой гиперплазии. Такие дети хорошо переносят прививки, дают нормальный иммунный ответ, а частота поствакцинальных реакций у них не больше, чем у детей без видимой тени вилочковой железы. Срок вакцинации определяется течением заболевания, по поводу которого был сделан снимок.</a:t>
            </a:r>
          </a:p>
        </p:txBody>
      </p:sp>
      <p:pic>
        <p:nvPicPr>
          <p:cNvPr id="4098" name="Picture 2" descr="C:\Users\Adminn\Desktop\Доклад 30.03.16\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6936"/>
            <a:ext cx="4286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66B8E1-9D7B-4326-BABC-BC751DD65844}" type="slidenum">
              <a:rPr lang="ru-RU" sz="1400" smtClean="0"/>
              <a:pPr eaLnBrk="1" hangingPunct="1"/>
              <a:t>3</a:t>
            </a:fld>
            <a:endParaRPr lang="ru-RU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План лекции: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80400" cy="5661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Персонифицированный подход к вакцинации детей с отклонениями в состоянии здоровья.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Поствакцинальные реакции и осложнения.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поствакцинальных осложнений у детей и подростков.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Выводы.</a:t>
            </a:r>
          </a:p>
        </p:txBody>
      </p:sp>
    </p:spTree>
    <p:extLst>
      <p:ext uri="{BB962C8B-B14F-4D97-AF65-F5344CB8AC3E}">
        <p14:creationId xmlns:p14="http://schemas.microsoft.com/office/powerpoint/2010/main" val="28463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Аллергические заболевания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196752"/>
            <a:ext cx="5688632" cy="566124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 </a:t>
            </a:r>
            <a:r>
              <a:rPr lang="ru-RU" dirty="0"/>
              <a:t>являются скорее показанием к вакцинации, чем противопоказанием, поскольку у этих детей инфекции протекают особенно тяжело (например, коклюш у больного астмой). Педиатр, консультируя такого ребенка с аллергологом, должен ставить вопрос не о допустимости прививок, а о выборе оптимального времени их проведения и необходимости лекарственной защиты (противогистаминные препараты при кожных формах </a:t>
            </a:r>
            <a:r>
              <a:rPr lang="ru-RU" dirty="0" err="1"/>
              <a:t>атопии</a:t>
            </a:r>
            <a:r>
              <a:rPr lang="ru-RU" dirty="0"/>
              <a:t>, ингаляции стероидов и Р-агонистов при астме).</a:t>
            </a:r>
          </a:p>
        </p:txBody>
      </p:sp>
      <p:pic>
        <p:nvPicPr>
          <p:cNvPr id="4" name="Picture 15" descr="m150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667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5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Врожденные </a:t>
            </a:r>
            <a:r>
              <a:rPr lang="ru-RU" b="1" i="1" dirty="0">
                <a:solidFill>
                  <a:srgbClr val="FF0000"/>
                </a:solidFill>
              </a:rPr>
              <a:t>пороки развития, </a:t>
            </a:r>
            <a:r>
              <a:rPr lang="ru-RU" dirty="0"/>
              <a:t>в </a:t>
            </a:r>
            <a:r>
              <a:rPr lang="ru-RU" dirty="0" err="1"/>
              <a:t>т.ч</a:t>
            </a:r>
            <a:r>
              <a:rPr lang="ru-RU" dirty="0"/>
              <a:t>. пороки сердца, не являются поводом для отвода от прививок в отсутствие других причин, они проводятся по достижении компенсации имеющихся расстройств.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Поддерживающее </a:t>
            </a:r>
            <a:r>
              <a:rPr lang="ru-RU" b="1" i="1" dirty="0">
                <a:solidFill>
                  <a:srgbClr val="FF0000"/>
                </a:solidFill>
              </a:rPr>
              <a:t>лечение</a:t>
            </a:r>
            <a:r>
              <a:rPr lang="ru-RU" i="1" dirty="0"/>
              <a:t> </a:t>
            </a:r>
            <a:r>
              <a:rPr lang="ru-RU" dirty="0"/>
              <a:t>хронического заболевания антибиотиками, эндокринными препаратами, сердечными, противоаллергическими, гомеопатическими средствами и т.д. само по себе не должно служить поводом для отвода от прививок.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Местное </a:t>
            </a:r>
            <a:r>
              <a:rPr lang="ru-RU" b="1" i="1" dirty="0">
                <a:solidFill>
                  <a:srgbClr val="FF0000"/>
                </a:solidFill>
              </a:rPr>
              <a:t>применение стероидов</a:t>
            </a:r>
            <a:r>
              <a:rPr lang="ru-RU" i="1" dirty="0"/>
              <a:t> </a:t>
            </a:r>
            <a:r>
              <a:rPr lang="ru-RU" dirty="0"/>
              <a:t>в виде мазей, капель в глаза, спреев или ингаляций не сопровождается </a:t>
            </a:r>
            <a:r>
              <a:rPr lang="ru-RU" dirty="0" err="1"/>
              <a:t>иммуносупрессией</a:t>
            </a:r>
            <a:r>
              <a:rPr lang="ru-RU" dirty="0"/>
              <a:t> и не препятствует </a:t>
            </a:r>
            <a:r>
              <a:rPr lang="ru-RU" dirty="0" smtClean="0"/>
              <a:t>вакцинации.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9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Анамнестические данные</a:t>
            </a:r>
            <a:r>
              <a:rPr lang="ru-RU" i="1" dirty="0"/>
              <a:t> </a:t>
            </a:r>
            <a:r>
              <a:rPr lang="ru-RU" dirty="0"/>
              <a:t>о тяжелых заболеваниях не должны служить поводом для отсрочки прививок: дети первых месяцев жизни, перенесшие тяжелые заболевания (сепсис, гемолитическую анемию, пневмонию, болезнь гиалиновых мембран и др.) и поправившиеся от них, вакцинируются в обычном порядке.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Неблагоприятный </a:t>
            </a:r>
            <a:r>
              <a:rPr lang="ru-RU" b="1" i="1" dirty="0">
                <a:solidFill>
                  <a:srgbClr val="FF0000"/>
                </a:solidFill>
              </a:rPr>
              <a:t>семейный анамнез</a:t>
            </a:r>
            <a:r>
              <a:rPr lang="ru-RU" i="1" dirty="0"/>
              <a:t> </a:t>
            </a:r>
            <a:r>
              <a:rPr lang="ru-RU" dirty="0"/>
              <a:t>не должен служить поводом для отвода от прививок. Внезапная смерть сибса в поствакцинальном периоде также не является противопоказанием для проведения вакцинации. Лишь наличие в семье больного с симптомами иммунодефицита требует обследования новорожденного до введения ему БЦЖ и использования инактивированных вакцин вместо живых.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2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B24062-9439-4D1F-9740-288ED869AC7F}" type="slidenum">
              <a:rPr lang="ru-RU" sz="1400" smtClean="0"/>
              <a:pPr eaLnBrk="1" hangingPunct="1"/>
              <a:t>33</a:t>
            </a:fld>
            <a:endParaRPr lang="ru-RU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820150" cy="110013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ПРИВИВОЧНЫЕ РЕАКЦИИ И ОСЛОЖНЕНИЯ</a:t>
            </a:r>
            <a:br>
              <a:rPr lang="ru-RU" sz="2400" b="1" dirty="0" smtClean="0">
                <a:solidFill>
                  <a:srgbClr val="FF3300"/>
                </a:solidFill>
              </a:rPr>
            </a:br>
            <a:endParaRPr lang="ru-RU" sz="2400" b="1" dirty="0" smtClean="0">
              <a:solidFill>
                <a:srgbClr val="FF3300"/>
              </a:solidFill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862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3333FF"/>
                </a:solidFill>
              </a:rPr>
              <a:t>Прививочные реакции - это реакции, возникающие вследствие вакцинации, но не являющиеся препятствием для последующих введений той же вакцины.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3333FF"/>
                </a:solidFill>
              </a:rPr>
              <a:t>Осложнения (нежелательные реакции) - это реакции, возникающие вследствие вакцинации и препятствующие повторному введению той же вакцины.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С юридической точки зрения "поствакцинальные осложнения - это тяжелые и/или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dirty="0" smtClean="0"/>
              <a:t>стойкие нарушения состояния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здоровья вследствие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dirty="0" smtClean="0"/>
              <a:t> профилактических прививок"</a:t>
            </a:r>
            <a:r>
              <a:rPr lang="ru-RU" sz="1800" dirty="0" smtClean="0"/>
              <a:t> </a:t>
            </a:r>
          </a:p>
        </p:txBody>
      </p:sp>
      <p:pic>
        <p:nvPicPr>
          <p:cNvPr id="1026" name="Picture 2" descr="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59506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0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F4C8CA-27ED-4E88-A813-D3ABE97A7750}" type="slidenum">
              <a:rPr lang="ru-RU" sz="1400" smtClean="0"/>
              <a:pPr eaLnBrk="1" hangingPunct="1"/>
              <a:t>34</a:t>
            </a:fld>
            <a:endParaRPr lang="ru-RU" sz="14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0"/>
            <a:ext cx="4105275" cy="6858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3333FF"/>
                </a:solidFill>
              </a:rPr>
              <a:t>Местные осложнения </a:t>
            </a:r>
          </a:p>
          <a:p>
            <a:pPr marL="0" indent="0" eaLnBrk="1" hangingPunct="1">
              <a:buNone/>
            </a:pPr>
            <a:r>
              <a:rPr lang="ru-RU" dirty="0" smtClean="0"/>
              <a:t>относят уплотнение (свыше 3 см в диаметре или выходящее за пределы сустава); гнойное (при нарушении правил </a:t>
            </a:r>
            <a:r>
              <a:rPr lang="ru-RU" dirty="0" err="1" smtClean="0"/>
              <a:t>вакцинции</a:t>
            </a:r>
            <a:r>
              <a:rPr lang="ru-RU" dirty="0" smtClean="0"/>
              <a:t>) и «стерильное» (неправильное введение БЦЖ) воспаление в месте укола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680519" cy="401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Диагностика ПВО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основана </a:t>
            </a:r>
            <a:r>
              <a:rPr lang="ru-RU" dirty="0"/>
              <a:t>на комплексном анализе клинических, лабораторных,</a:t>
            </a:r>
          </a:p>
          <a:p>
            <a:pPr marL="0" indent="0">
              <a:buNone/>
            </a:pPr>
            <a:r>
              <a:rPr lang="ru-RU" dirty="0"/>
              <a:t>эпидемиологических и статистических данных с учётом патогенетических </a:t>
            </a:r>
            <a:r>
              <a:rPr lang="ru-RU" dirty="0" smtClean="0"/>
              <a:t>механизмов развития </a:t>
            </a:r>
            <a:r>
              <a:rPr lang="ru-RU" dirty="0"/>
              <a:t>вакцинальных реакций.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17646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34423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 выявлении больного с ПВО необходимо уточнить причины последнего, было ли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обусловлено оно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/>
          </a:bodyPr>
          <a:lstStyle/>
          <a:p>
            <a:r>
              <a:rPr lang="ru-RU" dirty="0" smtClean="0"/>
              <a:t>качеством введенной </a:t>
            </a:r>
            <a:r>
              <a:rPr lang="ru-RU" dirty="0"/>
              <a:t>вакцины;</a:t>
            </a:r>
          </a:p>
          <a:p>
            <a:r>
              <a:rPr lang="ru-RU" dirty="0" smtClean="0"/>
              <a:t>техническими </a:t>
            </a:r>
            <a:r>
              <a:rPr lang="ru-RU" dirty="0"/>
              <a:t>ошибками;</a:t>
            </a:r>
          </a:p>
          <a:p>
            <a:r>
              <a:rPr lang="ru-RU" dirty="0" smtClean="0"/>
              <a:t>особенностями </a:t>
            </a:r>
            <a:r>
              <a:rPr lang="ru-RU" dirty="0"/>
              <a:t>реакции организма привитого.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0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Клиническая диагностика поствакцинальных осложнений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ПВО </a:t>
            </a:r>
            <a:r>
              <a:rPr lang="ru-RU" dirty="0"/>
              <a:t>чаще всего развиваются либо в первые 24 часа после введения вакцины (реакции</a:t>
            </a:r>
          </a:p>
          <a:p>
            <a:pPr marL="0" indent="0">
              <a:buNone/>
            </a:pPr>
            <a:r>
              <a:rPr lang="ru-RU" dirty="0"/>
              <a:t>немедленного типа), либо в период разгара вакцинального процесса – в первые 1–2 </a:t>
            </a:r>
            <a:r>
              <a:rPr lang="ru-RU" dirty="0" smtClean="0"/>
              <a:t>дня после </a:t>
            </a:r>
            <a:r>
              <a:rPr lang="ru-RU" dirty="0"/>
              <a:t>введения инактивированных вакцин и с 5 по 14 дни при введении </a:t>
            </a:r>
            <a:r>
              <a:rPr lang="ru-RU" dirty="0" smtClean="0"/>
              <a:t>живых препаратов </a:t>
            </a:r>
            <a:r>
              <a:rPr lang="ru-RU" dirty="0"/>
              <a:t>(за исключением </a:t>
            </a:r>
            <a:r>
              <a:rPr lang="ru-RU" dirty="0" smtClean="0"/>
              <a:t>анафилактического шока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9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Аллергические осложнения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Аллергические </a:t>
            </a:r>
            <a:r>
              <a:rPr lang="ru-RU" sz="1400" dirty="0"/>
              <a:t>осложнения развиваются чаще при повторном введении вакцины (</a:t>
            </a:r>
            <a:r>
              <a:rPr lang="ru-RU" sz="1400" dirty="0" smtClean="0"/>
              <a:t>курс вакцинации </a:t>
            </a:r>
            <a:r>
              <a:rPr lang="ru-RU" sz="1400" dirty="0"/>
              <a:t>или ревакцинация) и обусловлены формированием </a:t>
            </a:r>
            <a:r>
              <a:rPr lang="ru-RU" sz="1400" dirty="0" smtClean="0"/>
              <a:t>повышенной чувствительности </a:t>
            </a:r>
            <a:r>
              <a:rPr lang="ru-RU" sz="1400" dirty="0"/>
              <a:t>организма привитого к компонентам вакцины.</a:t>
            </a:r>
          </a:p>
          <a:p>
            <a:pPr marL="0" indent="0">
              <a:buNone/>
            </a:pPr>
            <a:r>
              <a:rPr lang="ru-RU" sz="1400" b="1" dirty="0"/>
              <a:t>Анафилактический шок (реакция гиперчувствительности немедленного типа).</a:t>
            </a:r>
          </a:p>
          <a:p>
            <a:pPr marL="0" indent="0">
              <a:buNone/>
            </a:pPr>
            <a:r>
              <a:rPr lang="ru-RU" sz="1400" dirty="0"/>
              <a:t>Возникает сразу после введения вакцины и проявляется сосудистой </a:t>
            </a:r>
            <a:r>
              <a:rPr lang="ru-RU" sz="1400" dirty="0" smtClean="0"/>
              <a:t>недостаточностью (</a:t>
            </a:r>
            <a:r>
              <a:rPr lang="ru-RU" sz="1400" dirty="0"/>
              <a:t>низкое артериальное давление, слабость или отсутствие пульса на </a:t>
            </a:r>
            <a:r>
              <a:rPr lang="ru-RU" sz="1400" dirty="0" smtClean="0"/>
              <a:t>периферических сосудах</a:t>
            </a:r>
            <a:r>
              <a:rPr lang="ru-RU" sz="1400" dirty="0"/>
              <a:t>, холодные конечности, гиперемия лица, повышенное потоотделение</a:t>
            </a:r>
            <a:r>
              <a:rPr lang="ru-RU" sz="1400" dirty="0" smtClean="0"/>
              <a:t>); дыхательной </a:t>
            </a:r>
            <a:r>
              <a:rPr lang="ru-RU" sz="1400" dirty="0"/>
              <a:t>недостаточностью (</a:t>
            </a:r>
            <a:r>
              <a:rPr lang="ru-RU" sz="1400" dirty="0" err="1"/>
              <a:t>бронхоспазм</a:t>
            </a:r>
            <a:r>
              <a:rPr lang="ru-RU" sz="1400" dirty="0"/>
              <a:t> и/или ларингоспазм, отёк гортани</a:t>
            </a:r>
            <a:r>
              <a:rPr lang="ru-RU" sz="1400" dirty="0" smtClean="0"/>
              <a:t>); нарушением </a:t>
            </a:r>
            <a:r>
              <a:rPr lang="ru-RU" sz="1400" dirty="0"/>
              <a:t>сознания, возможны судороги.</a:t>
            </a:r>
          </a:p>
          <a:p>
            <a:pPr marL="0" indent="0">
              <a:buNone/>
            </a:pPr>
            <a:r>
              <a:rPr lang="ru-RU" sz="1400" b="1" dirty="0" err="1"/>
              <a:t>Анафилактоидная</a:t>
            </a:r>
            <a:r>
              <a:rPr lang="ru-RU" sz="1400" b="1" dirty="0"/>
              <a:t> реакция. </a:t>
            </a:r>
            <a:r>
              <a:rPr lang="ru-RU" sz="1400" dirty="0"/>
              <a:t>Отличается от анафилактического шока более </a:t>
            </a:r>
            <a:r>
              <a:rPr lang="ru-RU" sz="1400" dirty="0" smtClean="0"/>
              <a:t>поздним появлением </a:t>
            </a:r>
            <a:r>
              <a:rPr lang="ru-RU" sz="1400" dirty="0"/>
              <a:t>(до 2 ч.) и более медленным развитием клинических симптомов. </a:t>
            </a:r>
            <a:r>
              <a:rPr lang="ru-RU" sz="1400" dirty="0" smtClean="0"/>
              <a:t>Помимо системных </a:t>
            </a:r>
            <a:r>
              <a:rPr lang="ru-RU" sz="1400" dirty="0"/>
              <a:t>нарушений, характеризуется аллергическими проявлениями со стороны</a:t>
            </a:r>
          </a:p>
          <a:p>
            <a:pPr marL="0" indent="0">
              <a:buNone/>
            </a:pPr>
            <a:r>
              <a:rPr lang="ru-RU" sz="1400" dirty="0"/>
              <a:t>кожных покровов (распространенная крапивница, отёк </a:t>
            </a:r>
            <a:r>
              <a:rPr lang="ru-RU" sz="1400" dirty="0" err="1"/>
              <a:t>Квинке</a:t>
            </a:r>
            <a:r>
              <a:rPr lang="ru-RU" sz="1400" dirty="0"/>
              <a:t>, в т. ч</a:t>
            </a:r>
            <a:r>
              <a:rPr lang="ru-RU" sz="1400" dirty="0" smtClean="0"/>
              <a:t>. </a:t>
            </a:r>
            <a:r>
              <a:rPr lang="ru-RU" sz="1400" dirty="0" err="1" smtClean="0"/>
              <a:t>генерализованный</a:t>
            </a:r>
            <a:r>
              <a:rPr lang="ru-RU" sz="1400" dirty="0"/>
              <a:t>) и/или </a:t>
            </a:r>
            <a:r>
              <a:rPr lang="ru-RU" sz="1400" dirty="0" err="1"/>
              <a:t>желудочнокишечного</a:t>
            </a:r>
            <a:r>
              <a:rPr lang="ru-RU" sz="1400" dirty="0"/>
              <a:t> тракта (колика, рвота, диарея).</a:t>
            </a:r>
          </a:p>
          <a:p>
            <a:pPr marL="0" indent="0">
              <a:buNone/>
            </a:pPr>
            <a:r>
              <a:rPr lang="ru-RU" sz="1400" b="1" dirty="0"/>
              <a:t>Тяжёлые </a:t>
            </a:r>
            <a:r>
              <a:rPr lang="ru-RU" sz="1400" b="1" dirty="0" err="1"/>
              <a:t>генерализованные</a:t>
            </a:r>
            <a:r>
              <a:rPr lang="ru-RU" sz="1400" b="1" dirty="0"/>
              <a:t> аллергические реакции</a:t>
            </a:r>
            <a:r>
              <a:rPr lang="ru-RU" sz="1400" b="1" dirty="0" smtClean="0"/>
              <a:t>: </a:t>
            </a:r>
            <a:endParaRPr lang="ru-RU" sz="1400" b="1" dirty="0"/>
          </a:p>
          <a:p>
            <a:pPr marL="0" indent="0">
              <a:buNone/>
            </a:pPr>
            <a:r>
              <a:rPr lang="ru-RU" sz="1400" dirty="0"/>
              <a:t>– </a:t>
            </a:r>
            <a:r>
              <a:rPr lang="ru-RU" sz="1400" b="1" dirty="0"/>
              <a:t>рецидивирующий ангионевротический отёк – отёк </a:t>
            </a:r>
            <a:r>
              <a:rPr lang="ru-RU" sz="1400" b="1" dirty="0" err="1"/>
              <a:t>Квинке</a:t>
            </a:r>
            <a:r>
              <a:rPr lang="ru-RU" sz="1400" b="1" dirty="0"/>
              <a:t> </a:t>
            </a:r>
            <a:r>
              <a:rPr lang="ru-RU" sz="1400" dirty="0"/>
              <a:t>– проявляется </a:t>
            </a:r>
            <a:r>
              <a:rPr lang="ru-RU" sz="1400" dirty="0" smtClean="0"/>
              <a:t>диффузным набуханием </a:t>
            </a:r>
            <a:r>
              <a:rPr lang="ru-RU" sz="1400" dirty="0"/>
              <a:t>рыхлой подкожной соединительной ткани тыльной стороны кистей рук </a:t>
            </a:r>
            <a:r>
              <a:rPr lang="ru-RU" sz="1400" dirty="0" smtClean="0"/>
              <a:t>или ступней</a:t>
            </a:r>
            <a:r>
              <a:rPr lang="ru-RU" sz="1400" dirty="0"/>
              <a:t>, век, губ, гениталий, слизистых оболочек, в т. ч. верхних дыхательных путей</a:t>
            </a:r>
            <a:r>
              <a:rPr lang="ru-RU" sz="1400" dirty="0" smtClean="0"/>
              <a:t>, которое </a:t>
            </a:r>
            <a:r>
              <a:rPr lang="ru-RU" sz="1400" dirty="0"/>
              <a:t>может привести к их обструкции;</a:t>
            </a:r>
          </a:p>
          <a:p>
            <a:pPr marL="0" indent="0">
              <a:buNone/>
            </a:pPr>
            <a:r>
              <a:rPr lang="ru-RU" sz="1400" dirty="0"/>
              <a:t>– </a:t>
            </a:r>
            <a:r>
              <a:rPr lang="ru-RU" sz="1400" b="1" dirty="0"/>
              <a:t>синдром </a:t>
            </a:r>
            <a:r>
              <a:rPr lang="ru-RU" sz="1400" b="1" dirty="0" err="1"/>
              <a:t>Стивенса</a:t>
            </a:r>
            <a:r>
              <a:rPr lang="ru-RU" sz="1400" b="1" dirty="0"/>
              <a:t>-Джонсона – </a:t>
            </a:r>
            <a:r>
              <a:rPr lang="ru-RU" sz="1400" dirty="0"/>
              <a:t>экссудативная полиморфная эритема с </a:t>
            </a:r>
            <a:r>
              <a:rPr lang="ru-RU" sz="1400" dirty="0" smtClean="0"/>
              <a:t>диффузным воспалением </a:t>
            </a:r>
            <a:r>
              <a:rPr lang="ru-RU" sz="1400" dirty="0"/>
              <a:t>слизистых, сопровождающаяся ишемией;</a:t>
            </a:r>
          </a:p>
          <a:p>
            <a:pPr marL="0" indent="0">
              <a:buNone/>
            </a:pPr>
            <a:r>
              <a:rPr lang="ru-RU" sz="1400" b="1" dirty="0"/>
              <a:t>– синдром </a:t>
            </a:r>
            <a:r>
              <a:rPr lang="ru-RU" sz="1400" b="1" dirty="0" err="1"/>
              <a:t>Лайела</a:t>
            </a:r>
            <a:r>
              <a:rPr lang="ru-RU" sz="1400" b="1" dirty="0"/>
              <a:t> </a:t>
            </a:r>
            <a:r>
              <a:rPr lang="ru-RU" sz="1400" dirty="0"/>
              <a:t>– буллезный некротический </a:t>
            </a:r>
            <a:r>
              <a:rPr lang="ru-RU" sz="1400" dirty="0" err="1"/>
              <a:t>эпидермолиз</a:t>
            </a:r>
            <a:r>
              <a:rPr lang="ru-RU" sz="1400" dirty="0"/>
              <a:t>;</a:t>
            </a:r>
          </a:p>
          <a:p>
            <a:pPr marL="0" indent="0">
              <a:buNone/>
            </a:pPr>
            <a:r>
              <a:rPr lang="ru-RU" sz="1400" b="1" dirty="0"/>
              <a:t>– синдром сывороточной болезни </a:t>
            </a:r>
            <a:r>
              <a:rPr lang="ru-RU" sz="1400" dirty="0"/>
              <a:t>– возникает обычно через 7–12 суток после </a:t>
            </a:r>
            <a:r>
              <a:rPr lang="ru-RU" sz="1400" dirty="0" smtClean="0"/>
              <a:t>прививки и </a:t>
            </a:r>
            <a:r>
              <a:rPr lang="ru-RU" sz="1400" dirty="0"/>
              <a:t>характеризуется повышением температуры, высыпаниями на коже </a:t>
            </a:r>
            <a:r>
              <a:rPr lang="ru-RU" sz="1400" dirty="0" smtClean="0"/>
              <a:t>различного характера </a:t>
            </a:r>
            <a:r>
              <a:rPr lang="ru-RU" sz="1400" dirty="0"/>
              <a:t>и локализации, гиперплазией лимфоузлов, болезненностью и </a:t>
            </a:r>
            <a:r>
              <a:rPr lang="ru-RU" sz="1400" dirty="0" smtClean="0"/>
              <a:t>припуханием суставов</a:t>
            </a:r>
            <a:r>
              <a:rPr lang="ru-RU" sz="1400" dirty="0"/>
              <a:t>. Некоторые из указанных симптомов могут отсутствовать.</a:t>
            </a: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810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AI-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446"/>
            <a:ext cx="2171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steven-johnsons-syn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36004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uuq_NV_00ejtfbtftqjduvsft_SL_dpn0xq_NK_dpoufou0vqmpbet0312301_2NU_0Tufwfo_NK_Kpiotpo_NK_Tzoespnf_NK_3_SL_kq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390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оте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5446"/>
            <a:ext cx="2151931" cy="272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квинк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1527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8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Использование для массовой иммунизации современных высокоэффективных, </a:t>
            </a:r>
            <a:r>
              <a:rPr lang="ru-RU" dirty="0" err="1"/>
              <a:t>малореактогенных</a:t>
            </a:r>
            <a:r>
              <a:rPr lang="ru-RU" dirty="0"/>
              <a:t> вакцин привело к резкому сокращению частоты тяжелых реакций и осложнений, возникающих в поствакцинальном периоде.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поствакцинальном периоде могут наблюдаться нетяжелые местные и, реже, общие реакции, а также патологические состояния, не связанные с вакцинацией.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9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Неврологические осложнения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Осложнения </a:t>
            </a:r>
            <a:r>
              <a:rPr lang="ru-RU" dirty="0"/>
              <a:t>со стороны нервной системы проявляются в виде </a:t>
            </a:r>
            <a:r>
              <a:rPr lang="ru-RU" dirty="0" smtClean="0"/>
              <a:t>неспецифических </a:t>
            </a:r>
            <a:r>
              <a:rPr lang="ru-RU" dirty="0" err="1" smtClean="0"/>
              <a:t>энцефалических</a:t>
            </a:r>
            <a:r>
              <a:rPr lang="ru-RU" dirty="0" smtClean="0"/>
              <a:t> </a:t>
            </a:r>
            <a:r>
              <a:rPr lang="ru-RU" dirty="0"/>
              <a:t>реакций, а также в виде специфических </a:t>
            </a:r>
            <a:r>
              <a:rPr lang="ru-RU" dirty="0" err="1" smtClean="0"/>
              <a:t>вакциноассоциированных</a:t>
            </a:r>
            <a:r>
              <a:rPr lang="ru-RU" dirty="0" smtClean="0"/>
              <a:t> заболеваний </a:t>
            </a:r>
            <a:r>
              <a:rPr lang="ru-RU" dirty="0"/>
              <a:t>(</a:t>
            </a:r>
            <a:r>
              <a:rPr lang="ru-RU" dirty="0" err="1"/>
              <a:t>вакциноассоциированный</a:t>
            </a:r>
            <a:r>
              <a:rPr lang="ru-RU" dirty="0"/>
              <a:t> полиомиелит, коревой или </a:t>
            </a:r>
            <a:r>
              <a:rPr lang="ru-RU" dirty="0" smtClean="0"/>
              <a:t>краснушный поствакцинальный </a:t>
            </a:r>
            <a:r>
              <a:rPr lang="ru-RU" dirty="0"/>
              <a:t>энцефалит, </a:t>
            </a:r>
            <a:r>
              <a:rPr lang="ru-RU" dirty="0" err="1"/>
              <a:t>паротитный</a:t>
            </a:r>
            <a:r>
              <a:rPr lang="ru-RU" dirty="0"/>
              <a:t> менингит).</a:t>
            </a:r>
          </a:p>
          <a:p>
            <a:r>
              <a:rPr lang="ru-RU" dirty="0"/>
              <a:t>Энцефалит. </a:t>
            </a:r>
            <a:r>
              <a:rPr lang="ru-RU" b="1" dirty="0" err="1">
                <a:solidFill>
                  <a:srgbClr val="00B050"/>
                </a:solidFill>
              </a:rPr>
              <a:t>Вакциноассоциированный</a:t>
            </a:r>
            <a:r>
              <a:rPr lang="ru-RU" b="1" dirty="0">
                <a:solidFill>
                  <a:srgbClr val="00B050"/>
                </a:solidFill>
              </a:rPr>
              <a:t> коревой или краснушный энцефалит </a:t>
            </a:r>
            <a:r>
              <a:rPr lang="ru-RU" dirty="0"/>
              <a:t>– </a:t>
            </a:r>
            <a:r>
              <a:rPr lang="ru-RU" dirty="0" smtClean="0"/>
              <a:t>острый энцефалит</a:t>
            </a:r>
            <a:r>
              <a:rPr lang="ru-RU" dirty="0"/>
              <a:t>, развивается в разгаре вакцинального процесса, с 5 по 15 дни, реже до </a:t>
            </a:r>
            <a:r>
              <a:rPr lang="ru-RU" dirty="0" smtClean="0"/>
              <a:t>1 месяца </a:t>
            </a:r>
            <a:r>
              <a:rPr lang="ru-RU" dirty="0"/>
              <a:t>после прививки, характеризуется тяжёлым течением, общемозговой и </a:t>
            </a:r>
            <a:r>
              <a:rPr lang="ru-RU" dirty="0" smtClean="0"/>
              <a:t>очаговой симптоматикой</a:t>
            </a:r>
            <a:r>
              <a:rPr lang="ru-RU" dirty="0"/>
              <a:t>, изменениями в спинномозговой жидкости; частота развития – 1 </a:t>
            </a:r>
            <a:r>
              <a:rPr lang="ru-RU" dirty="0" smtClean="0"/>
              <a:t>на 1’000’000 </a:t>
            </a:r>
            <a:r>
              <a:rPr lang="ru-RU" dirty="0"/>
              <a:t>привитых.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3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34536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Вакциноассоциированный</a:t>
            </a:r>
            <a:r>
              <a:rPr lang="ru-RU" sz="3200" b="1" dirty="0" smtClean="0">
                <a:solidFill>
                  <a:srgbClr val="FF0000"/>
                </a:solidFill>
              </a:rPr>
              <a:t> полиомиелит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896544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острый вялый паралич, </a:t>
            </a:r>
            <a:r>
              <a:rPr lang="ru-RU" dirty="0" smtClean="0"/>
              <a:t>вызванный поражением </a:t>
            </a:r>
            <a:r>
              <a:rPr lang="ru-RU" dirty="0"/>
              <a:t>передних рогов спинного мозга, с типичными </a:t>
            </a:r>
            <a:r>
              <a:rPr lang="ru-RU" dirty="0" smtClean="0"/>
              <a:t>неврологическими нарушениями </a:t>
            </a:r>
            <a:r>
              <a:rPr lang="ru-RU" dirty="0"/>
              <a:t>мышечного тонуса, рефлексов, трофики, сохраняющимися более </a:t>
            </a:r>
            <a:r>
              <a:rPr lang="ru-RU" dirty="0" smtClean="0"/>
              <a:t>2 месяцев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Развивается на 4–30 дни после иммунизации </a:t>
            </a:r>
            <a:r>
              <a:rPr lang="ru-RU" b="1" dirty="0">
                <a:solidFill>
                  <a:srgbClr val="00B050"/>
                </a:solidFill>
              </a:rPr>
              <a:t>оральной полиомиелитной вакциной </a:t>
            </a:r>
            <a:r>
              <a:rPr lang="ru-RU" dirty="0" smtClean="0"/>
              <a:t>у привитых </a:t>
            </a:r>
            <a:r>
              <a:rPr lang="ru-RU" dirty="0"/>
              <a:t>(и до 60 суток у контактных), преимущественно после 1 реже 2–3 </a:t>
            </a:r>
            <a:r>
              <a:rPr lang="ru-RU" dirty="0" smtClean="0"/>
              <a:t>введения вакцины </a:t>
            </a:r>
            <a:r>
              <a:rPr lang="ru-RU" dirty="0"/>
              <a:t>с частотой 1 на 500’000 доз. Риск заболевания у </a:t>
            </a:r>
            <a:r>
              <a:rPr lang="ru-RU" dirty="0" err="1"/>
              <a:t>иммунодефицитных</a:t>
            </a:r>
            <a:r>
              <a:rPr lang="ru-RU" dirty="0"/>
              <a:t> детей </a:t>
            </a:r>
            <a:r>
              <a:rPr lang="ru-RU" dirty="0" smtClean="0"/>
              <a:t>во много </a:t>
            </a:r>
            <a:r>
              <a:rPr lang="ru-RU" dirty="0"/>
              <a:t>раз превышает таковой у здоровых.</a:t>
            </a:r>
          </a:p>
          <a:p>
            <a:endParaRPr lang="ru-RU" dirty="0"/>
          </a:p>
        </p:txBody>
      </p:sp>
      <p:pic>
        <p:nvPicPr>
          <p:cNvPr id="6146" name="Picture 2" descr="C:\Users\Adminn\Desktop\Доклад 30.03.16\поли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Синдром </a:t>
            </a:r>
            <a:r>
              <a:rPr lang="ru-RU" b="1" dirty="0" err="1" smtClean="0">
                <a:solidFill>
                  <a:srgbClr val="FF0000"/>
                </a:solidFill>
              </a:rPr>
              <a:t>Гийена-Барре</a:t>
            </a:r>
            <a:r>
              <a:rPr lang="ru-RU" b="1" dirty="0" smtClean="0">
                <a:solidFill>
                  <a:srgbClr val="FF0000"/>
                </a:solidFill>
              </a:rPr>
              <a:t> (СГБ)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31683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острый быстро прогрессирующий восходящий</a:t>
            </a:r>
          </a:p>
          <a:p>
            <a:pPr marL="0" indent="0">
              <a:buNone/>
            </a:pPr>
            <a:r>
              <a:rPr lang="ru-RU" dirty="0"/>
              <a:t>симметричный вялый паралич с потерей чувствительности, как правило, без </a:t>
            </a:r>
            <a:r>
              <a:rPr lang="ru-RU" dirty="0" smtClean="0"/>
              <a:t>повышения температуры </a:t>
            </a:r>
            <a:r>
              <a:rPr lang="ru-RU" dirty="0"/>
              <a:t>в начале заболевания.</a:t>
            </a:r>
          </a:p>
          <a:p>
            <a:pPr marL="0" indent="0">
              <a:buNone/>
            </a:pPr>
            <a:r>
              <a:rPr lang="ru-RU" dirty="0"/>
              <a:t>Дифференциальный диагноз СГБ проводят с ВАП, полиомиелитом, острыми </a:t>
            </a:r>
            <a:r>
              <a:rPr lang="ru-RU" dirty="0" smtClean="0"/>
              <a:t>вялыми параличами </a:t>
            </a:r>
            <a:r>
              <a:rPr lang="ru-RU" dirty="0"/>
              <a:t>другой этиологии, </a:t>
            </a:r>
            <a:r>
              <a:rPr lang="ru-RU" dirty="0" err="1"/>
              <a:t>полирадикулоневритами</a:t>
            </a:r>
            <a:r>
              <a:rPr lang="ru-RU" dirty="0"/>
              <a:t>. Подтверждению </a:t>
            </a:r>
            <a:r>
              <a:rPr lang="ru-RU" dirty="0" smtClean="0"/>
              <a:t>диагноза помогает </a:t>
            </a:r>
            <a:r>
              <a:rPr lang="ru-RU" dirty="0"/>
              <a:t>клиническая картина (симметричность симптоматики, потеря</a:t>
            </a:r>
          </a:p>
          <a:p>
            <a:pPr marL="0" indent="0">
              <a:buNone/>
            </a:pPr>
            <a:r>
              <a:rPr lang="ru-RU" dirty="0"/>
              <a:t>чувствительности по типу «носков» и «перчаток»); лабораторные </a:t>
            </a:r>
            <a:r>
              <a:rPr lang="ru-RU" dirty="0" smtClean="0"/>
              <a:t>данные (</a:t>
            </a:r>
            <a:r>
              <a:rPr lang="ru-RU" dirty="0" err="1"/>
              <a:t>белково</a:t>
            </a:r>
            <a:r>
              <a:rPr lang="ru-RU" dirty="0"/>
              <a:t>-клеточная диссоциация в ликворе).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Adminn\Desktop\Доклад 30.03.16\болезнь-гийена-бар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8136903" cy="281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5184576" cy="410445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Неврит.</a:t>
            </a:r>
          </a:p>
          <a:p>
            <a:r>
              <a:rPr lang="ru-RU" dirty="0" err="1"/>
              <a:t>Полирадикулоневрит</a:t>
            </a:r>
            <a:r>
              <a:rPr lang="ru-RU" dirty="0"/>
              <a:t>.</a:t>
            </a:r>
          </a:p>
          <a:p>
            <a:r>
              <a:rPr lang="ru-RU" dirty="0"/>
              <a:t>Энцефалопатия – выраженные сосудистые нарушения головного мозга</a:t>
            </a:r>
            <a:r>
              <a:rPr lang="ru-RU" dirty="0" smtClean="0"/>
              <a:t>, сопровождающиеся </a:t>
            </a:r>
            <a:r>
              <a:rPr lang="ru-RU" dirty="0"/>
              <a:t>повышением температуры, судорогами, часто повторными,</a:t>
            </a:r>
          </a:p>
          <a:p>
            <a:pPr marL="0" indent="0">
              <a:buNone/>
            </a:pPr>
            <a:r>
              <a:rPr lang="ru-RU" dirty="0"/>
              <a:t>преходящей очаговой симптоматикой, в ряде случаев – нарушением сознания.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Серозный менингит, вызванный вакцинным вирусом паротита, </a:t>
            </a:r>
            <a:r>
              <a:rPr lang="ru-RU" dirty="0"/>
              <a:t>развивается в сроки с 7</a:t>
            </a:r>
          </a:p>
          <a:p>
            <a:pPr marL="0" indent="0">
              <a:buNone/>
            </a:pPr>
            <a:r>
              <a:rPr lang="ru-RU" dirty="0"/>
              <a:t>по 30 дни после прививки, характеризуется общемозговой симптоматикой (лихорадка,</a:t>
            </a:r>
          </a:p>
          <a:p>
            <a:pPr marL="0" indent="0">
              <a:buNone/>
            </a:pPr>
            <a:r>
              <a:rPr lang="ru-RU" dirty="0"/>
              <a:t>головная боль, рвота), менингеальными симптомами, </a:t>
            </a:r>
            <a:r>
              <a:rPr lang="ru-RU" dirty="0" err="1"/>
              <a:t>лимфоцитарным</a:t>
            </a:r>
            <a:r>
              <a:rPr lang="ru-RU" dirty="0"/>
              <a:t> </a:t>
            </a:r>
            <a:r>
              <a:rPr lang="ru-RU" dirty="0" err="1"/>
              <a:t>плеоцитозом</a:t>
            </a:r>
            <a:r>
              <a:rPr lang="ru-RU" dirty="0"/>
              <a:t> </a:t>
            </a:r>
            <a:r>
              <a:rPr lang="ru-RU" dirty="0" smtClean="0"/>
              <a:t>в спинномозговой </a:t>
            </a:r>
            <a:r>
              <a:rPr lang="ru-RU" dirty="0"/>
              <a:t>жидкости.</a:t>
            </a:r>
          </a:p>
          <a:p>
            <a:endParaRPr lang="ru-RU" dirty="0"/>
          </a:p>
        </p:txBody>
      </p:sp>
      <p:pic>
        <p:nvPicPr>
          <p:cNvPr id="6146" name="Picture 2" descr="epilepsiya-pri-pomoshchi-jogoterap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52" y="476672"/>
            <a:ext cx="374441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0491"/>
            <a:ext cx="5715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4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Судорожный синдром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 err="1"/>
              <a:t>энцефалические</a:t>
            </a:r>
            <a:r>
              <a:rPr lang="ru-RU" dirty="0"/>
              <a:t> реакции):</a:t>
            </a:r>
          </a:p>
          <a:p>
            <a:pPr marL="0" indent="0">
              <a:buNone/>
            </a:pPr>
            <a:r>
              <a:rPr lang="ru-RU" dirty="0"/>
              <a:t>– судорожный синдром на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фоне </a:t>
            </a:r>
            <a:r>
              <a:rPr lang="ru-RU" dirty="0"/>
              <a:t>гипертермии –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фебрильные </a:t>
            </a:r>
            <a:r>
              <a:rPr lang="ru-RU" dirty="0"/>
              <a:t>судороги: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тонические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err="1" smtClean="0"/>
              <a:t>тоникоклонические</a:t>
            </a:r>
            <a:r>
              <a:rPr lang="ru-RU" dirty="0"/>
              <a:t>, клонические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генерализованные</a:t>
            </a:r>
            <a:r>
              <a:rPr lang="ru-RU" dirty="0" smtClean="0"/>
              <a:t> </a:t>
            </a:r>
            <a:r>
              <a:rPr lang="ru-RU" dirty="0"/>
              <a:t>приступы, однократные </a:t>
            </a:r>
            <a:r>
              <a:rPr lang="ru-RU" dirty="0" smtClean="0"/>
              <a:t>или повторные</a:t>
            </a:r>
            <a:r>
              <a:rPr lang="ru-RU" dirty="0"/>
              <a:t>, обычно кратковременные) как правило, с нарушением сознания;</a:t>
            </a:r>
          </a:p>
          <a:p>
            <a:pPr marL="0" indent="0">
              <a:buNone/>
            </a:pPr>
            <a:r>
              <a:rPr lang="ru-RU" dirty="0"/>
              <a:t>– судорожный синдром на фоне нормальной или субфебрильной температуры тела </a:t>
            </a:r>
            <a:r>
              <a:rPr lang="ru-RU" dirty="0" smtClean="0"/>
              <a:t>– </a:t>
            </a:r>
            <a:r>
              <a:rPr lang="ru-RU" dirty="0" err="1" smtClean="0"/>
              <a:t>афебрильные</a:t>
            </a:r>
            <a:r>
              <a:rPr lang="ru-RU" dirty="0" smtClean="0"/>
              <a:t> </a:t>
            </a:r>
            <a:r>
              <a:rPr lang="ru-RU" dirty="0"/>
              <a:t>судороги от </a:t>
            </a:r>
            <a:r>
              <a:rPr lang="ru-RU" dirty="0" err="1"/>
              <a:t>генерализованных</a:t>
            </a:r>
            <a:r>
              <a:rPr lang="ru-RU" dirty="0"/>
              <a:t> полиморфных до малых припадков </a:t>
            </a:r>
            <a:r>
              <a:rPr lang="ru-RU" dirty="0" smtClean="0"/>
              <a:t>по типу </a:t>
            </a:r>
            <a:r>
              <a:rPr lang="ru-RU" dirty="0"/>
              <a:t>«</a:t>
            </a:r>
            <a:r>
              <a:rPr lang="ru-RU" dirty="0" err="1"/>
              <a:t>абсансов</a:t>
            </a:r>
            <a:r>
              <a:rPr lang="ru-RU" dirty="0"/>
              <a:t>», «кивков», «клевков», подергиваний отдельных мышечных </a:t>
            </a:r>
            <a:r>
              <a:rPr lang="ru-RU" dirty="0" smtClean="0"/>
              <a:t>групп обычно </a:t>
            </a:r>
            <a:r>
              <a:rPr lang="ru-RU" dirty="0"/>
              <a:t>повторные, серийные, чаще развиваются при засыпании и пробуждении </a:t>
            </a:r>
            <a:r>
              <a:rPr lang="ru-RU" dirty="0" smtClean="0"/>
              <a:t>с нарушением </a:t>
            </a:r>
            <a:r>
              <a:rPr lang="ru-RU" dirty="0"/>
              <a:t>сознания и поведения ребенка.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62" y="188640"/>
            <a:ext cx="36671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Пронзительный крик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896544" cy="5069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упорный монотонный крик, возникающий через несколько часов</a:t>
            </a:r>
          </a:p>
          <a:p>
            <a:pPr marL="0" indent="0">
              <a:buNone/>
            </a:pPr>
            <a:r>
              <a:rPr lang="ru-RU" dirty="0"/>
              <a:t>после вакцинации у детей первого полугодия жизни, длительностью от 3 и более часов</a:t>
            </a:r>
          </a:p>
          <a:p>
            <a:pPr marL="0" indent="0">
              <a:buNone/>
            </a:pPr>
            <a:r>
              <a:rPr lang="ru-RU" dirty="0"/>
              <a:t>связан с нарушением микроциркуляции, повышением внутричерепного давления,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регистрируется только при введении препаратов корпускулярной коклюшной вакцины.</a:t>
            </a:r>
          </a:p>
          <a:p>
            <a:endParaRPr lang="ru-RU" dirty="0"/>
          </a:p>
        </p:txBody>
      </p:sp>
      <p:pic>
        <p:nvPicPr>
          <p:cNvPr id="4" name="Picture 4" descr="cryin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700808"/>
            <a:ext cx="35290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5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Случаи миокардита, нефрита, </a:t>
            </a:r>
            <a:r>
              <a:rPr lang="ru-RU" dirty="0" err="1"/>
              <a:t>агранулоцитоза</a:t>
            </a:r>
            <a:r>
              <a:rPr lang="ru-RU" dirty="0"/>
              <a:t>, гипопластической анемии,</a:t>
            </a:r>
          </a:p>
          <a:p>
            <a:pPr marL="0" indent="0">
              <a:buNone/>
            </a:pPr>
            <a:r>
              <a:rPr lang="ru-RU" dirty="0"/>
              <a:t>зарегистрированные в поствакцинальном периоде у привитых любой вакциной</a:t>
            </a:r>
          </a:p>
          <a:p>
            <a:pPr marL="0" indent="0">
              <a:buNone/>
            </a:pPr>
            <a:r>
              <a:rPr lang="ru-RU" dirty="0"/>
              <a:t>расследуют как ПВО.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7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Гипотензивно-</a:t>
            </a:r>
            <a:r>
              <a:rPr lang="ru-RU" b="1" dirty="0" err="1" smtClean="0">
                <a:solidFill>
                  <a:srgbClr val="FF0000"/>
                </a:solidFill>
              </a:rPr>
              <a:t>гипореспонсивный</a:t>
            </a:r>
            <a:r>
              <a:rPr lang="ru-RU" b="1" dirty="0" smtClean="0">
                <a:solidFill>
                  <a:srgbClr val="FF0000"/>
                </a:solidFill>
              </a:rPr>
              <a:t> синдром (коллапс)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28083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редкое ПВО, характеризующееся</a:t>
            </a:r>
          </a:p>
          <a:p>
            <a:pPr marL="0" indent="0">
              <a:buNone/>
            </a:pPr>
            <a:r>
              <a:rPr lang="ru-RU" dirty="0"/>
              <a:t>кратковременной острой сосудистой недостаточностью, сопровождающейся</a:t>
            </a:r>
          </a:p>
          <a:p>
            <a:pPr marL="0" indent="0">
              <a:buNone/>
            </a:pPr>
            <a:r>
              <a:rPr lang="ru-RU" dirty="0"/>
              <a:t>артериальной гипотонией, снижением мышечного тонуса, кратковременным </a:t>
            </a:r>
            <a:r>
              <a:rPr lang="ru-RU" dirty="0" smtClean="0"/>
              <a:t>нарушением или </a:t>
            </a:r>
            <a:r>
              <a:rPr lang="ru-RU" dirty="0"/>
              <a:t>потерей сознания, бледностью кожных покровов. В основном наблюдается </a:t>
            </a:r>
            <a:r>
              <a:rPr lang="ru-RU" dirty="0" smtClean="0"/>
              <a:t>у подростков </a:t>
            </a:r>
            <a:r>
              <a:rPr lang="ru-RU" dirty="0"/>
              <a:t>и лиц молодого возраста.</a:t>
            </a:r>
          </a:p>
          <a:p>
            <a:endParaRPr lang="ru-RU" dirty="0"/>
          </a:p>
        </p:txBody>
      </p:sp>
      <p:pic>
        <p:nvPicPr>
          <p:cNvPr id="8194" name="Picture 2" descr="C:\Users\Adminn\Desktop\Доклад 30.03.16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10" y="4077072"/>
            <a:ext cx="4381562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6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Тромбоцитопеническая пурпура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3816424" cy="50691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крайне редкое ПВО, проявляющееся резким</a:t>
            </a:r>
          </a:p>
          <a:p>
            <a:pPr marL="0" indent="0">
              <a:buNone/>
            </a:pPr>
            <a:r>
              <a:rPr lang="ru-RU" dirty="0"/>
              <a:t>снижением количества тромбоцитов и острым геморрагическим синдромом. </a:t>
            </a:r>
            <a:r>
              <a:rPr lang="ru-RU" dirty="0" smtClean="0"/>
              <a:t>Доказана причинно-следственная </a:t>
            </a:r>
            <a:r>
              <a:rPr lang="ru-RU" dirty="0"/>
              <a:t>связь тромбоцитопении </a:t>
            </a:r>
            <a:r>
              <a:rPr lang="ru-RU" b="1" dirty="0">
                <a:solidFill>
                  <a:srgbClr val="00B050"/>
                </a:solidFill>
              </a:rPr>
              <a:t>с введением коревой и </a:t>
            </a:r>
            <a:r>
              <a:rPr lang="ru-RU" b="1" dirty="0" smtClean="0">
                <a:solidFill>
                  <a:srgbClr val="00B050"/>
                </a:solidFill>
              </a:rPr>
              <a:t>краснушной вакцин</a:t>
            </a:r>
            <a:r>
              <a:rPr lang="ru-RU" b="1" dirty="0">
                <a:solidFill>
                  <a:srgbClr val="00B050"/>
                </a:solidFill>
              </a:rPr>
              <a:t>. </a:t>
            </a:r>
            <a:r>
              <a:rPr lang="ru-RU" dirty="0"/>
              <a:t>Сроки развития – с 5 по 21 дни после </a:t>
            </a:r>
            <a:r>
              <a:rPr lang="ru-RU" dirty="0" smtClean="0"/>
              <a:t>вакцинации</a:t>
            </a:r>
            <a:endParaRPr lang="ru-RU" dirty="0"/>
          </a:p>
        </p:txBody>
      </p:sp>
      <p:pic>
        <p:nvPicPr>
          <p:cNvPr id="9218" name="Picture 2" descr="C:\Users\Adminn\Desktop\Доклад 30.03.16\тром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19" y="1916832"/>
            <a:ext cx="47117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Артрит хронический </a:t>
            </a:r>
            <a:r>
              <a:rPr lang="ru-RU" dirty="0" smtClean="0"/>
              <a:t>–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4283968" cy="56166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редкая </a:t>
            </a:r>
            <a:r>
              <a:rPr lang="ru-RU" dirty="0"/>
              <a:t>форма осложнения, развивающаяся, как правило, после</a:t>
            </a:r>
          </a:p>
          <a:p>
            <a:pPr marL="0" indent="0">
              <a:buNone/>
            </a:pPr>
            <a:r>
              <a:rPr lang="ru-RU" dirty="0"/>
              <a:t>введения вакцины против краснухи – воспалительный (</a:t>
            </a:r>
            <a:r>
              <a:rPr lang="ru-RU" dirty="0" err="1"/>
              <a:t>неревматоидный</a:t>
            </a:r>
            <a:r>
              <a:rPr lang="ru-RU" dirty="0"/>
              <a:t>) </a:t>
            </a:r>
            <a:r>
              <a:rPr lang="ru-RU" dirty="0" smtClean="0"/>
              <a:t>процесс одного </a:t>
            </a:r>
            <a:r>
              <a:rPr lang="ru-RU" dirty="0"/>
              <a:t>и более суставов, имеющий хронический характер течения.</a:t>
            </a:r>
          </a:p>
          <a:p>
            <a:pPr marL="0" indent="0">
              <a:buNone/>
            </a:pPr>
            <a:r>
              <a:rPr lang="ru-RU" dirty="0" err="1"/>
              <a:t>Причинноследственная</a:t>
            </a:r>
            <a:r>
              <a:rPr lang="ru-RU" dirty="0"/>
              <a:t> связь доказана только для препаратов, </a:t>
            </a:r>
            <a:r>
              <a:rPr lang="ru-RU" dirty="0" smtClean="0"/>
              <a:t>содержащих </a:t>
            </a:r>
            <a:r>
              <a:rPr lang="ru-RU" b="1" dirty="0" smtClean="0">
                <a:solidFill>
                  <a:srgbClr val="00B050"/>
                </a:solidFill>
              </a:rPr>
              <a:t>краснушную </a:t>
            </a:r>
            <a:r>
              <a:rPr lang="ru-RU" b="1" dirty="0">
                <a:solidFill>
                  <a:srgbClr val="00B050"/>
                </a:solidFill>
              </a:rPr>
              <a:t>вакцину. </a:t>
            </a:r>
            <a:r>
              <a:rPr lang="ru-RU" dirty="0"/>
              <a:t>Сроки возникновения – в разгаре вакцинального процесса до </a:t>
            </a:r>
            <a:r>
              <a:rPr lang="ru-RU" dirty="0" smtClean="0"/>
              <a:t>30 дня </a:t>
            </a:r>
            <a:r>
              <a:rPr lang="ru-RU" dirty="0"/>
              <a:t>после вакцинации.</a:t>
            </a:r>
          </a:p>
          <a:p>
            <a:pPr marL="0" indent="0">
              <a:buNone/>
            </a:pPr>
            <a:r>
              <a:rPr lang="ru-RU" dirty="0"/>
              <a:t>Дифференциальный диагноз артритов проводят с артритами другой этиологии</a:t>
            </a:r>
            <a:r>
              <a:rPr lang="ru-RU" dirty="0" smtClean="0"/>
              <a:t>, травмами </a:t>
            </a:r>
            <a:r>
              <a:rPr lang="ru-RU" dirty="0"/>
              <a:t>суставов.</a:t>
            </a:r>
          </a:p>
          <a:p>
            <a:pPr marL="0" indent="0">
              <a:buNone/>
            </a:pPr>
            <a:r>
              <a:rPr lang="ru-RU" dirty="0"/>
              <a:t>Подтверждению диагноза помогает типичная клиническая картина артрита </a:t>
            </a:r>
            <a:r>
              <a:rPr lang="ru-RU" dirty="0" smtClean="0"/>
              <a:t>с гиперемией</a:t>
            </a:r>
            <a:r>
              <a:rPr lang="ru-RU" dirty="0"/>
              <a:t>, отёчностью, болезненностью сустава, сведения о проведённой прививке </a:t>
            </a:r>
            <a:r>
              <a:rPr lang="ru-RU" dirty="0" smtClean="0"/>
              <a:t>в соответствующие </a:t>
            </a:r>
            <a:r>
              <a:rPr lang="ru-RU" dirty="0"/>
              <a:t>сроки, выделение из суставной жидкости вакцинного вируса</a:t>
            </a:r>
          </a:p>
          <a:p>
            <a:pPr marL="0" indent="0">
              <a:buNone/>
            </a:pPr>
            <a:r>
              <a:rPr lang="ru-RU" dirty="0"/>
              <a:t>краснухи.</a:t>
            </a:r>
          </a:p>
        </p:txBody>
      </p:sp>
      <p:pic>
        <p:nvPicPr>
          <p:cNvPr id="10242" name="Picture 2" descr="C:\Users\Adminn\Desktop\Доклад 30.03.16\thumbm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97429"/>
            <a:ext cx="4860032" cy="3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7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Несоблюдение противопоказаний, необоснованные медицинские отводы от прививок часто приводят к тому, что дети с соматической патологией, аллергическими заболеваниями, неврологическими дефектами оказываются беззащитными перед инфекционными болезнями, которые у них текут особенно тяжело.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списка противопоказаний исключено большинство хронических болезней, которые до начала 90-х годов рассматривались как противопоказание к проведению профилактических прививок. Разработка рациональной тактики проведения профилактических прививок таким детям позволила резко повысить охват этих детей прививками без каких-либо последствий для них.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9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Осложнения на введение вакцины </a:t>
            </a:r>
            <a:r>
              <a:rPr lang="ru-RU" sz="3600" b="1" dirty="0" smtClean="0">
                <a:solidFill>
                  <a:srgbClr val="FF0000"/>
                </a:solidFill>
              </a:rPr>
              <a:t>БЦЖ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76" y="908720"/>
            <a:ext cx="9114224" cy="59492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холодные абсцессы </a:t>
            </a:r>
            <a:r>
              <a:rPr lang="ru-RU" dirty="0"/>
              <a:t>(подкожные инфильтраты, которые развиваются через 1–8 мес. </a:t>
            </a:r>
            <a:r>
              <a:rPr lang="ru-RU" dirty="0" smtClean="0"/>
              <a:t>И могут </a:t>
            </a:r>
            <a:r>
              <a:rPr lang="ru-RU" dirty="0"/>
              <a:t>сохраняться 6–7 мес.);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язвы</a:t>
            </a:r>
            <a:r>
              <a:rPr lang="ru-RU" dirty="0"/>
              <a:t> – развиваются через 3–4 </a:t>
            </a:r>
            <a:r>
              <a:rPr lang="ru-RU" dirty="0" err="1"/>
              <a:t>нед</a:t>
            </a:r>
            <a:r>
              <a:rPr lang="ru-RU" dirty="0"/>
              <a:t>. после вакцинации;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регионарный БЦЖ-лимфаденит </a:t>
            </a:r>
            <a:r>
              <a:rPr lang="ru-RU" dirty="0"/>
              <a:t>(чаще подмышечный, а также шейный, над– </a:t>
            </a:r>
            <a:r>
              <a:rPr lang="ru-RU" dirty="0" smtClean="0"/>
              <a:t>и подключичный</a:t>
            </a:r>
            <a:r>
              <a:rPr lang="ru-RU" dirty="0"/>
              <a:t>) – увеличение лимфоузла до 1,5 см и более, возможно </a:t>
            </a:r>
            <a:r>
              <a:rPr lang="ru-RU" dirty="0" err="1"/>
              <a:t>абсцедирование</a:t>
            </a:r>
            <a:r>
              <a:rPr lang="ru-RU" dirty="0"/>
              <a:t> </a:t>
            </a:r>
            <a:r>
              <a:rPr lang="ru-RU" dirty="0" smtClean="0"/>
              <a:t>и образование </a:t>
            </a:r>
            <a:r>
              <a:rPr lang="ru-RU" dirty="0"/>
              <a:t>свища, рассасывание происходит в течение 1–2 лет, иногда </a:t>
            </a:r>
            <a:r>
              <a:rPr lang="ru-RU" dirty="0" smtClean="0"/>
              <a:t>образуются </a:t>
            </a:r>
            <a:r>
              <a:rPr lang="ru-RU" dirty="0" err="1" smtClean="0"/>
              <a:t>кальцинаты</a:t>
            </a:r>
            <a:r>
              <a:rPr lang="ru-RU" dirty="0"/>
              <a:t>; развиваются с частотой 2:10000 (0,02 %).</a:t>
            </a:r>
          </a:p>
          <a:p>
            <a:pPr marL="0" indent="0">
              <a:buNone/>
            </a:pPr>
            <a:r>
              <a:rPr lang="ru-RU" b="1" dirty="0"/>
              <a:t>Диссеминированная БЦЖ-инфекция </a:t>
            </a:r>
            <a:r>
              <a:rPr lang="ru-RU" dirty="0"/>
              <a:t>(остеиты, волчанка и др.).</a:t>
            </a:r>
          </a:p>
          <a:p>
            <a:pPr marL="0" indent="0">
              <a:buNone/>
            </a:pPr>
            <a:r>
              <a:rPr lang="ru-RU" b="1" dirty="0" err="1"/>
              <a:t>Генерализованная</a:t>
            </a:r>
            <a:r>
              <a:rPr lang="ru-RU" b="1" dirty="0"/>
              <a:t> БЦЖ-инфекция с летальным исходом </a:t>
            </a:r>
            <a:r>
              <a:rPr lang="ru-RU" dirty="0"/>
              <a:t>– протекает как</a:t>
            </a:r>
          </a:p>
          <a:p>
            <a:pPr marL="0" indent="0">
              <a:buNone/>
            </a:pPr>
            <a:r>
              <a:rPr lang="ru-RU" dirty="0"/>
              <a:t>диссеминированный туберкулёз с поражением лимфоузлов, других органов и </a:t>
            </a:r>
            <a:r>
              <a:rPr lang="ru-RU" dirty="0" smtClean="0"/>
              <a:t>систем через </a:t>
            </a:r>
            <a:r>
              <a:rPr lang="ru-RU" dirty="0"/>
              <a:t>1–12 мес. после вакцинации с частотой 1:1’000’000 первично привитых; </a:t>
            </a:r>
            <a:r>
              <a:rPr lang="ru-RU" dirty="0" smtClean="0"/>
              <a:t>ведущим фактором </a:t>
            </a:r>
            <a:r>
              <a:rPr lang="ru-RU" dirty="0"/>
              <a:t>в патогенезе является </a:t>
            </a:r>
            <a:r>
              <a:rPr lang="ru-RU" dirty="0" err="1"/>
              <a:t>иммунодефицитное</a:t>
            </a:r>
            <a:r>
              <a:rPr lang="ru-RU" dirty="0"/>
              <a:t> состояние (</a:t>
            </a:r>
            <a:r>
              <a:rPr lang="ru-RU" dirty="0" smtClean="0"/>
              <a:t>хроническая гранулематозная </a:t>
            </a:r>
            <a:r>
              <a:rPr lang="ru-RU" dirty="0"/>
              <a:t>болезнь, комбинированный иммунодефицит);</a:t>
            </a:r>
          </a:p>
          <a:p>
            <a:pPr marL="0" indent="0">
              <a:buNone/>
            </a:pPr>
            <a:r>
              <a:rPr lang="ru-RU" b="1" dirty="0"/>
              <a:t>Пост-БЦЖ-синдром</a:t>
            </a:r>
            <a:r>
              <a:rPr lang="ru-RU" dirty="0"/>
              <a:t> (келоидные рубцы – более 10 мм, узловатая </a:t>
            </a:r>
            <a:r>
              <a:rPr lang="ru-RU" dirty="0" smtClean="0"/>
              <a:t>эритема, аллергические </a:t>
            </a:r>
            <a:r>
              <a:rPr lang="ru-RU" dirty="0"/>
              <a:t>сыпи).</a:t>
            </a:r>
          </a:p>
        </p:txBody>
      </p:sp>
    </p:spTree>
    <p:extLst>
      <p:ext uri="{BB962C8B-B14F-4D97-AF65-F5344CB8AC3E}">
        <p14:creationId xmlns:p14="http://schemas.microsoft.com/office/powerpoint/2010/main" val="17665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n\Desktop\Доклад 30.03.16\абсце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46805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n\Desktop\Доклад 30.03.16\лим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3"/>
            <a:ext cx="3024336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n\Desktop\Доклад 30.03.16\keloidnyj-rubets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36724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При возникновении случаев ПВО или подозрении на них выполняют </a:t>
            </a:r>
            <a:r>
              <a:rPr lang="ru-RU" sz="3100" b="1" dirty="0" smtClean="0">
                <a:solidFill>
                  <a:srgbClr val="FF0000"/>
                </a:solidFill>
              </a:rPr>
              <a:t>следующие мероприятия</a:t>
            </a:r>
            <a:r>
              <a:rPr lang="ru-RU" sz="3100" b="1" dirty="0">
                <a:solidFill>
                  <a:srgbClr val="FF0000"/>
                </a:solidFill>
              </a:rPr>
              <a:t>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Пациенту оказывает медицинскую помощь, в случае необходимости госпитализирует в</a:t>
            </a:r>
          </a:p>
          <a:p>
            <a:pPr marL="0" indent="0">
              <a:buNone/>
            </a:pPr>
            <a:r>
              <a:rPr lang="ru-RU" dirty="0"/>
              <a:t>стационар, проводит лечение.</a:t>
            </a:r>
          </a:p>
          <a:p>
            <a:pPr marL="0" indent="0">
              <a:buNone/>
            </a:pPr>
            <a:r>
              <a:rPr lang="ru-RU" dirty="0"/>
              <a:t>Сведения о данном случае заболевания, подозрительного на поствакцинальное</a:t>
            </a:r>
          </a:p>
          <a:p>
            <a:pPr marL="0" indent="0">
              <a:buNone/>
            </a:pPr>
            <a:r>
              <a:rPr lang="ru-RU" dirty="0"/>
              <a:t>осложнение, вносит в соответствующие медицинские документы:</a:t>
            </a:r>
          </a:p>
          <a:p>
            <a:pPr marL="0" indent="0">
              <a:buNone/>
            </a:pPr>
            <a:r>
              <a:rPr lang="ru-RU" dirty="0"/>
              <a:t>– историю развития ребёнка (ф. 112/у) или историю развития новорождённого (ф.</a:t>
            </a:r>
          </a:p>
          <a:p>
            <a:pPr marL="0" indent="0">
              <a:buNone/>
            </a:pPr>
            <a:r>
              <a:rPr lang="ru-RU" dirty="0"/>
              <a:t>097/у);</a:t>
            </a:r>
          </a:p>
          <a:p>
            <a:pPr marL="0" indent="0">
              <a:buNone/>
            </a:pPr>
            <a:r>
              <a:rPr lang="ru-RU" dirty="0"/>
              <a:t>– медицинскую карту ребёнка (ф. 026/у);</a:t>
            </a:r>
          </a:p>
          <a:p>
            <a:pPr marL="0" indent="0">
              <a:buNone/>
            </a:pPr>
            <a:r>
              <a:rPr lang="ru-RU" dirty="0"/>
              <a:t>– медицинскую карту амбулаторного больного (ф. 025-87);</a:t>
            </a:r>
          </a:p>
          <a:p>
            <a:pPr marL="0" indent="0">
              <a:buNone/>
            </a:pPr>
            <a:r>
              <a:rPr lang="ru-RU" dirty="0"/>
              <a:t>– медицинскую карту стационарного больного (ф. 003-1/у);</a:t>
            </a:r>
          </a:p>
          <a:p>
            <a:pPr marL="0" indent="0">
              <a:buNone/>
            </a:pPr>
            <a:r>
              <a:rPr lang="ru-RU" dirty="0"/>
              <a:t>– карту вызова скорой медицинской помощи (ф. 110/у);</a:t>
            </a:r>
          </a:p>
          <a:p>
            <a:pPr marL="0" indent="0">
              <a:buNone/>
            </a:pPr>
            <a:r>
              <a:rPr lang="ru-RU" dirty="0"/>
              <a:t>– карту обратившегося за антирабической помощью (ф. 045/у);</a:t>
            </a:r>
          </a:p>
          <a:p>
            <a:pPr marL="0" indent="0">
              <a:buNone/>
            </a:pPr>
            <a:r>
              <a:rPr lang="ru-RU" dirty="0"/>
              <a:t>– журнал учёта инфекционных заболеваний (ф. 60/у);</a:t>
            </a:r>
          </a:p>
          <a:p>
            <a:pPr marL="0" indent="0">
              <a:buNone/>
            </a:pPr>
            <a:r>
              <a:rPr lang="ru-RU" dirty="0"/>
              <a:t>– сертификат профилактических прививок (ф. 156/у-93).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6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При установлении </a:t>
            </a:r>
            <a:r>
              <a:rPr lang="ru-RU" dirty="0" smtClean="0"/>
              <a:t>диагноза  поствакцинального </a:t>
            </a:r>
            <a:r>
              <a:rPr lang="ru-RU" dirty="0"/>
              <a:t>осложнения или подозрении на </a:t>
            </a:r>
            <a:r>
              <a:rPr lang="ru-RU" dirty="0" smtClean="0"/>
              <a:t>него медицинский </a:t>
            </a:r>
            <a:r>
              <a:rPr lang="ru-RU" dirty="0"/>
              <a:t>работник немедленно информирует руководителя </a:t>
            </a:r>
            <a:r>
              <a:rPr lang="ru-RU" dirty="0" smtClean="0"/>
              <a:t>организации здравоохранения.</a:t>
            </a:r>
          </a:p>
          <a:p>
            <a:pPr marL="0" indent="0">
              <a:buNone/>
            </a:pPr>
            <a:r>
              <a:rPr lang="ru-RU" dirty="0"/>
              <a:t>Руководитель организации </a:t>
            </a:r>
            <a:r>
              <a:rPr lang="ru-RU" dirty="0" smtClean="0"/>
              <a:t>здравоохранения </a:t>
            </a:r>
            <a:r>
              <a:rPr lang="ru-RU" dirty="0"/>
              <a:t>обеспечивает </a:t>
            </a:r>
            <a:r>
              <a:rPr lang="ru-RU" dirty="0" smtClean="0"/>
              <a:t>направление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информации о поствакцинальном осложнении в форме внеочередного донесения (ф.</a:t>
            </a:r>
          </a:p>
          <a:p>
            <a:pPr marL="0" indent="0">
              <a:buNone/>
            </a:pPr>
            <a:r>
              <a:rPr lang="ru-RU" dirty="0"/>
              <a:t>059/1) и (или) по телефону в первые 6 часов с момента установления предварительного</a:t>
            </a:r>
          </a:p>
          <a:p>
            <a:pPr marL="0" indent="0">
              <a:buNone/>
            </a:pPr>
            <a:r>
              <a:rPr lang="ru-RU" dirty="0"/>
              <a:t>или окончательного диагноза в территориальный центр госсанэпиднадзора.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4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b="1" dirty="0" smtClean="0">
                <a:solidFill>
                  <a:srgbClr val="FF0000"/>
                </a:solidFill>
              </a:rPr>
              <a:t>Территориальный центр госсанэпиднадзора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06916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Получивший </a:t>
            </a:r>
            <a:r>
              <a:rPr lang="ru-RU" dirty="0"/>
              <a:t>экстренное извещение о случае поствакцинального осложнения (</a:t>
            </a:r>
            <a:r>
              <a:rPr lang="ru-RU" dirty="0" smtClean="0"/>
              <a:t>или подозрительном </a:t>
            </a:r>
            <a:r>
              <a:rPr lang="ru-RU" dirty="0"/>
              <a:t>на поствакцинальное осложнение) регистрирует его в журнале </a:t>
            </a:r>
            <a:r>
              <a:rPr lang="ru-RU" dirty="0" smtClean="0"/>
              <a:t>учёта инфекционных </a:t>
            </a:r>
            <a:r>
              <a:rPr lang="ru-RU" dirty="0"/>
              <a:t>заболеваний (ф. 60/у) и в день его поступления передаёт </a:t>
            </a:r>
            <a:r>
              <a:rPr lang="ru-RU" dirty="0" smtClean="0"/>
              <a:t>информацию об </a:t>
            </a:r>
            <a:r>
              <a:rPr lang="ru-RU" dirty="0"/>
              <a:t>этом случае в центр госсанэпиднадзора в субъекте Российской Федерации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Окончательное донесение о расследованном случае ПВО направляет в </a:t>
            </a:r>
            <a:r>
              <a:rPr lang="ru-RU" dirty="0" smtClean="0"/>
              <a:t>вышестоящий центр </a:t>
            </a:r>
            <a:r>
              <a:rPr lang="ru-RU" dirty="0"/>
              <a:t>госсанэпиднадзора не позднее 15 дней с момента </a:t>
            </a:r>
            <a:r>
              <a:rPr lang="ru-RU" dirty="0" smtClean="0"/>
              <a:t>установления предварительного </a:t>
            </a:r>
            <a:r>
              <a:rPr lang="ru-RU" dirty="0"/>
              <a:t>диагноза.</a:t>
            </a:r>
          </a:p>
          <a:p>
            <a:pPr marL="0" indent="0" algn="just">
              <a:buNone/>
            </a:pPr>
            <a:r>
              <a:rPr lang="ru-RU" dirty="0"/>
              <a:t>Участвует в комиссионном расследовании случая ПВО.</a:t>
            </a:r>
          </a:p>
          <a:p>
            <a:pPr marL="0" indent="0" algn="just">
              <a:buNone/>
            </a:pPr>
            <a:r>
              <a:rPr lang="ru-RU" dirty="0"/>
              <a:t>По запросу национального органа контроля проводит изъятие образцов </a:t>
            </a:r>
            <a:r>
              <a:rPr lang="ru-RU" dirty="0" smtClean="0"/>
              <a:t>серии рекламационной </a:t>
            </a:r>
            <a:r>
              <a:rPr lang="ru-RU" dirty="0"/>
              <a:t>вакцины и направляет их на повторный контроль.</a:t>
            </a:r>
          </a:p>
          <a:p>
            <a:pPr marL="0" indent="0" algn="just">
              <a:buNone/>
            </a:pPr>
            <a:r>
              <a:rPr lang="ru-RU" dirty="0"/>
              <a:t>В установленном порядке представляет в центр госсанэпиднадзора в </a:t>
            </a:r>
            <a:r>
              <a:rPr lang="ru-RU" dirty="0" smtClean="0"/>
              <a:t>субъекте Российской </a:t>
            </a:r>
            <a:r>
              <a:rPr lang="ru-RU" dirty="0"/>
              <a:t>Федерации отчёт о случаях ПВО, составленный в соответствии </a:t>
            </a:r>
            <a:r>
              <a:rPr lang="ru-RU" dirty="0" smtClean="0"/>
              <a:t>с инструкцией </a:t>
            </a:r>
            <a:r>
              <a:rPr lang="ru-RU" dirty="0"/>
              <a:t>по заполнению формы № 1, 2 Федерального </a:t>
            </a:r>
            <a:r>
              <a:rPr lang="ru-RU" dirty="0" smtClean="0"/>
              <a:t>государственного статистического </a:t>
            </a:r>
            <a:r>
              <a:rPr lang="ru-RU" dirty="0"/>
              <a:t>наблюдения «Сведения об инфекционных и </a:t>
            </a:r>
            <a:r>
              <a:rPr lang="ru-RU" dirty="0" smtClean="0"/>
              <a:t>паразитарных заболеваниях</a:t>
            </a:r>
            <a:r>
              <a:rPr lang="ru-RU" dirty="0"/>
              <a:t>» (месячная, годовая).</a:t>
            </a:r>
          </a:p>
          <a:p>
            <a:pPr marL="0" indent="0" algn="just">
              <a:buNone/>
            </a:pPr>
            <a:r>
              <a:rPr lang="ru-RU" dirty="0"/>
              <a:t>В случае выявления нарушений условий доставки, хранения и введения </a:t>
            </a:r>
            <a:r>
              <a:rPr lang="ru-RU" dirty="0" smtClean="0"/>
              <a:t>вакцин принимает </a:t>
            </a:r>
            <a:r>
              <a:rPr lang="ru-RU" dirty="0"/>
              <a:t>меры в установленном порядке.</a:t>
            </a:r>
          </a:p>
          <a:p>
            <a:pPr marL="0" indent="0" algn="just">
              <a:buNone/>
            </a:pPr>
            <a:r>
              <a:rPr lang="ru-RU" dirty="0"/>
              <a:t>Главный врач территориального центра госсанэпиднадзора при </a:t>
            </a:r>
            <a:r>
              <a:rPr lang="ru-RU" dirty="0" smtClean="0"/>
              <a:t>необходимости выносит </a:t>
            </a:r>
            <a:r>
              <a:rPr lang="ru-RU" dirty="0"/>
              <a:t>постановление о временном приостановлении использования </a:t>
            </a:r>
            <a:r>
              <a:rPr lang="ru-RU" dirty="0" smtClean="0"/>
              <a:t>рекламированной серии </a:t>
            </a:r>
            <a:r>
              <a:rPr lang="ru-RU" dirty="0"/>
              <a:t>вакцины на контролируемой территории.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1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Эпидемиолог и врач, ответственный за организацию прививок в</a:t>
            </a:r>
          </a:p>
          <a:p>
            <a:pPr marL="0" indent="0">
              <a:buNone/>
            </a:pPr>
            <a:r>
              <a:rPr lang="ru-RU" dirty="0"/>
              <a:t>лечебно-профилактическом учреждении, где выявлен случай, подозрительный на ПВО,</a:t>
            </a:r>
          </a:p>
          <a:p>
            <a:pPr marL="0" indent="0">
              <a:buNone/>
            </a:pPr>
            <a:r>
              <a:rPr lang="ru-RU" dirty="0"/>
              <a:t>в течение 1 суток с момента поступления экстренного извещения начинают</a:t>
            </a:r>
          </a:p>
          <a:p>
            <a:pPr marL="0" indent="0">
              <a:buNone/>
            </a:pPr>
            <a:r>
              <a:rPr lang="ru-RU" dirty="0"/>
              <a:t>эпидемиологическое расследование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29000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67B8EE-4B4C-4411-B537-F958A9BA6A1E}" type="slidenum">
              <a:rPr lang="ru-RU" sz="1400" smtClean="0"/>
              <a:pPr eaLnBrk="1" hangingPunct="1"/>
              <a:t>56</a:t>
            </a:fld>
            <a:endParaRPr lang="ru-RU" sz="14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3300"/>
                </a:solidFill>
              </a:rPr>
              <a:t>Лечение поствакцинальных осложнений</a:t>
            </a:r>
          </a:p>
        </p:txBody>
      </p:sp>
      <p:sp>
        <p:nvSpPr>
          <p:cNvPr id="5222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Поствакцинальные осложнения регистрируются в эпидбюро города. Лечение проводят с учетом ведущего клинического синдрома.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rgbClr val="3333FF"/>
                </a:solidFill>
              </a:rPr>
              <a:t>Все дети с поствакцинальными осложнениями подлежат диспансерному наблюдению.</a:t>
            </a:r>
          </a:p>
        </p:txBody>
      </p:sp>
    </p:spTree>
    <p:extLst>
      <p:ext uri="{BB962C8B-B14F-4D97-AF65-F5344CB8AC3E}">
        <p14:creationId xmlns:p14="http://schemas.microsoft.com/office/powerpoint/2010/main" val="9783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C87244-1D9E-419D-921D-DA8761C09451}" type="slidenum">
              <a:rPr lang="ru-RU" sz="1400" smtClean="0"/>
              <a:pPr eaLnBrk="1" hangingPunct="1"/>
              <a:t>57</a:t>
            </a:fld>
            <a:endParaRPr lang="ru-RU" sz="140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Профилактика </a:t>
            </a:r>
            <a:r>
              <a:rPr lang="ru-RU" sz="4000" b="1" dirty="0">
                <a:solidFill>
                  <a:srgbClr val="00B050"/>
                </a:solidFill>
              </a:rPr>
              <a:t>поствакцинальных осложнений</a:t>
            </a:r>
            <a:endParaRPr lang="ru-RU" sz="40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864108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1</a:t>
            </a:r>
            <a:r>
              <a:rPr lang="ru-RU" sz="2800" dirty="0"/>
              <a:t>. </a:t>
            </a:r>
            <a:r>
              <a:rPr lang="ru-RU" sz="2800" b="1" dirty="0">
                <a:solidFill>
                  <a:srgbClr val="FF0000"/>
                </a:solidFill>
              </a:rPr>
              <a:t>Исключение технических ошибок при вакцинации:</a:t>
            </a:r>
          </a:p>
          <a:p>
            <a:r>
              <a:rPr lang="ru-RU" sz="2800" dirty="0"/>
              <a:t>– соблюдение требований санитарных правил хранения и транспортирования</a:t>
            </a:r>
          </a:p>
          <a:p>
            <a:pPr lvl="0"/>
            <a:r>
              <a:rPr lang="ru-RU" sz="2800" dirty="0"/>
              <a:t>вакцинных препаратов;</a:t>
            </a:r>
          </a:p>
          <a:p>
            <a:r>
              <a:rPr lang="ru-RU" sz="2800" dirty="0"/>
              <a:t>– все манипуляции, связанные с иммунизацией, должны проводиться специально</a:t>
            </a:r>
          </a:p>
          <a:p>
            <a:r>
              <a:rPr lang="ru-RU" sz="2800" dirty="0"/>
              <a:t>обученным персоналом, чётко соблюдающим инструкцию по применению каждого</a:t>
            </a:r>
          </a:p>
          <a:p>
            <a:r>
              <a:rPr lang="ru-RU" sz="2800" dirty="0"/>
              <a:t>вакцинного препарата (особенности разведения, доза и метод введения).</a:t>
            </a:r>
          </a:p>
        </p:txBody>
      </p:sp>
    </p:spTree>
    <p:extLst>
      <p:ext uri="{BB962C8B-B14F-4D97-AF65-F5344CB8AC3E}">
        <p14:creationId xmlns:p14="http://schemas.microsoft.com/office/powerpoint/2010/main" val="13911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b="1" dirty="0">
                <a:solidFill>
                  <a:srgbClr val="FF0000"/>
                </a:solidFill>
              </a:rPr>
              <a:t>Правильный отбор лиц на профилактическую прививку:</a:t>
            </a:r>
          </a:p>
          <a:p>
            <a:r>
              <a:rPr lang="ru-RU" dirty="0"/>
              <a:t>– вакцинация при отсутствии острых или обострении хронических заболеваний;</a:t>
            </a:r>
          </a:p>
          <a:p>
            <a:r>
              <a:rPr lang="ru-RU" dirty="0"/>
              <a:t>– осмотр перед прививкой и термометрия;</a:t>
            </a:r>
          </a:p>
          <a:p>
            <a:r>
              <a:rPr lang="ru-RU" dirty="0"/>
              <a:t>– учёт противопоказаний к каждому вакцинному препарату, патологических реакций на</a:t>
            </a:r>
          </a:p>
          <a:p>
            <a:r>
              <a:rPr lang="ru-RU" dirty="0"/>
              <a:t>прививки в анамнезе.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5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Мониторинг </a:t>
            </a:r>
            <a:r>
              <a:rPr lang="ru-RU" dirty="0"/>
              <a:t>ПВО и расследование каждого случая, подозрительного на ПВО.</a:t>
            </a:r>
          </a:p>
          <a:p>
            <a:r>
              <a:rPr lang="ru-RU" dirty="0" smtClean="0"/>
              <a:t>Разъяснительная </a:t>
            </a:r>
            <a:r>
              <a:rPr lang="ru-RU" dirty="0"/>
              <a:t>работа с родителями </a:t>
            </a:r>
            <a:r>
              <a:rPr lang="ru-RU" dirty="0" smtClean="0"/>
              <a:t>детей перед </a:t>
            </a:r>
            <a:r>
              <a:rPr lang="ru-RU" dirty="0"/>
              <a:t>проведением иммунизации.</a:t>
            </a:r>
          </a:p>
          <a:p>
            <a:r>
              <a:rPr lang="ru-RU" dirty="0" smtClean="0"/>
              <a:t>Обучение </a:t>
            </a:r>
            <a:r>
              <a:rPr lang="ru-RU" dirty="0"/>
              <a:t>и повышение квалификации медицинского персонала, осуществляющего</a:t>
            </a:r>
          </a:p>
          <a:p>
            <a:r>
              <a:rPr lang="ru-RU" dirty="0"/>
              <a:t>иммунизацию.</a:t>
            </a:r>
          </a:p>
          <a:p>
            <a:r>
              <a:rPr lang="ru-RU" dirty="0" smtClean="0"/>
              <a:t>Мониторинг </a:t>
            </a:r>
            <a:r>
              <a:rPr lang="ru-RU" dirty="0"/>
              <a:t>ПВО и расследование каждого случая, подозрительного на ПВО.</a:t>
            </a:r>
          </a:p>
          <a:p>
            <a:r>
              <a:rPr lang="ru-RU" dirty="0" smtClean="0"/>
              <a:t>Разъяснительная </a:t>
            </a:r>
            <a:r>
              <a:rPr lang="ru-RU" dirty="0"/>
              <a:t>работа с родителями детей перед проведением иммунизации.</a:t>
            </a:r>
          </a:p>
          <a:p>
            <a:r>
              <a:rPr lang="ru-RU" dirty="0" smtClean="0"/>
              <a:t>Обучение </a:t>
            </a:r>
            <a:r>
              <a:rPr lang="ru-RU" dirty="0"/>
              <a:t>и повышение квалификации медицинского персонала, </a:t>
            </a:r>
            <a:r>
              <a:rPr lang="ru-RU" dirty="0" smtClean="0"/>
              <a:t>осуществляющего иммунизацию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1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D216FF-2D6B-48D6-92BF-792110E74DFD}" type="slidenum">
              <a:rPr lang="ru-RU" sz="1400" smtClean="0"/>
              <a:pPr eaLnBrk="1" hangingPunct="1"/>
              <a:t>6</a:t>
            </a:fld>
            <a:endParaRPr lang="ru-RU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b="1" smtClean="0">
                <a:solidFill>
                  <a:srgbClr val="3333FF"/>
                </a:solidFill>
                <a:latin typeface="Times New Roman" pitchFamily="18" charset="0"/>
              </a:rPr>
              <a:t>Перечень медицинских противопоказаний к проведению профилактических прививок</a:t>
            </a:r>
            <a:r>
              <a:rPr lang="ru-RU" sz="2000" smtClean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45095" name="Group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518001"/>
              </p:ext>
            </p:extLst>
          </p:nvPr>
        </p:nvGraphicFramePr>
        <p:xfrm>
          <a:off x="250825" y="836613"/>
          <a:ext cx="8785225" cy="6007102"/>
        </p:xfrm>
        <a:graphic>
          <a:graphicData uri="http://schemas.openxmlformats.org/drawingml/2006/table">
            <a:tbl>
              <a:tblPr/>
              <a:tblGrid>
                <a:gridCol w="3889375"/>
                <a:gridCol w="4895850"/>
              </a:tblGrid>
              <a:tr h="415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Вакцина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Противопоказания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 вакцины  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Сильная реакция* или осложнение на предыдущую дозу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 живые вакцины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Иммунодефицитное состояние (первичное), подавленная иммунная система, злокачественные опухоли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БЦЖ вакцина 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Вес ребенка менее 2000 г, коллоидный рубеж после предыдущей дозы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ОПВ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Абсолютных противопоказаний нет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АКДС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Прогрессирующие заболевания нервной системы, афебрильные судороги в анамнезе (вместо АКДС вводят АДС)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АДС, АДС-М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Абсолютных противопоказаний  нет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ЖКВ (живая коревая вакцина)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Тяжелые реакции на аминогликозиды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ЖПВ (живая паротитная вакцина)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Анафилактическая реакция на яичный белок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* сильной реакцией является температура выше 40 градусов; в месте введения вакцины – отек,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5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808F6F-A2B9-4E6B-B377-B1EBF913E8CB}" type="slidenum">
              <a:rPr lang="ru-RU" sz="1400" smtClean="0"/>
              <a:pPr eaLnBrk="1" hangingPunct="1"/>
              <a:t>60</a:t>
            </a:fld>
            <a:endParaRPr lang="ru-RU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Литература: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18487" cy="5832475"/>
          </a:xfrm>
        </p:spPr>
        <p:txBody>
          <a:bodyPr>
            <a:normAutofit lnSpcReduction="10000"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3333CC"/>
                </a:solidFill>
                <a:cs typeface="Times New Roman" pitchFamily="18" charset="0"/>
              </a:rPr>
              <a:t>Обязательная: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smtClean="0">
                <a:cs typeface="Times New Roman" pitchFamily="18" charset="0"/>
              </a:rPr>
              <a:t>Поликлиническая педиатрия: учеб. для мед. вузов / ред. А. С. Калмыкова. - М. : ГЭОТАР-Медиа, 2011. 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chemeClr val="accent2"/>
                </a:solidFill>
                <a:cs typeface="Times New Roman" pitchFamily="18" charset="0"/>
              </a:rPr>
              <a:t>Дополнительная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smtClean="0">
                <a:cs typeface="Times New Roman" pitchFamily="18" charset="0"/>
              </a:rPr>
              <a:t>2. </a:t>
            </a:r>
            <a:r>
              <a:rPr lang="ru-RU" sz="2800" smtClean="0"/>
              <a:t>Практика педиатра: первичная медицинская помощь : учеб. пособие для врачей. Ч.1., Ч.2. / Т. Е. Таранушенко, Е. Ю. Емельянчик, В. Н. Панфилова [и др.]. - Красноярск : Новые компьютерные технологии, 2013.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smtClean="0"/>
              <a:t> </a:t>
            </a:r>
            <a:r>
              <a:rPr lang="ru-RU" altLang="ja-JP" sz="2800" b="1" smtClean="0">
                <a:solidFill>
                  <a:srgbClr val="3333CC"/>
                </a:solidFill>
                <a:cs typeface="Times New Roman" pitchFamily="18" charset="0"/>
              </a:rPr>
              <a:t>Электронные ресурсы: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ja-JP" sz="2800" smtClean="0">
                <a:cs typeface="Times New Roman" pitchFamily="18" charset="0"/>
              </a:rPr>
              <a:t>1. ЭБС КрасГМУ "Colibris";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ja-JP" sz="2800" smtClean="0">
                <a:cs typeface="Times New Roman" pitchFamily="18" charset="0"/>
              </a:rPr>
              <a:t>2. ЭБС Консультант студента;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ja-JP" sz="2800" smtClean="0">
                <a:cs typeface="Times New Roman" pitchFamily="18" charset="0"/>
              </a:rPr>
              <a:t>3. ЭБС iBooks;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ja-JP" sz="2800" smtClean="0">
                <a:cs typeface="Times New Roman" pitchFamily="18" charset="0"/>
              </a:rPr>
              <a:t>4. НЭБ eLibrary</a:t>
            </a:r>
            <a:endParaRPr lang="ru-RU" sz="2800" smtClean="0"/>
          </a:p>
        </p:txBody>
      </p:sp>
    </p:spTree>
    <p:extLst>
      <p:ext uri="{BB962C8B-B14F-4D97-AF65-F5344CB8AC3E}">
        <p14:creationId xmlns:p14="http://schemas.microsoft.com/office/powerpoint/2010/main" val="9489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ahoma" pitchFamily="34" charset="0"/>
              </a:rPr>
              <a:t>Спасибо за внимание!</a:t>
            </a:r>
          </a:p>
        </p:txBody>
      </p:sp>
      <p:pic>
        <p:nvPicPr>
          <p:cNvPr id="6" name="Picture 4" descr="рефлекс мор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720" y="2276872"/>
            <a:ext cx="4885134" cy="367240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61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57CF98-6572-4759-8BCF-DD3381C150FA}" type="slidenum">
              <a:rPr lang="ru-RU" sz="1400" smtClean="0"/>
              <a:pPr eaLnBrk="1" hangingPunct="1"/>
              <a:t>7</a:t>
            </a:fld>
            <a:endParaRPr lang="ru-RU" sz="140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700" b="1" smtClean="0">
                <a:solidFill>
                  <a:srgbClr val="FF3300"/>
                </a:solidFill>
              </a:rPr>
              <a:t>Выраженность и вероятность реакций </a:t>
            </a:r>
            <a:br>
              <a:rPr lang="ru-RU" sz="2700" b="1" smtClean="0">
                <a:solidFill>
                  <a:srgbClr val="FF3300"/>
                </a:solidFill>
              </a:rPr>
            </a:br>
            <a:r>
              <a:rPr lang="ru-RU" sz="2700" b="1" smtClean="0">
                <a:solidFill>
                  <a:srgbClr val="FF3300"/>
                </a:solidFill>
              </a:rPr>
              <a:t>(на вакцину) определяются тремя факторами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4400" dirty="0" smtClean="0"/>
              <a:t>Первый — </a:t>
            </a:r>
            <a:r>
              <a:rPr lang="ru-RU" sz="4400" i="1" dirty="0" smtClean="0">
                <a:solidFill>
                  <a:srgbClr val="3333FF"/>
                </a:solidFill>
              </a:rPr>
              <a:t>состояние здоровья конкретного прививаемого ребенка</a:t>
            </a:r>
            <a:r>
              <a:rPr lang="ru-RU" sz="4400" dirty="0" smtClean="0">
                <a:solidFill>
                  <a:srgbClr val="3333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dirty="0" smtClean="0"/>
              <a:t>Второй — </a:t>
            </a:r>
            <a:r>
              <a:rPr lang="ru-RU" sz="4400" i="1" dirty="0" smtClean="0">
                <a:solidFill>
                  <a:srgbClr val="3333FF"/>
                </a:solidFill>
              </a:rPr>
              <a:t>качество и свойства конкретной вакцины</a:t>
            </a:r>
            <a:r>
              <a:rPr lang="ru-RU" sz="44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dirty="0" smtClean="0"/>
              <a:t>Третий фактор — </a:t>
            </a:r>
            <a:r>
              <a:rPr lang="ru-RU" sz="4400" i="1" dirty="0" smtClean="0">
                <a:solidFill>
                  <a:srgbClr val="3333FF"/>
                </a:solidFill>
              </a:rPr>
              <a:t>действия медицинских работников</a:t>
            </a:r>
            <a:r>
              <a:rPr lang="ru-RU" sz="4400" dirty="0" smtClean="0">
                <a:solidFill>
                  <a:srgbClr val="3333FF"/>
                </a:solidFill>
              </a:rPr>
              <a:t>.</a:t>
            </a:r>
            <a:r>
              <a:rPr lang="ru-RU" sz="4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6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7D0E44-5DAC-4CB3-91DF-876A43C4D909}" type="slidenum">
              <a:rPr lang="ru-RU" sz="1400" smtClean="0"/>
              <a:pPr eaLnBrk="1" hangingPunct="1"/>
              <a:t>8</a:t>
            </a:fld>
            <a:endParaRPr lang="ru-RU" sz="14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3240534" cy="6323012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1800" b="1" i="1" dirty="0" smtClean="0">
                <a:latin typeface="Times New Roman" pitchFamily="18" charset="0"/>
              </a:rPr>
              <a:t>       </a:t>
            </a:r>
            <a:r>
              <a:rPr lang="ru-RU" sz="1800" b="1" i="1" dirty="0" smtClean="0">
                <a:solidFill>
                  <a:srgbClr val="3333FF"/>
                </a:solidFill>
                <a:latin typeface="Times New Roman" pitchFamily="18" charset="0"/>
              </a:rPr>
              <a:t>Реакции и осложнения после прививок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     Различают общие и местные реакции после прививок. Общие реакции выражаются умеренным повышением температуры тела, легким недомоганием. При введении вакцины подкожно появляется болезненность, реже – припухлость в месте инъекции (местная реакция). Как общая, так и местная реакция после прививок переносятся легко и продолжаются не более 3 дней.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     </a:t>
            </a:r>
            <a:r>
              <a:rPr lang="ru-RU" sz="1800" b="1" dirty="0" smtClean="0">
                <a:solidFill>
                  <a:srgbClr val="FF3300"/>
                </a:solidFill>
                <a:latin typeface="Times New Roman" pitchFamily="18" charset="0"/>
              </a:rPr>
              <a:t>Тяжелая общая интоксикация, припухлость, нагноение в месте введения вакцины расцениваются как поствакцинальное осложнение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9275"/>
            <a:ext cx="53721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1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Иммунодефицитные</a:t>
            </a:r>
            <a:r>
              <a:rPr lang="ru-RU" b="1" dirty="0">
                <a:solidFill>
                  <a:srgbClr val="FF0000"/>
                </a:solidFill>
              </a:rPr>
              <a:t> состояния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411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 больных с первичным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иммунодефицитом </a:t>
            </a:r>
            <a:r>
              <a:rPr lang="ru-RU" dirty="0"/>
              <a:t>повышен </a:t>
            </a:r>
            <a:r>
              <a:rPr lang="ru-RU" dirty="0" smtClean="0"/>
              <a:t>риск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осложнений при использовании живых вакцин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К ним относится </a:t>
            </a:r>
            <a:r>
              <a:rPr lang="ru-RU" b="1" dirty="0" err="1"/>
              <a:t>вакциноассоциированный</a:t>
            </a:r>
            <a:r>
              <a:rPr lang="ru-RU" b="1" dirty="0"/>
              <a:t> полиомиелит при применении живой оральной полиомиелитной вакцины, </a:t>
            </a:r>
            <a:r>
              <a:rPr lang="ru-RU" b="1" dirty="0" err="1"/>
              <a:t>генерализованные</a:t>
            </a:r>
            <a:r>
              <a:rPr lang="ru-RU" b="1" dirty="0"/>
              <a:t> заболевания в ответ на живые вирусные вакцины и БЦЖ. </a:t>
            </a:r>
            <a:endParaRPr lang="ru-RU" b="1" dirty="0" smtClean="0"/>
          </a:p>
          <a:p>
            <a:r>
              <a:rPr lang="ru-RU" dirty="0" smtClean="0"/>
              <a:t>Как </a:t>
            </a:r>
            <a:r>
              <a:rPr lang="ru-RU" dirty="0"/>
              <a:t>правило, клинические проявления </a:t>
            </a:r>
            <a:r>
              <a:rPr lang="ru-RU" dirty="0" err="1"/>
              <a:t>иммунодефицитных</a:t>
            </a:r>
            <a:r>
              <a:rPr lang="ru-RU" dirty="0"/>
              <a:t> состояний отсутствуют при введении БЦЖ в роддоме и редко проявляются к моменту вакцинации ребенка АКДС+ОПВ в возрасте 3 месяцев, а поголовное исследование на наличие иммунодефицита нереально. </a:t>
            </a:r>
          </a:p>
        </p:txBody>
      </p:sp>
      <p:pic>
        <p:nvPicPr>
          <p:cNvPr id="4" name="Picture 8" descr="E:\ПРОГРАММА-ПРОПЕДЕВТИКА ДЕТСКИХ БОЛЕЗНЕЙ 2012\презентации для студентов 2010-2011\Новая папка (6)\мононукле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6632"/>
            <a:ext cx="288032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53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3476</Words>
  <Application>Microsoft Office PowerPoint</Application>
  <PresentationFormat>Экран (4:3)</PresentationFormat>
  <Paragraphs>347</Paragraphs>
  <Slides>61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Кафедра поликлинической педиатрии и пропедевтики детских болезней с курсом ПО </vt:lpstr>
      <vt:lpstr>Цель:</vt:lpstr>
      <vt:lpstr>План лекции:</vt:lpstr>
      <vt:lpstr>Актуальность</vt:lpstr>
      <vt:lpstr>Презентация PowerPoint</vt:lpstr>
      <vt:lpstr>Перечень медицинских противопоказаний к проведению профилактических прививок </vt:lpstr>
      <vt:lpstr>Выраженность и вероятность реакций  (на вакцину) определяются тремя факторами</vt:lpstr>
      <vt:lpstr>       Реакции и осложнения после прививок       Различают общие и местные реакции после прививок. Общие реакции выражаются умеренным повышением температуры тела, легким недомоганием. При введении вакцины подкожно появляется болезненность, реже – припухлость в месте инъекции (местная реакция). Как общая, так и местная реакция после прививок переносятся легко и продолжаются не более 3 дней.       Тяжелая общая интоксикация, припухлость, нагноение в месте введения вакцины расцениваются как поствакцинальное осложнение. </vt:lpstr>
      <vt:lpstr>Иммунодефицитные состояния</vt:lpstr>
      <vt:lpstr>Состояниями, заставляющими думать о первичном иммунодефиците, являются: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Противопоказано введение живых вакцин беременным</vt:lpstr>
      <vt:lpstr>Противопоказания для введения БЦЖ</vt:lpstr>
      <vt:lpstr>Противопоказания для коклюшного компонента (АКДС)</vt:lpstr>
      <vt:lpstr>Противопоказания к введению живых вирусных вакцин (помимо иммунодефицитов) </vt:lpstr>
      <vt:lpstr>Противопоказания к введению вакцин против гепатита В</vt:lpstr>
      <vt:lpstr>Острые заболевания</vt:lpstr>
      <vt:lpstr>Хронические болезни</vt:lpstr>
      <vt:lpstr>Состояния, не являющиеся противопоказаниями к вакцинации, но требующие особого подхода</vt:lpstr>
      <vt:lpstr>Презентация PowerPoint</vt:lpstr>
      <vt:lpstr>Презентация PowerPoint</vt:lpstr>
      <vt:lpstr>другое</vt:lpstr>
      <vt:lpstr>Перинатальная энцефалопатия -</vt:lpstr>
      <vt:lpstr>Презентация PowerPoint</vt:lpstr>
      <vt:lpstr>Увеличение тени тимуса</vt:lpstr>
      <vt:lpstr>Аллергические заболевания</vt:lpstr>
      <vt:lpstr>Презентация PowerPoint</vt:lpstr>
      <vt:lpstr>Презентация PowerPoint</vt:lpstr>
      <vt:lpstr>ПРИВИВОЧНЫЕ РЕАКЦИИ И ОСЛОЖНЕНИЯ </vt:lpstr>
      <vt:lpstr>Презентация PowerPoint</vt:lpstr>
      <vt:lpstr>Диагностика ПВО</vt:lpstr>
      <vt:lpstr>При выявлении больного с ПВО необходимо уточнить причины последнего, было ли обусловлено оно</vt:lpstr>
      <vt:lpstr>Клиническая диагностика поствакцинальных осложнений </vt:lpstr>
      <vt:lpstr>Аллергические осложнения </vt:lpstr>
      <vt:lpstr>Презентация PowerPoint</vt:lpstr>
      <vt:lpstr>Неврологические осложнения </vt:lpstr>
      <vt:lpstr>Вакциноассоциированный полиомиелит</vt:lpstr>
      <vt:lpstr>Синдром Гийена-Барре (СГБ)</vt:lpstr>
      <vt:lpstr>Презентация PowerPoint</vt:lpstr>
      <vt:lpstr>Презентация PowerPoint</vt:lpstr>
      <vt:lpstr>Пронзительный крик</vt:lpstr>
      <vt:lpstr>Презентация PowerPoint</vt:lpstr>
      <vt:lpstr>Гипотензивно-гипореспонсивный синдром (коллапс)</vt:lpstr>
      <vt:lpstr>Тромбоцитопеническая пурпура</vt:lpstr>
      <vt:lpstr>Артрит хронический –</vt:lpstr>
      <vt:lpstr>Осложнения на введение вакцины БЦЖ</vt:lpstr>
      <vt:lpstr>Презентация PowerPoint</vt:lpstr>
      <vt:lpstr>При возникновении случаев ПВО или подозрении на них выполняют следующие мероприятия. </vt:lpstr>
      <vt:lpstr>Презентация PowerPoint</vt:lpstr>
      <vt:lpstr>Территориальный центр госсанэпиднадзора</vt:lpstr>
      <vt:lpstr>Презентация PowerPoint</vt:lpstr>
      <vt:lpstr>Лечение поствакцинальных осложнений</vt:lpstr>
      <vt:lpstr>Профилактика поствакцинальных осложнений</vt:lpstr>
      <vt:lpstr>Презентация PowerPoint</vt:lpstr>
      <vt:lpstr>Презентация PowerPoint</vt:lpstr>
      <vt:lpstr>Литература: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Персонифицированный подход к вакцинации детей с отклонениями в состоянии здоровья. Поствакцинальные реакции и осложнения</dc:title>
  <dc:creator>Adminn</dc:creator>
  <cp:lastModifiedBy>Adminn</cp:lastModifiedBy>
  <cp:revision>58</cp:revision>
  <dcterms:created xsi:type="dcterms:W3CDTF">2016-04-03T04:13:45Z</dcterms:created>
  <dcterms:modified xsi:type="dcterms:W3CDTF">2016-04-04T10:21:18Z</dcterms:modified>
</cp:coreProperties>
</file>