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7310" y="3218180"/>
            <a:ext cx="11453495" cy="1678305"/>
          </a:xfrm>
        </p:spPr>
        <p:txBody>
          <a:bodyPr/>
          <a:p>
            <a:r>
              <a:rPr lang="ru-RU" altLang="en-US" sz="4400" b="1" u="sng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Фасциотомия при компартмент-синдроме</a:t>
            </a:r>
            <a:endParaRPr lang="ru-RU" altLang="en-US" sz="4400" b="1" u="sng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763" y="5674360"/>
            <a:ext cx="10949517" cy="981075"/>
          </a:xfrm>
        </p:spPr>
        <p:txBody>
          <a:bodyPr/>
          <a:p>
            <a:r>
              <a:rPr lang="ru-RU" altLang="en-US"/>
              <a:t>Подготовил ординатор травматолог-ортопед 1 года Бискаев Павел Олегович</a:t>
            </a:r>
            <a:endParaRPr lang="ru-RU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Литература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Оперативная ортопедия по Кемпбеллу- перевод с английского под редакцией Н.В. Загороднего- 2021г. </a:t>
            </a:r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Компартмент синдром.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При получении высокоэнергетической травмы в поврежденной зоне увеличивается тканевое давление внутри фасциального пространства, что приводит к развитию тканевой ишемии. Самым ранним симптомом является боль, не пропорциональная тяжести травмы. Диагноз выставляют клинически и обычно подтверждают с помощью измерения внутрифасциального давления.</a:t>
            </a:r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Актуальность темы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Тема довольно актуальна и интересна в первую очередь специалистам хирургического профиля, в частности травматологам, т.к большинство травм сопровождаются компартмент-синдромом. </a:t>
            </a:r>
            <a:br>
              <a:rPr lang="ru-RU" altLang="en-US"/>
            </a:br>
            <a:r>
              <a:rPr lang="ru-RU" altLang="en-US"/>
              <a:t>Пропуская в диагностике данное состояние у больного, врач получает в результате отек и компрессию сосудисто-нервных стволов конечности и в следствии ишемию тканей. Такое состояние приведет к ампутации конечности и инвалидизации пациента. </a:t>
            </a:r>
            <a:endParaRPr lang="ru-RU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Оперативная техника- через один разрез.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361315" y="1045210"/>
            <a:ext cx="5384800" cy="4953000"/>
          </a:xfrm>
        </p:spPr>
        <p:txBody>
          <a:bodyPr/>
          <a:p>
            <a:r>
              <a:rPr lang="ru-RU" altLang="en-US"/>
              <a:t>РАССМОТРИМ НА ПРИМЕРЕ ГОЛЕНИ.</a:t>
            </a:r>
            <a:endParaRPr lang="ru-RU" altLang="en-US"/>
          </a:p>
          <a:p>
            <a:r>
              <a:rPr lang="ru-RU" altLang="en-US"/>
              <a:t>Выполняют одиночный продольный разрез в проекции малоберцовой кости от ее головки дистально на 3-4 см проксимальнее до латеральной лодыжки. </a:t>
            </a:r>
            <a:endParaRPr lang="ru-RU" altLang="en-US"/>
          </a:p>
        </p:txBody>
      </p:sp>
      <p:pic>
        <p:nvPicPr>
          <p:cNvPr id="100" name="Замещающее содержимое 99"/>
          <p:cNvPicPr/>
          <p:nvPr>
            <p:ph sz="half" idx="2"/>
          </p:nvPr>
        </p:nvPicPr>
        <p:blipFill>
          <a:blip r:embed="rId1"/>
          <a:srcRect l="11616" t="43744" r="12205" b="27859"/>
          <a:stretch>
            <a:fillRect/>
          </a:stretch>
        </p:blipFill>
        <p:spPr>
          <a:xfrm>
            <a:off x="5746115" y="1174750"/>
            <a:ext cx="6196965" cy="34436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46050" y="96520"/>
            <a:ext cx="10972800" cy="4953000"/>
          </a:xfrm>
        </p:spPr>
        <p:txBody>
          <a:bodyPr/>
          <a:p>
            <a:r>
              <a:rPr lang="ru-RU" altLang="en-US"/>
              <a:t>Приподнимают кожу , избегая повреждения малоберцового нерва.Вскрывают передний и боковой фасциальные футляры продольным разрезом.Приподнимают кожу и вскрывают поверхностный задний фасциальный футляр.</a:t>
            </a:r>
            <a:endParaRPr lang="ru-RU" altLang="en-US"/>
          </a:p>
          <a:p>
            <a:r>
              <a:rPr lang="ru-RU" altLang="en-US"/>
              <a:t>дистально опделяют промежуток между поверхностным задним и боковым фасц.футлярами и, вскрыв его, проделывают разрез в проксимальном направлении за счет отсоединения камбаловидной мышцы от малоберцовой кости.Субпериостально осекают длинный сгибатель большого пальца от малоберцовой кости.Оттягивают мышцу и малоберцовый сосудистый пучок кзади.</a:t>
            </a:r>
            <a:endParaRPr lang="ru-RU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0" y="182880"/>
            <a:ext cx="5384800" cy="4953000"/>
          </a:xfrm>
        </p:spPr>
        <p:txBody>
          <a:bodyPr/>
          <a:p>
            <a:r>
              <a:rPr lang="ru-RU" altLang="en-US"/>
              <a:t>Далее определяют прикрепление фасции задней большеберцовой мышцы к малоберцовой кости, затем вскрывают фасцию продольным разрезом</a:t>
            </a:r>
            <a:endParaRPr lang="ru-RU" altLang="en-US"/>
          </a:p>
        </p:txBody>
      </p:sp>
      <p:pic>
        <p:nvPicPr>
          <p:cNvPr id="101" name="Замещающее содержимое 100"/>
          <p:cNvPicPr/>
          <p:nvPr>
            <p:ph sz="half" idx="2"/>
          </p:nvPr>
        </p:nvPicPr>
        <p:blipFill>
          <a:blip r:embed="rId1"/>
          <a:srcRect t="22641" r="4399" b="11103"/>
          <a:stretch>
            <a:fillRect/>
          </a:stretch>
        </p:blipFill>
        <p:spPr>
          <a:xfrm>
            <a:off x="5260340" y="280035"/>
            <a:ext cx="6931660" cy="50057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463550"/>
            <a:ext cx="10972800" cy="4953000"/>
          </a:xfrm>
        </p:spPr>
        <p:txBody>
          <a:bodyPr/>
          <a:p>
            <a:r>
              <a:rPr lang="ru-RU" altLang="en-US"/>
              <a:t>Накладывают швы на кожу только в области дренажного устройства или вак-дренажной системы ран.</a:t>
            </a:r>
            <a:endParaRPr lang="ru-RU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ru-RU" altLang="en-US"/>
              <a:t>Альтернативным методом считается наложение первично-отсроченных швов,которое может быть дополнено использованием метода дозированного тканевого растяжения с помощью ШНУРОВКИ.</a:t>
            </a:r>
            <a:endParaRPr lang="ru-RU" altLang="en-US"/>
          </a:p>
        </p:txBody>
      </p:sp>
      <p:pic>
        <p:nvPicPr>
          <p:cNvPr id="102" name="Замещающее содержимое 101"/>
          <p:cNvPicPr/>
          <p:nvPr>
            <p:ph sz="half" idx="2"/>
          </p:nvPr>
        </p:nvPicPr>
        <p:blipFill>
          <a:blip r:embed="rId1"/>
          <a:srcRect l="19823" t="36782" r="11203" b="34167"/>
          <a:stretch>
            <a:fillRect/>
          </a:stretch>
        </p:blipFill>
        <p:spPr>
          <a:xfrm>
            <a:off x="5593715" y="786765"/>
            <a:ext cx="6408420" cy="3045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Выводы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В лечении компартмент синдрома на уровне голени используют фасциотомию через один разрез в проекции малоберцовой кости. Данная техника может быть полезна в начале развития компартмент-синдрома, при отсутствии выраженной деформации конечности.</a:t>
            </a:r>
            <a:endParaRPr lang="ru-RU" altLang="en-US"/>
          </a:p>
          <a:p>
            <a:endParaRPr lang="ru-R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2402</Words>
  <Application>WPS Presentation</Application>
  <PresentationFormat>宽屏</PresentationFormat>
  <Paragraphs>35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SimSun</vt:lpstr>
      <vt:lpstr>Wingdings</vt:lpstr>
      <vt:lpstr>Calibri Light</vt:lpstr>
      <vt:lpstr>Arial Unicode MS</vt:lpstr>
      <vt:lpstr>Calibri</vt:lpstr>
      <vt:lpstr>Microsoft YaHei</vt:lpstr>
      <vt:lpstr>Green Color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biska</cp:lastModifiedBy>
  <cp:revision>2</cp:revision>
  <dcterms:created xsi:type="dcterms:W3CDTF">2022-09-12T16:43:07Z</dcterms:created>
  <dcterms:modified xsi:type="dcterms:W3CDTF">2022-09-12T17:20:00Z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1049-11.2.0.11306</vt:lpwstr>
  </property>
  <property fmtid="{D5CDD505-2E9C-101B-9397-08002B2CF9AE}" pid="3" name="ICV">
    <vt:lpwstr>AFFF346A636B407F803A4E715BBB74BB</vt:lpwstr>
  </property>
</Properties>
</file>