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7" r:id="rId5"/>
    <p:sldId id="285" r:id="rId6"/>
    <p:sldId id="278" r:id="rId7"/>
    <p:sldId id="286" r:id="rId8"/>
    <p:sldId id="279" r:id="rId9"/>
    <p:sldId id="280" r:id="rId10"/>
    <p:sldId id="283" r:id="rId11"/>
    <p:sldId id="281" r:id="rId12"/>
    <p:sldId id="284" r:id="rId13"/>
    <p:sldId id="282" r:id="rId14"/>
    <p:sldId id="275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34" autoAdjust="0"/>
    <p:restoredTop sz="94660"/>
  </p:normalViewPr>
  <p:slideViewPr>
    <p:cSldViewPr>
      <p:cViewPr varScale="1">
        <p:scale>
          <a:sx n="73" d="100"/>
          <a:sy n="73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1470025"/>
          </a:xfrm>
        </p:spPr>
        <p:txBody>
          <a:bodyPr>
            <a:noAutofit/>
          </a:bodyPr>
          <a:lstStyle/>
          <a:p>
            <a:pPr hangingPunct="0"/>
            <a:r>
              <a:rPr lang="ru-RU" sz="2000" dirty="0" smtClean="0"/>
              <a:t>Кафедра </a:t>
            </a:r>
            <a:r>
              <a:rPr lang="ru-RU" sz="2000" dirty="0"/>
              <a:t>нервных болезней с курсом медицинской реабилитации ПО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Тема: </a:t>
            </a:r>
            <a:r>
              <a:rPr lang="ru-RU" sz="2000" dirty="0" smtClean="0"/>
              <a:t>«</a:t>
            </a:r>
            <a:r>
              <a:rPr lang="ru-RU" sz="2000" b="1" dirty="0"/>
              <a:t>Восстановление речи при различных видах афазии (сенсорная афазия, оптико-</a:t>
            </a:r>
            <a:r>
              <a:rPr lang="ru-RU" sz="2000" b="1" dirty="0" err="1"/>
              <a:t>мнестическая</a:t>
            </a:r>
            <a:r>
              <a:rPr lang="ru-RU" sz="2000" b="1" dirty="0"/>
              <a:t> афазия, акустико-</a:t>
            </a:r>
            <a:r>
              <a:rPr lang="ru-RU" sz="2000" b="1" dirty="0" err="1"/>
              <a:t>мнестическая</a:t>
            </a:r>
            <a:r>
              <a:rPr lang="ru-RU" sz="2000" b="1" dirty="0"/>
              <a:t> афазия</a:t>
            </a:r>
            <a:r>
              <a:rPr lang="ru-RU" sz="2000" b="1" dirty="0" smtClean="0"/>
              <a:t>)</a:t>
            </a:r>
            <a:r>
              <a:rPr lang="ru-RU" sz="2000" dirty="0" smtClean="0"/>
              <a:t>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лекция № </a:t>
            </a:r>
            <a:r>
              <a:rPr lang="ru-RU" sz="2000" dirty="0" smtClean="0"/>
              <a:t>3 </a:t>
            </a:r>
            <a:r>
              <a:rPr lang="ru-RU" sz="2000" dirty="0" smtClean="0"/>
              <a:t>по дисциплине </a:t>
            </a:r>
            <a:r>
              <a:rPr lang="ru-RU" sz="2000" b="1" dirty="0" err="1"/>
              <a:t>Спецпрактикум</a:t>
            </a:r>
            <a:r>
              <a:rPr lang="ru-RU" sz="2000" b="1" dirty="0"/>
              <a:t> по восстановительному обучению с </a:t>
            </a:r>
            <a:r>
              <a:rPr lang="ru-RU" sz="2000" b="1" dirty="0" err="1"/>
              <a:t>супервизией</a:t>
            </a:r>
            <a:r>
              <a:rPr lang="ru-RU" sz="2000" dirty="0" smtClean="0"/>
              <a:t> для </a:t>
            </a:r>
            <a:r>
              <a:rPr lang="ru-RU" sz="2000" dirty="0"/>
              <a:t>студентов 5</a:t>
            </a:r>
            <a:r>
              <a:rPr lang="ru-RU" sz="2000" dirty="0" smtClean="0"/>
              <a:t> </a:t>
            </a:r>
            <a:r>
              <a:rPr lang="ru-RU" sz="2000" dirty="0"/>
              <a:t>курса, обучающихся по специальности </a:t>
            </a:r>
            <a:br>
              <a:rPr lang="ru-RU" sz="2000" dirty="0"/>
            </a:br>
            <a:r>
              <a:rPr lang="ru-RU" sz="2000" dirty="0" smtClean="0"/>
              <a:t>030401 </a:t>
            </a:r>
            <a:r>
              <a:rPr lang="ru-RU" sz="2000" dirty="0"/>
              <a:t>– Клиническая психология (</a:t>
            </a:r>
            <a:r>
              <a:rPr lang="ru-RU" sz="2000" dirty="0" smtClean="0"/>
              <a:t>очная </a:t>
            </a:r>
            <a:r>
              <a:rPr lang="ru-RU" sz="2000" dirty="0"/>
              <a:t>форма обучения) </a:t>
            </a:r>
            <a:br>
              <a:rPr lang="ru-RU" sz="2000" dirty="0"/>
            </a:br>
            <a:r>
              <a:rPr lang="ru-RU" sz="2000" dirty="0"/>
              <a:t>Ассистент Безденежных А.Ф.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Красноярск, 2013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14360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3. Преодоление трудностей называния:</a:t>
            </a:r>
          </a:p>
          <a:p>
            <a:r>
              <a:rPr lang="ru-RU" dirty="0"/>
              <a:t>§   анализ зрительных изображений и самостоятельное рисование предметов, обозначаемых словами-названиями;</a:t>
            </a:r>
          </a:p>
          <a:p>
            <a:r>
              <a:rPr lang="ru-RU" dirty="0"/>
              <a:t>§   смысловое обыгрывание в контекстах различного типа слов, обозначающих предметы, действия и разнообразные признаки предметов;</a:t>
            </a:r>
          </a:p>
          <a:p>
            <a:r>
              <a:rPr lang="ru-RU" dirty="0"/>
              <a:t>§   классификация слов с самостоятельным нахождением обобщающего слова;</a:t>
            </a:r>
          </a:p>
          <a:p>
            <a:r>
              <a:rPr lang="ru-RU" dirty="0"/>
              <a:t>§   упражнения по толкованию слов с конкретным, абстрактным и переносным значением.</a:t>
            </a:r>
          </a:p>
          <a:p>
            <a:r>
              <a:rPr lang="ru-RU" dirty="0"/>
              <a:t>4. Организация развернутого высказывания:</a:t>
            </a:r>
          </a:p>
          <a:p>
            <a:r>
              <a:rPr lang="ru-RU" dirty="0"/>
              <a:t>§   составление рассказа по серии сюжетных картинок;</a:t>
            </a:r>
          </a:p>
          <a:p>
            <a:r>
              <a:rPr lang="ru-RU" dirty="0"/>
              <a:t>§   пересказ текстов, сначала по подробному плану, затем — по свернутому, затем — без плана;</a:t>
            </a:r>
          </a:p>
          <a:p>
            <a:r>
              <a:rPr lang="ru-RU" dirty="0"/>
              <a:t>§   развернутые диалоги на </a:t>
            </a:r>
            <a:r>
              <a:rPr lang="ru-RU" dirty="0" err="1"/>
              <a:t>внеситуативные</a:t>
            </a:r>
            <a:r>
              <a:rPr lang="ru-RU" dirty="0"/>
              <a:t> темы (профессиональные, общественные и т.д.);</a:t>
            </a:r>
          </a:p>
          <a:p>
            <a:r>
              <a:rPr lang="ru-RU" dirty="0"/>
              <a:t>§   отработка образцов коммуникативной и повествовательной письменной речи (поздравительные открытки, письма, изложения, сочинения на заданную тему и т.п.).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959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i="1" dirty="0"/>
              <a:t>СЕМАНТИЧЕСКАЯ АФАЗИЯ</a:t>
            </a:r>
            <a:br>
              <a:rPr lang="ru-RU" sz="2000" i="1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Стадия </a:t>
            </a:r>
            <a:r>
              <a:rPr lang="ru-RU" b="1" dirty="0"/>
              <a:t>расстройств средней и легкой степени выраженности</a:t>
            </a:r>
            <a:endParaRPr lang="ru-RU" dirty="0"/>
          </a:p>
          <a:p>
            <a:r>
              <a:rPr lang="ru-RU" dirty="0"/>
              <a:t>1. Преодоление пространственной </a:t>
            </a:r>
            <a:r>
              <a:rPr lang="ru-RU" dirty="0" err="1"/>
              <a:t>апрактогнозии</a:t>
            </a:r>
            <a:r>
              <a:rPr lang="ru-RU" dirty="0"/>
              <a:t>:</a:t>
            </a:r>
          </a:p>
          <a:p>
            <a:r>
              <a:rPr lang="ru-RU" dirty="0"/>
              <a:t>§   схематическое изображение пространственных взаимоотношений предметов;</a:t>
            </a:r>
          </a:p>
          <a:p>
            <a:r>
              <a:rPr lang="ru-RU" dirty="0"/>
              <a:t>§   изображение плана пути, комнаты и т.д.;</a:t>
            </a:r>
          </a:p>
          <a:p>
            <a:r>
              <a:rPr lang="ru-RU" dirty="0"/>
              <a:t>§   конструирование по образцу, по словесному заданию;</a:t>
            </a:r>
          </a:p>
          <a:p>
            <a:r>
              <a:rPr lang="ru-RU" dirty="0"/>
              <a:t>§   работа с географической картой, часами.</a:t>
            </a:r>
          </a:p>
          <a:p>
            <a:r>
              <a:rPr lang="ru-RU" dirty="0"/>
              <a:t>2. Восстановление способности понимания слов с пространственным значением (предлогов, наречий, глаголов с приставками «движения» и т.д.):</a:t>
            </a:r>
          </a:p>
          <a:p>
            <a:r>
              <a:rPr lang="ru-RU" dirty="0"/>
              <a:t>§   наглядное изображение простых пространственных ситуаций, обозначаемых предлогами и другими частями речи; - заполнение пропущенных «пространственных» элементов в слове и фразе;</a:t>
            </a:r>
          </a:p>
          <a:p>
            <a:r>
              <a:rPr lang="ru-RU" dirty="0"/>
              <a:t>§   составление фраз со словами, имеющими пространственное значение.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9012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3. Конструирование сложноподчиненных предложений:</a:t>
            </a:r>
          </a:p>
          <a:p>
            <a:r>
              <a:rPr lang="ru-RU" dirty="0"/>
              <a:t>§   уточнение значений подчинительных союзов;</a:t>
            </a:r>
          </a:p>
          <a:p>
            <a:r>
              <a:rPr lang="ru-RU" dirty="0"/>
              <a:t>§   заполнение пропущенных главных и придаточных предложений;</a:t>
            </a:r>
          </a:p>
          <a:p>
            <a:r>
              <a:rPr lang="ru-RU" dirty="0"/>
              <a:t>§   составление предложений с заданными союзами.</a:t>
            </a:r>
          </a:p>
          <a:p>
            <a:r>
              <a:rPr lang="ru-RU" dirty="0"/>
              <a:t>4. Восстановление способности понимания логико-грамматических ситуаций:</a:t>
            </a:r>
          </a:p>
          <a:p>
            <a:r>
              <a:rPr lang="ru-RU" dirty="0"/>
              <a:t>§   картинное изображение сюжета конструкции;</a:t>
            </a:r>
          </a:p>
          <a:p>
            <a:r>
              <a:rPr lang="ru-RU" dirty="0"/>
              <a:t>§   введение дополнительных слов, обеспечивающих смысловую избыточность («отец моего брата», «письмо от любимой подруги» и т.д.);</a:t>
            </a:r>
          </a:p>
          <a:p>
            <a:r>
              <a:rPr lang="ru-RU" dirty="0"/>
              <a:t>§   введение логико-грамматических конструкций в развернутый смысловой контекст;</a:t>
            </a:r>
          </a:p>
          <a:p>
            <a:r>
              <a:rPr lang="ru-RU" dirty="0"/>
              <a:t>§   предъявление конструкций письменно, а затем устно.</a:t>
            </a:r>
          </a:p>
          <a:p>
            <a:r>
              <a:rPr lang="ru-RU" dirty="0"/>
              <a:t>5. Работа над развернутым высказыванием:</a:t>
            </a:r>
          </a:p>
          <a:p>
            <a:r>
              <a:rPr lang="ru-RU" dirty="0"/>
              <a:t>§   изложения, сочинения;</a:t>
            </a:r>
          </a:p>
          <a:p>
            <a:r>
              <a:rPr lang="ru-RU" dirty="0"/>
              <a:t>§   импровизация на заданную тему;</a:t>
            </a:r>
          </a:p>
          <a:p>
            <a:r>
              <a:rPr lang="ru-RU" dirty="0"/>
              <a:t>§   толкование сложных по смысловой структуре слов.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i="1" dirty="0"/>
              <a:t>СЕМАНТИЧЕСКАЯ АФАЗИЯ</a:t>
            </a:r>
            <a:br>
              <a:rPr lang="ru-RU" sz="2000" i="1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06228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ДИНАМИКА ВОССТАНОВЛЕНИЯ РЕЧЕВОЙ ФУНКЦИИ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Динамика </a:t>
            </a:r>
            <a:r>
              <a:rPr lang="ru-RU" dirty="0"/>
              <a:t>восстановления речевой функции зависит как от формы афазии, нейродинамических факторов работы мозга в целом, интеллектуально-характерологических особенностей больного, так и от организации восстановительного обучения: контакт с больным, дозировка логопедической нагрузки, адекватность логопедических приемов работы и т.д. </a:t>
            </a:r>
            <a:endParaRPr lang="ru-RU" dirty="0" smtClean="0"/>
          </a:p>
          <a:p>
            <a:r>
              <a:rPr lang="ru-RU" dirty="0" smtClean="0"/>
              <a:t>Коме </a:t>
            </a:r>
            <a:r>
              <a:rPr lang="ru-RU" dirty="0"/>
              <a:t>того, имеет значение этап заболевания. В настоящих методических рекомендациях приведены описания типовых результатов восстановления речевой функции у больных с разными формами афазии на трех этапах восстановительного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836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 smtClean="0"/>
              <a:t>Литература</a:t>
            </a:r>
            <a:br>
              <a:rPr lang="ru-RU" sz="2800" dirty="0" smtClean="0"/>
            </a:br>
            <a:r>
              <a:rPr lang="ru-RU" sz="2800" dirty="0" smtClean="0"/>
              <a:t>Основная</a:t>
            </a:r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27455"/>
              </p:ext>
            </p:extLst>
          </p:nvPr>
        </p:nvGraphicFramePr>
        <p:xfrm>
          <a:off x="225859" y="1409312"/>
          <a:ext cx="8712969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09"/>
                <a:gridCol w="3295815"/>
                <a:gridCol w="2974992"/>
                <a:gridCol w="1921553"/>
              </a:tblGrid>
              <a:tr h="495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№ п/п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Наименование,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вид издания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Автор (-ы),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составитель (-и),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редактор (-ы)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Место издания, издатель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ство,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Гусев, Е. И. Неврология и нейрохирургия: учебник в 2 т.: 1 т.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2007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Гусев, Е. И. Неврология и нейрохирургия: учебник в 2 т.: 2 т.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2009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Клиническая психология 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Карвасарский Б.Д.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СПб.: Питер, 2010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Введение в клиническую психологию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Сидоров П.И., Парняков А.В.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М.: ГЭОТАР-Медиа, 2008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88354"/>
              </p:ext>
            </p:extLst>
          </p:nvPr>
        </p:nvGraphicFramePr>
        <p:xfrm>
          <a:off x="251520" y="4581128"/>
          <a:ext cx="8712968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10"/>
                <a:gridCol w="3323401"/>
                <a:gridCol w="2947405"/>
                <a:gridCol w="192155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1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Клиническая психология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под ред. </a:t>
                      </a:r>
                      <a:r>
                        <a:rPr lang="ru-RU" sz="1200" kern="50" dirty="0" err="1">
                          <a:effectLst/>
                        </a:rPr>
                        <a:t>М.Перре</a:t>
                      </a:r>
                      <a:r>
                        <a:rPr lang="ru-RU" sz="1200" kern="50" dirty="0">
                          <a:effectLst/>
                        </a:rPr>
                        <a:t> , </a:t>
                      </a:r>
                      <a:r>
                        <a:rPr lang="ru-RU" sz="1200" kern="50" dirty="0" err="1">
                          <a:effectLst/>
                        </a:rPr>
                        <a:t>У.Бауманна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СПб.: Питер, 2007 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868250"/>
              </p:ext>
            </p:extLst>
          </p:nvPr>
        </p:nvGraphicFramePr>
        <p:xfrm>
          <a:off x="251520" y="5733256"/>
          <a:ext cx="8572847" cy="740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843"/>
                <a:gridCol w="7846004"/>
              </a:tblGrid>
              <a:tr h="303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1.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ИБС КрасГМУ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2.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БМ МедАрт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3.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БД </a:t>
                      </a:r>
                      <a:r>
                        <a:rPr lang="en-US" sz="1200" kern="50" dirty="0" err="1">
                          <a:effectLst/>
                        </a:rPr>
                        <a:t>Ebsco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393305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Дополнительная </a:t>
            </a:r>
            <a:endParaRPr lang="ru-RU" sz="28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92520" y="501317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Электронные ресурсы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652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23070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Актуальность темы</a:t>
            </a:r>
          </a:p>
          <a:p>
            <a:r>
              <a:rPr lang="ru-RU" dirty="0" smtClean="0"/>
              <a:t>Понятие об афазиях</a:t>
            </a:r>
          </a:p>
          <a:p>
            <a:r>
              <a:rPr lang="ru-RU" dirty="0" smtClean="0"/>
              <a:t>Классификация </a:t>
            </a:r>
          </a:p>
          <a:p>
            <a:r>
              <a:rPr lang="ru-RU" dirty="0"/>
              <a:t>Восстановление речи </a:t>
            </a:r>
            <a:r>
              <a:rPr lang="ru-RU" dirty="0" smtClean="0"/>
              <a:t>при </a:t>
            </a:r>
            <a:r>
              <a:rPr lang="ru-RU" dirty="0" smtClean="0"/>
              <a:t>сенсорной афазия </a:t>
            </a:r>
            <a:r>
              <a:rPr lang="ru-RU" dirty="0" smtClean="0"/>
              <a:t>при </a:t>
            </a:r>
            <a:r>
              <a:rPr lang="ru-RU" dirty="0" smtClean="0"/>
              <a:t>эфферентной моторной афазии</a:t>
            </a:r>
          </a:p>
          <a:p>
            <a:r>
              <a:rPr lang="ru-RU" dirty="0"/>
              <a:t>Восстановление речи при </a:t>
            </a:r>
            <a:r>
              <a:rPr lang="ru-RU" dirty="0" smtClean="0"/>
              <a:t>оптико-</a:t>
            </a:r>
            <a:r>
              <a:rPr lang="ru-RU" dirty="0" err="1" smtClean="0"/>
              <a:t>мнестической</a:t>
            </a:r>
            <a:r>
              <a:rPr lang="ru-RU" dirty="0" smtClean="0"/>
              <a:t> афазии </a:t>
            </a:r>
          </a:p>
          <a:p>
            <a:r>
              <a:rPr lang="ru-RU" dirty="0" smtClean="0"/>
              <a:t>Восстановление </a:t>
            </a:r>
            <a:r>
              <a:rPr lang="ru-RU" dirty="0"/>
              <a:t>речи при </a:t>
            </a:r>
            <a:r>
              <a:rPr lang="ru-RU" dirty="0" smtClean="0"/>
              <a:t>акустико-</a:t>
            </a:r>
            <a:r>
              <a:rPr lang="ru-RU" dirty="0" err="1" smtClean="0"/>
              <a:t>мнестической</a:t>
            </a:r>
            <a:r>
              <a:rPr lang="ru-RU" dirty="0" smtClean="0"/>
              <a:t> афазии </a:t>
            </a:r>
          </a:p>
          <a:p>
            <a:r>
              <a:rPr lang="ru-RU" dirty="0" smtClean="0"/>
              <a:t>Выводы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9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 отечественной и зарубежной </a:t>
            </a:r>
            <a:r>
              <a:rPr lang="ru-RU" dirty="0" err="1"/>
              <a:t>афазиологии</a:t>
            </a:r>
            <a:r>
              <a:rPr lang="ru-RU" dirty="0"/>
              <a:t> существуют различные классификационные системы </a:t>
            </a:r>
            <a:r>
              <a:rPr lang="ru-RU" dirty="0" err="1"/>
              <a:t>афазических</a:t>
            </a:r>
            <a:r>
              <a:rPr lang="ru-RU" dirty="0"/>
              <a:t> расстройств.</a:t>
            </a:r>
          </a:p>
          <a:p>
            <a:r>
              <a:rPr lang="ru-RU" dirty="0"/>
              <a:t>Наиболее распространенной среди них является классификация А.Р. </a:t>
            </a:r>
            <a:r>
              <a:rPr lang="ru-RU" dirty="0" err="1"/>
              <a:t>Лурия</a:t>
            </a:r>
            <a:r>
              <a:rPr lang="ru-RU" dirty="0"/>
              <a:t>. Согласно этой классификации существуют следующие формы афазий:</a:t>
            </a:r>
          </a:p>
          <a:p>
            <a:r>
              <a:rPr lang="ru-RU" dirty="0"/>
              <a:t>1. Моторная афазия афферентного типа.</a:t>
            </a:r>
          </a:p>
          <a:p>
            <a:r>
              <a:rPr lang="ru-RU" dirty="0"/>
              <a:t>2. Моторная афазия эфферентного типа.</a:t>
            </a:r>
          </a:p>
          <a:p>
            <a:r>
              <a:rPr lang="ru-RU" dirty="0"/>
              <a:t>3. Динамическая афазия.</a:t>
            </a:r>
          </a:p>
          <a:p>
            <a:r>
              <a:rPr lang="ru-RU" dirty="0"/>
              <a:t>4. Сенсорная (акустико-гностическая) афазия.</a:t>
            </a:r>
          </a:p>
          <a:p>
            <a:r>
              <a:rPr lang="ru-RU" dirty="0"/>
              <a:t>5. Акустико-</a:t>
            </a:r>
            <a:r>
              <a:rPr lang="ru-RU" dirty="0" err="1"/>
              <a:t>мнестическая</a:t>
            </a:r>
            <a:r>
              <a:rPr lang="ru-RU" dirty="0"/>
              <a:t> афазия.</a:t>
            </a:r>
          </a:p>
          <a:p>
            <a:r>
              <a:rPr lang="ru-RU" dirty="0"/>
              <a:t>6. Семантическая афазия.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0048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i="1" dirty="0"/>
              <a:t>СЕНСОРНАЯ АФАЗИЯ</a:t>
            </a:r>
            <a:endParaRPr lang="ru-RU" sz="20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I</a:t>
            </a:r>
            <a:r>
              <a:rPr lang="ru-RU" b="1" dirty="0"/>
              <a:t>. Стадия грубых расстройств</a:t>
            </a:r>
            <a:endParaRPr lang="ru-RU" dirty="0"/>
          </a:p>
          <a:p>
            <a:r>
              <a:rPr lang="ru-RU" dirty="0"/>
              <a:t>1. Накопление обиходного пассивного словаря:</a:t>
            </a:r>
          </a:p>
          <a:p>
            <a:r>
              <a:rPr lang="ru-RU" dirty="0"/>
              <a:t>§   показ картинок с изображением предметов и действий по их названиям, функциональным, классификационным и другим признакам;</a:t>
            </a:r>
          </a:p>
          <a:p>
            <a:r>
              <a:rPr lang="ru-RU" dirty="0"/>
              <a:t>§   показ картинок с изображением предметов, относящихся к определенным категориям («одежда», «посуда», «мебель» и т.д.);</a:t>
            </a:r>
          </a:p>
          <a:p>
            <a:r>
              <a:rPr lang="ru-RU" dirty="0"/>
              <a:t>§   показ частей тела на картинке и у себя;</a:t>
            </a:r>
          </a:p>
          <a:p>
            <a:r>
              <a:rPr lang="ru-RU" dirty="0"/>
              <a:t>§   выбор правильного названия предмета и действия среди верных и конфликтных обозначений с опорой на картинку.</a:t>
            </a:r>
          </a:p>
          <a:p>
            <a:r>
              <a:rPr lang="ru-RU" dirty="0"/>
              <a:t>2. Стимуляция понимания ситуативной фразовой речи:</a:t>
            </a:r>
          </a:p>
          <a:p>
            <a:r>
              <a:rPr lang="ru-RU" dirty="0"/>
              <a:t>§   ответы на вопросы словами «да», «нет», утвердительным или отрицательным жестом;</a:t>
            </a:r>
          </a:p>
          <a:p>
            <a:r>
              <a:rPr lang="ru-RU" dirty="0"/>
              <a:t>§   выполнение простых устных инструкций;</a:t>
            </a:r>
          </a:p>
          <a:p>
            <a:r>
              <a:rPr lang="ru-RU" dirty="0"/>
              <a:t>§   улавливание смысловых искажений в деформированных по смыслу простых фразах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000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3. Подготовка к восстановлению письменной речи:</a:t>
            </a:r>
          </a:p>
          <a:p>
            <a:r>
              <a:rPr lang="ru-RU" dirty="0"/>
              <a:t>§   раскладывание подписей к предметным и простым сюжетным картинкам;</a:t>
            </a:r>
          </a:p>
          <a:p>
            <a:r>
              <a:rPr lang="ru-RU" dirty="0"/>
              <a:t>§   ответы на вопросы в простом диалоге с опорой на зрительное восприятие текста вопроса и ответа;</a:t>
            </a:r>
          </a:p>
          <a:p>
            <a:r>
              <a:rPr lang="ru-RU" dirty="0"/>
              <a:t>§   письмо слов, слогов и букв по памяти;</a:t>
            </a:r>
          </a:p>
          <a:p>
            <a:r>
              <a:rPr lang="ru-RU" dirty="0"/>
              <a:t>§   «озвученное чтение» отдельных букв, слогов и слов (больной читает «про себя», а педагог вслух);</a:t>
            </a:r>
          </a:p>
          <a:p>
            <a:r>
              <a:rPr lang="ru-RU" dirty="0"/>
              <a:t>§   выработка связи «фонема — графема» путем выбора заданной буквы и слога по названию, письмо букв и слогов под диктовку.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4935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II. Стадия расстройств средней степени</a:t>
            </a:r>
            <a:endParaRPr lang="ru-RU" dirty="0"/>
          </a:p>
          <a:p>
            <a:r>
              <a:rPr lang="ru-RU" dirty="0"/>
              <a:t>1. Восстановление фонематического слуха:</a:t>
            </a:r>
          </a:p>
          <a:p>
            <a:r>
              <a:rPr lang="ru-RU" dirty="0"/>
              <a:t>§   дифференциация слов, различающихся по длине и ритмической структуре;</a:t>
            </a:r>
          </a:p>
          <a:p>
            <a:r>
              <a:rPr lang="ru-RU" dirty="0"/>
              <a:t>§   выделение одинакового 1-го звука в словах различной длины и ритмической структуры, например: «дом», «диван» и т.д.;</a:t>
            </a:r>
          </a:p>
          <a:p>
            <a:r>
              <a:rPr lang="ru-RU" dirty="0"/>
              <a:t>§   выделение различных 1 -х звуков в словах с одинаковой ритмической структурой, например, «работа», «забота», «ворота» и т.д</a:t>
            </a:r>
            <a:r>
              <a:rPr lang="ru-RU" dirty="0" smtClean="0"/>
              <a:t>.;</a:t>
            </a:r>
          </a:p>
          <a:p>
            <a:r>
              <a:rPr lang="ru-RU" dirty="0" smtClean="0"/>
              <a:t>§</a:t>
            </a:r>
            <a:r>
              <a:rPr lang="ru-RU" dirty="0"/>
              <a:t>   дифференциация близких по длине и ритмической структуре слов с дизъюнктными и оппозиционными фонемами путем выделения дифференцируемых фонем, заполнения пропусков в словах и фразах; улавливание смысловых искажений во фразе; ответы на вопросы, содержащие слова с оппозиционными фонемами; чтение текстов с этими словами.</a:t>
            </a:r>
          </a:p>
          <a:p>
            <a:r>
              <a:rPr lang="ru-RU" dirty="0"/>
              <a:t>2. Восстановление понимания значения слова:</a:t>
            </a:r>
          </a:p>
          <a:p>
            <a:r>
              <a:rPr lang="ru-RU" dirty="0"/>
              <a:t>§   выработка обобщенных понятий путем классификации слов по категориям; подбор обобщающего слова к группам слов, относящихся к той или иной категории;</a:t>
            </a:r>
          </a:p>
          <a:p>
            <a:r>
              <a:rPr lang="ru-RU" dirty="0"/>
              <a:t>§   заполнение пропусков во фразах;</a:t>
            </a:r>
          </a:p>
          <a:p>
            <a:r>
              <a:rPr lang="ru-RU" dirty="0"/>
              <a:t>§   подбор определений к словам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i="1" dirty="0" smtClean="0"/>
              <a:t>СЕНСОРНАЯ АФАЗИЯ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1989633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3. Преодоление расстройств устной речи:</a:t>
            </a:r>
          </a:p>
          <a:p>
            <a:r>
              <a:rPr lang="ru-RU" dirty="0"/>
              <a:t>§   «наложение рамок» на высказывание путем составления предложений из заданного количества слов (инструкция: «Составьте предложение из 3-х слов!» и т.д.);</a:t>
            </a:r>
          </a:p>
          <a:p>
            <a:r>
              <a:rPr lang="ru-RU" dirty="0"/>
              <a:t>§   уточнение лексического и фонетического состава фразы с помощью анализа вербальных и литеральных парафазии, допущенных больным;</a:t>
            </a:r>
          </a:p>
          <a:p>
            <a:r>
              <a:rPr lang="ru-RU" dirty="0"/>
              <a:t>§   устранение элементов </a:t>
            </a:r>
            <a:r>
              <a:rPr lang="ru-RU" dirty="0" err="1"/>
              <a:t>аграмматизма</a:t>
            </a:r>
            <a:r>
              <a:rPr lang="ru-RU" dirty="0"/>
              <a:t> с использованием упражнений по «оживлению» чувства языка, а также анализа допущенных грамматических искажений.</a:t>
            </a:r>
          </a:p>
          <a:p>
            <a:r>
              <a:rPr lang="ru-RU" dirty="0"/>
              <a:t>4. Восстановление письменной речи:</a:t>
            </a:r>
          </a:p>
          <a:p>
            <a:r>
              <a:rPr lang="ru-RU" dirty="0"/>
              <a:t>§   закрепление связи «фонема— графема» путем чтения и письма букв под диктовку;</a:t>
            </a:r>
          </a:p>
          <a:p>
            <a:r>
              <a:rPr lang="ru-RU" dirty="0"/>
              <a:t>§   различные виды </a:t>
            </a:r>
            <a:r>
              <a:rPr lang="ru-RU" dirty="0" err="1"/>
              <a:t>звуко</a:t>
            </a:r>
            <a:r>
              <a:rPr lang="ru-RU" dirty="0"/>
              <a:t>-буквенного анализа состава слова с постепенным «свертыванием» внешних опор;</a:t>
            </a:r>
          </a:p>
          <a:p>
            <a:r>
              <a:rPr lang="ru-RU" dirty="0"/>
              <a:t>§   письмо под диктовку слов и простых фраз;</a:t>
            </a:r>
          </a:p>
          <a:p>
            <a:r>
              <a:rPr lang="ru-RU" dirty="0"/>
              <a:t>§   чтение слов и фраз, а также простых текстов с последующими ответами на вопросы;</a:t>
            </a:r>
          </a:p>
          <a:p>
            <a:r>
              <a:rPr lang="ru-RU" dirty="0"/>
              <a:t>§   самостоятельное письмо слов и фраз по картинке или письменный диалог.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6392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/>
              <a:t>III. Стадия легких расстройств</a:t>
            </a:r>
            <a:endParaRPr lang="ru-RU" dirty="0"/>
          </a:p>
          <a:p>
            <a:r>
              <a:rPr lang="ru-RU" dirty="0"/>
              <a:t>1. Восстановление понимания развернутой речи:</a:t>
            </a:r>
          </a:p>
          <a:p>
            <a:r>
              <a:rPr lang="ru-RU" dirty="0"/>
              <a:t>§   ответы на вопросы в развернутом </a:t>
            </a:r>
            <a:r>
              <a:rPr lang="ru-RU" dirty="0" err="1"/>
              <a:t>неситуативном</a:t>
            </a:r>
            <a:r>
              <a:rPr lang="ru-RU" dirty="0"/>
              <a:t> диалоге;</a:t>
            </a:r>
          </a:p>
          <a:p>
            <a:r>
              <a:rPr lang="ru-RU" dirty="0"/>
              <a:t>§   прослушивание текстов и ответы на вопросы по ним;</a:t>
            </a:r>
          </a:p>
          <a:p>
            <a:r>
              <a:rPr lang="ru-RU" dirty="0"/>
              <a:t>§   улавливание искажений в деформированных сложносочиненных и сложноподчиненных предложениях</a:t>
            </a:r>
            <a:r>
              <a:rPr lang="ru-RU" dirty="0" smtClean="0"/>
              <a:t>;</a:t>
            </a:r>
          </a:p>
          <a:p>
            <a:r>
              <a:rPr lang="ru-RU" dirty="0" smtClean="0"/>
              <a:t>§</a:t>
            </a:r>
            <a:r>
              <a:rPr lang="ru-RU" dirty="0"/>
              <a:t>   осмысление логико-грамматических оборотов речи;</a:t>
            </a:r>
          </a:p>
          <a:p>
            <a:r>
              <a:rPr lang="ru-RU" dirty="0"/>
              <a:t>§   выполнение устных инструкций в форме логико-грамматических оборотов речи.</a:t>
            </a:r>
          </a:p>
          <a:p>
            <a:r>
              <a:rPr lang="ru-RU" dirty="0"/>
              <a:t>2. Дальнейшая работа по восстановлению смысловой структуры слова:</a:t>
            </a:r>
          </a:p>
          <a:p>
            <a:r>
              <a:rPr lang="ru-RU" dirty="0"/>
              <a:t>§   подбор синонимов в качестве однородных членов предложения и вне контекста;</a:t>
            </a:r>
          </a:p>
          <a:p>
            <a:r>
              <a:rPr lang="ru-RU" dirty="0"/>
              <a:t>§   работа над омонимами, антонимами, фразеологизмами.</a:t>
            </a:r>
          </a:p>
          <a:p>
            <a:r>
              <a:rPr lang="ru-RU" dirty="0"/>
              <a:t>3. Коррекция устной речи:</a:t>
            </a:r>
          </a:p>
          <a:p>
            <a:r>
              <a:rPr lang="ru-RU" dirty="0"/>
              <a:t>§   восстановление функции самоконтроля путем фиксации внимания больного на своих ошибках;</a:t>
            </a:r>
          </a:p>
          <a:p>
            <a:r>
              <a:rPr lang="ru-RU" dirty="0"/>
              <a:t>§   составление рассказов по серии сюжетных картинок;</a:t>
            </a:r>
          </a:p>
          <a:p>
            <a:r>
              <a:rPr lang="ru-RU" dirty="0"/>
              <a:t>§   пересказ текстов по плану и без плана;</a:t>
            </a:r>
          </a:p>
          <a:p>
            <a:r>
              <a:rPr lang="ru-RU" dirty="0"/>
              <a:t>§   составление планов к текстам;</a:t>
            </a:r>
          </a:p>
          <a:p>
            <a:r>
              <a:rPr lang="ru-RU" dirty="0"/>
              <a:t>§   составление речевых импровизаций на заданную тему;</a:t>
            </a:r>
          </a:p>
          <a:p>
            <a:r>
              <a:rPr lang="ru-RU" dirty="0"/>
              <a:t>§   речевые этюды с элементами «ролевых игр».</a:t>
            </a:r>
          </a:p>
          <a:p>
            <a:r>
              <a:rPr lang="ru-RU" dirty="0"/>
              <a:t>4. Дальнейшее восстановление чтения и письма:</a:t>
            </a:r>
          </a:p>
          <a:p>
            <a:r>
              <a:rPr lang="ru-RU" dirty="0"/>
              <a:t>§   чтение развернутых текстов, различных шрифтов;</a:t>
            </a:r>
          </a:p>
          <a:p>
            <a:r>
              <a:rPr lang="ru-RU" dirty="0"/>
              <a:t>§   диктанты;</a:t>
            </a:r>
          </a:p>
          <a:p>
            <a:r>
              <a:rPr lang="ru-RU" dirty="0"/>
              <a:t>§   письменные изложения;</a:t>
            </a:r>
          </a:p>
          <a:p>
            <a:r>
              <a:rPr lang="ru-RU" dirty="0"/>
              <a:t>§   письменные сочинения;</a:t>
            </a:r>
          </a:p>
          <a:p>
            <a:r>
              <a:rPr lang="ru-RU" dirty="0"/>
              <a:t>§   усвоение образцов поздравительных писем, деловой записи и т.д.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55576" y="155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i="1" dirty="0" smtClean="0"/>
              <a:t>СЕНСОРНАЯ АФАЗИЯ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729694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i="1" dirty="0"/>
              <a:t>АКУСТИКО-МНЕСТИЧЕСКАЯ АФАЗИЯ</a:t>
            </a:r>
            <a:br>
              <a:rPr lang="ru-RU" sz="2000" i="1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Стадия </a:t>
            </a:r>
            <a:r>
              <a:rPr lang="ru-RU" b="1" dirty="0"/>
              <a:t>расстройств средней и легкой степени выраженности</a:t>
            </a:r>
            <a:endParaRPr lang="ru-RU" dirty="0"/>
          </a:p>
          <a:p>
            <a:r>
              <a:rPr lang="ru-RU" dirty="0"/>
              <a:t>1. Расширение рамок слухового восприятия:</a:t>
            </a:r>
          </a:p>
          <a:p>
            <a:r>
              <a:rPr lang="ru-RU" dirty="0"/>
              <a:t>§   показ предметов (реальных и на картинках) по названиям, предъявляемым парами, тройками и т.д.;</a:t>
            </a:r>
          </a:p>
          <a:p>
            <a:r>
              <a:rPr lang="ru-RU" dirty="0"/>
              <a:t>§   показ частей тела по тому же принципу;</a:t>
            </a:r>
          </a:p>
          <a:p>
            <a:r>
              <a:rPr lang="ru-RU" dirty="0"/>
              <a:t>§   выполнение 2-3-звеньевых устных инструкций;</a:t>
            </a:r>
          </a:p>
          <a:p>
            <a:r>
              <a:rPr lang="ru-RU" dirty="0"/>
              <a:t>§   ответы на развернутые вопросы, усложненные по синтаксической структуре;</a:t>
            </a:r>
          </a:p>
          <a:p>
            <a:r>
              <a:rPr lang="ru-RU" dirty="0"/>
              <a:t>§   прослушивание текстов, состоящих из нескольких предложений, и ответы на вопросы по содержанию текстов;</a:t>
            </a:r>
          </a:p>
          <a:p>
            <a:r>
              <a:rPr lang="ru-RU" dirty="0"/>
              <a:t>§   письмо под диктовку с постепенным наращиванием фраз;</a:t>
            </a:r>
          </a:p>
          <a:p>
            <a:r>
              <a:rPr lang="ru-RU" dirty="0"/>
              <a:t>§   чтение постепенно наращиваемых фраз с последующим воспроизведением (по памяти) каждого из предложений и всего набора в целом.</a:t>
            </a:r>
          </a:p>
          <a:p>
            <a:r>
              <a:rPr lang="ru-RU" dirty="0"/>
              <a:t>2. Преодоление слабости </a:t>
            </a:r>
            <a:r>
              <a:rPr lang="ru-RU" dirty="0" err="1"/>
              <a:t>слухо</a:t>
            </a:r>
            <a:r>
              <a:rPr lang="ru-RU" dirty="0"/>
              <a:t>-речевых следов:</a:t>
            </a:r>
          </a:p>
          <a:p>
            <a:r>
              <a:rPr lang="ru-RU" dirty="0"/>
              <a:t>§   повторение по памяти прочитываемых букв, слов, фраз с постепенным увеличением промежутка времени между прочтением и воспроизведением, а также с заполнением паузы каким-либо другим видом деятельности;</a:t>
            </a:r>
          </a:p>
          <a:p>
            <a:r>
              <a:rPr lang="ru-RU" dirty="0"/>
              <a:t>§   заучивание наизусть коротких стихотворений и прозаических текстов;</a:t>
            </a:r>
          </a:p>
          <a:p>
            <a:r>
              <a:rPr lang="ru-RU" dirty="0"/>
              <a:t>§   повторный показ предметов и картинных изображений через 5-10 сек., через 1 мин. после первого предъявления; — чтение текстов с «отставленным» по времени пересказом (через 10 мин., 30 мин., на следующий день и т.д.);</a:t>
            </a:r>
          </a:p>
          <a:p>
            <a:r>
              <a:rPr lang="ru-RU" dirty="0"/>
              <a:t>§   составление устно предложений по опорным словам, воспринимаемым зрительно;</a:t>
            </a:r>
          </a:p>
          <a:p>
            <a:r>
              <a:rPr lang="ru-RU" dirty="0"/>
              <a:t>§   перечисление по буквам слов с постепенно усложняющейся звуковой структурой, и постепенный уход от письменного образца этих слов.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94180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447</Words>
  <Application>Microsoft Office PowerPoint</Application>
  <PresentationFormat>Экран (4:3)</PresentationFormat>
  <Paragraphs>181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Кафедра нервных болезней с курсом медицинской реабилитации ПО    Тема: «Восстановление речи при различных видах афазии (сенсорная афазия, оптико-мнестическая афазия, акустико-мнестическая афазия)»    лекция № 3 по дисциплине Спецпрактикум по восстановительному обучению с супервизией для студентов 5 курса, обучающихся по специальности  030401 – Клиническая психология (очная форма обучения)  Ассистент Безденежных А.Ф.      Красноярск, 2013 </vt:lpstr>
      <vt:lpstr>План лекции</vt:lpstr>
      <vt:lpstr>Презентация PowerPoint</vt:lpstr>
      <vt:lpstr>СЕНСОРНАЯ АФАЗИЯ</vt:lpstr>
      <vt:lpstr>Презентация PowerPoint</vt:lpstr>
      <vt:lpstr>Презентация PowerPoint</vt:lpstr>
      <vt:lpstr>Презентация PowerPoint</vt:lpstr>
      <vt:lpstr>Презентация PowerPoint</vt:lpstr>
      <vt:lpstr>АКУСТИКО-МНЕСТИЧЕСКАЯ АФАЗИЯ </vt:lpstr>
      <vt:lpstr>Презентация PowerPoint</vt:lpstr>
      <vt:lpstr>СЕМАНТИЧЕСКАЯ АФАЗИЯ </vt:lpstr>
      <vt:lpstr>СЕМАНТИЧЕСКАЯ АФАЗИЯ </vt:lpstr>
      <vt:lpstr>ДИНАМИКА ВОССТАНОВЛЕНИЯ РЕЧЕВОЙ ФУНКЦИИ </vt:lpstr>
      <vt:lpstr>Литература Основная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нервных болезней с курсом медицинской реабилитации ПО    Тема: «Нейропсихологические синдромы поражения различных отделов мозга. Нейропсихологические синдромы при поражении затылочных долей, теменных долей мозга»    лекция № 2 по дисциплине Клиническая нейропсихология для студентов 3 курса, обучающихся по специальности  030401.65 – Клиническая психология (очно-заочная форма обучения)  Ассистент Безденежных А.Ф.      Красноярск, 2013 </dc:title>
  <dc:creator>Анка</dc:creator>
  <cp:lastModifiedBy>Анка</cp:lastModifiedBy>
  <cp:revision>8</cp:revision>
  <dcterms:created xsi:type="dcterms:W3CDTF">2014-01-12T11:31:58Z</dcterms:created>
  <dcterms:modified xsi:type="dcterms:W3CDTF">2014-01-16T18:08:11Z</dcterms:modified>
</cp:coreProperties>
</file>