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60" r:id="rId2"/>
    <p:sldId id="257" r:id="rId3"/>
    <p:sldId id="258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2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624" autoAdjust="0"/>
  </p:normalViewPr>
  <p:slideViewPr>
    <p:cSldViewPr snapToGrid="0">
      <p:cViewPr varScale="1">
        <p:scale>
          <a:sx n="69" d="100"/>
          <a:sy n="69" d="100"/>
        </p:scale>
        <p:origin x="-72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944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C39983-D851-4B17-BE87-4B3445453F7C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193719-81A9-4FF0-809A-5507C04AC15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082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321681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193719-81A9-4FF0-809A-5507C04AC152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54645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2AF349-AC92-4C68-B447-1539CCC5C841}" type="datetimeFigureOut">
              <a:rPr lang="ru-RU" smtClean="0"/>
              <a:pPr/>
              <a:t>03.10.2020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D62719A-EB2B-4FF6-A2CF-9DA7DA542812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200" dirty="0">
                <a:solidFill>
                  <a:prstClr val="black"/>
                </a:solidFill>
              </a:rPr>
              <a:t>Федеральное государственное бюджетное образовательное учреждение 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высшего образования «Красноярский государственный медицинский университет» имени профессора В.Ф. </a:t>
            </a:r>
            <a:r>
              <a:rPr lang="ru-RU" sz="2200" dirty="0" err="1">
                <a:solidFill>
                  <a:prstClr val="black"/>
                </a:solidFill>
              </a:rPr>
              <a:t>Войно-Ясенецкого</a:t>
            </a:r>
            <a:r>
              <a:rPr lang="ru-RU" sz="2200" dirty="0">
                <a:solidFill>
                  <a:prstClr val="black"/>
                </a:solidFill>
              </a:rPr>
              <a:t> Министерства здравоохранения</a:t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 </a:t>
            </a:r>
            <a:r>
              <a:rPr lang="ru-RU" sz="2200" dirty="0" err="1">
                <a:solidFill>
                  <a:prstClr val="black"/>
                </a:solidFill>
              </a:rPr>
              <a:t>РоссийскойФередации</a:t>
            </a:r>
            <a:r>
              <a:rPr lang="ru-RU" sz="2200" dirty="0">
                <a:solidFill>
                  <a:prstClr val="black"/>
                </a:solidFill>
              </a:rPr>
              <a:t/>
            </a:r>
            <a:br>
              <a:rPr lang="ru-RU" sz="2200" dirty="0">
                <a:solidFill>
                  <a:prstClr val="black"/>
                </a:solidFill>
              </a:rPr>
            </a:br>
            <a:r>
              <a:rPr lang="ru-RU" sz="2200" dirty="0">
                <a:solidFill>
                  <a:prstClr val="black"/>
                </a:solidFill>
              </a:rPr>
              <a:t>Фармацевтический колледж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lvl="0" indent="0" algn="ctr">
              <a:buNone/>
            </a:pPr>
            <a:endParaRPr lang="ru-RU" sz="6000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r>
              <a:rPr lang="ru-RU" sz="6000" dirty="0" smtClean="0"/>
              <a:t>Тема </a:t>
            </a:r>
            <a:r>
              <a:rPr lang="ru-RU" sz="4800" dirty="0" smtClean="0"/>
              <a:t>«</a:t>
            </a:r>
            <a:r>
              <a:rPr lang="ru-RU" sz="4800" dirty="0" err="1" smtClean="0"/>
              <a:t>Таксирование</a:t>
            </a:r>
            <a:r>
              <a:rPr lang="ru-RU" sz="4800" dirty="0" smtClean="0"/>
              <a:t> рецептов»</a:t>
            </a:r>
            <a:endParaRPr lang="ru-RU" sz="6000" dirty="0" smtClean="0"/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 smtClean="0">
              <a:solidFill>
                <a:prstClr val="black"/>
              </a:solidFill>
            </a:endParaRPr>
          </a:p>
          <a:p>
            <a:pPr marL="0" lvl="0" indent="0" algn="ctr">
              <a:buNone/>
            </a:pPr>
            <a:endParaRPr lang="ru-RU" dirty="0">
              <a:solidFill>
                <a:prstClr val="black"/>
              </a:solidFill>
            </a:endParaRPr>
          </a:p>
          <a:p>
            <a:pPr marL="0" lvl="0" indent="0">
              <a:buNone/>
            </a:pPr>
            <a:r>
              <a:rPr lang="ru-RU" dirty="0" err="1" smtClean="0">
                <a:solidFill>
                  <a:prstClr val="black"/>
                </a:solidFill>
              </a:rPr>
              <a:t>Тюльпанова</a:t>
            </a:r>
            <a:r>
              <a:rPr lang="ru-RU" dirty="0" smtClean="0">
                <a:solidFill>
                  <a:prstClr val="black"/>
                </a:solidFill>
              </a:rPr>
              <a:t> М.В.                  2020</a:t>
            </a:r>
            <a:endParaRPr lang="ru-RU" dirty="0">
              <a:solidFill>
                <a:prstClr val="black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704442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581891" y="0"/>
            <a:ext cx="10972800" cy="1143000"/>
          </a:xfrm>
        </p:spPr>
        <p:txBody>
          <a:bodyPr/>
          <a:lstStyle/>
          <a:p>
            <a:pPr algn="ctr"/>
            <a:r>
              <a:rPr lang="ru-RU" sz="4000" dirty="0" smtClean="0"/>
              <a:t>Книжка </a:t>
            </a:r>
            <a:r>
              <a:rPr lang="ru-RU" dirty="0" smtClean="0"/>
              <a:t>квитанционного метода </a:t>
            </a:r>
            <a:endParaRPr lang="ru-RU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>
          <a:xfrm>
            <a:off x="471054" y="1298171"/>
            <a:ext cx="10972800" cy="4977938"/>
          </a:xfrm>
        </p:spPr>
        <p:txBody>
          <a:bodyPr>
            <a:noAutofit/>
          </a:bodyPr>
          <a:lstStyle/>
          <a:p>
            <a:pPr marL="514350" indent="-514350">
              <a:buAutoNum type="arabicParenR"/>
            </a:pPr>
            <a:r>
              <a:rPr lang="ru-RU" sz="2800" dirty="0" smtClean="0"/>
              <a:t>корешок</a:t>
            </a:r>
            <a:r>
              <a:rPr lang="ru-RU" sz="2800" dirty="0" smtClean="0"/>
              <a:t>, который служит основанием для учета лекарственных средств, изготовляемых индивидуально; на нем указываются порядковый номер, фамилия, имя, отчество больного, стоимость и вид лекарственной формы; </a:t>
            </a:r>
            <a:endParaRPr lang="ru-RU" sz="2800" dirty="0" smtClean="0"/>
          </a:p>
          <a:p>
            <a:pPr marL="514350" indent="-514350">
              <a:buAutoNum type="arabicParenR"/>
            </a:pPr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dirty="0" smtClean="0"/>
              <a:t>вторая </a:t>
            </a:r>
            <a:r>
              <a:rPr lang="ru-RU" sz="2800" dirty="0" smtClean="0"/>
              <a:t>часть с указанием фамилии, имени, отчества больного, номера лекарственного средства, времени приготовления и вида лекарственной формы выдается на руки больному; </a:t>
            </a:r>
            <a:endParaRPr lang="ru-RU" sz="2800" dirty="0" smtClean="0"/>
          </a:p>
          <a:p>
            <a:pPr marL="514350" indent="-514350">
              <a:buNone/>
            </a:pPr>
            <a:endParaRPr lang="ru-RU" sz="2800" dirty="0" smtClean="0"/>
          </a:p>
          <a:p>
            <a:pPr marL="514350" indent="-514350">
              <a:buAutoNum type="arabicParenR"/>
            </a:pPr>
            <a:r>
              <a:rPr lang="ru-RU" sz="2800" dirty="0" smtClean="0"/>
              <a:t>третья </a:t>
            </a:r>
            <a:r>
              <a:rPr lang="ru-RU" sz="2800" dirty="0" smtClean="0"/>
              <a:t>часть с указанием номера лекарственного средства и времени приготовления прикладывается к рецепту</a:t>
            </a:r>
            <a:endParaRPr lang="ru-RU" sz="2800" dirty="0"/>
          </a:p>
        </p:txBody>
      </p:sp>
    </p:spTree>
    <p:extLst>
      <p:ext uri="{BB962C8B-B14F-4D97-AF65-F5344CB8AC3E}">
        <p14:creationId xmlns="" xmlns:p14="http://schemas.microsoft.com/office/powerpoint/2010/main" val="42215039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12620" y="471055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err="1" smtClean="0"/>
              <a:t>Бесквитанционный</a:t>
            </a:r>
            <a:r>
              <a:rPr lang="ru-RU" sz="4000" dirty="0" smtClean="0"/>
              <a:t> </a:t>
            </a:r>
            <a:r>
              <a:rPr lang="ru-RU" sz="4000" dirty="0" smtClean="0"/>
              <a:t>(жетонный или чековый) метод приема рецептов</a:t>
            </a:r>
            <a:endParaRPr lang="ru-RU" sz="40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648691"/>
            <a:ext cx="7924800" cy="5486400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Жетонный метод заключается в том, что после таксировки провизор-технолог выдает больному </a:t>
            </a:r>
            <a:r>
              <a:rPr lang="ru-RU" b="1" dirty="0" smtClean="0"/>
              <a:t>жетон и рецепт</a:t>
            </a:r>
            <a:r>
              <a:rPr lang="ru-RU" dirty="0" smtClean="0"/>
              <a:t>, с проставленным на обороте номером жетона. Время получения лекарственного средства сообщается </a:t>
            </a:r>
            <a:r>
              <a:rPr lang="ru-RU" b="1" dirty="0" smtClean="0"/>
              <a:t>устно</a:t>
            </a:r>
            <a:r>
              <a:rPr lang="ru-RU" dirty="0" smtClean="0"/>
              <a:t>. После оплаты стоимости лекарственного средства рецепт вместе с чеком остается в кассе, а жетон выдается больному (для получения лекарственного средства). Фамилия его на жетоне не указывается, так как номера жетонов не повторяются. </a:t>
            </a:r>
            <a:endParaRPr lang="ru-RU" dirty="0" smtClean="0"/>
          </a:p>
          <a:p>
            <a:r>
              <a:rPr lang="ru-RU" dirty="0" smtClean="0"/>
              <a:t>При </a:t>
            </a:r>
            <a:r>
              <a:rPr lang="ru-RU" dirty="0" smtClean="0"/>
              <a:t>получении лекарственного средства больной предъявляет жетон и называет фамилию, которая сверяется с фамилией на рецепте. Форма жетона соответствует определенной лекарственной форме, а цвет - сигнальным цветам, принятым в «Единых правилах оформления лекарств, приготовляемых в аптеках»</a:t>
            </a:r>
            <a:endParaRPr lang="ru-RU" b="1" dirty="0"/>
          </a:p>
        </p:txBody>
      </p:sp>
      <p:pic>
        <p:nvPicPr>
          <p:cNvPr id="6" name="Рисунок 5" descr="жето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46473" y="1676399"/>
            <a:ext cx="3738995" cy="373899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917633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84909" y="0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Пример таксировки </a:t>
            </a:r>
            <a:endParaRPr lang="ru-RU" sz="3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595745" y="1256606"/>
            <a:ext cx="10972800" cy="5601393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Возьми : Натрия бромида 3% - </a:t>
            </a:r>
            <a:r>
              <a:rPr lang="ru-RU" dirty="0" smtClean="0"/>
              <a:t>200мл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</a:t>
            </a:r>
            <a:r>
              <a:rPr lang="ru-RU" dirty="0" smtClean="0"/>
              <a:t>Кофеина </a:t>
            </a:r>
            <a:r>
              <a:rPr lang="ru-RU" dirty="0" err="1" smtClean="0"/>
              <a:t>натрия-бензоата</a:t>
            </a:r>
            <a:r>
              <a:rPr lang="ru-RU" dirty="0" smtClean="0"/>
              <a:t> 1,0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Настойки </a:t>
            </a:r>
            <a:r>
              <a:rPr lang="ru-RU" dirty="0" smtClean="0"/>
              <a:t>Валерианы 10мл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Настойки </a:t>
            </a:r>
            <a:r>
              <a:rPr lang="ru-RU" dirty="0" smtClean="0"/>
              <a:t>мяты 5 </a:t>
            </a:r>
            <a:r>
              <a:rPr lang="ru-RU" dirty="0" smtClean="0"/>
              <a:t>мл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                   </a:t>
            </a:r>
            <a:r>
              <a:rPr lang="ru-RU" dirty="0" smtClean="0"/>
              <a:t>Смешай. Выдай. Обозначь. По 1 ст. ложке 3 раза в день. 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1.Стоимость </a:t>
            </a:r>
            <a:r>
              <a:rPr lang="ru-RU" b="1" dirty="0" smtClean="0"/>
              <a:t>ингредиентов</a:t>
            </a:r>
            <a:r>
              <a:rPr lang="ru-RU" dirty="0" smtClean="0"/>
              <a:t>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Натрия </a:t>
            </a:r>
            <a:r>
              <a:rPr lang="ru-RU" dirty="0" smtClean="0"/>
              <a:t>бромида </a:t>
            </a:r>
            <a:r>
              <a:rPr lang="ru-RU" dirty="0" smtClean="0"/>
              <a:t>6,0*0,3=1,8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Кофеина </a:t>
            </a:r>
            <a:r>
              <a:rPr lang="ru-RU" dirty="0" err="1" smtClean="0"/>
              <a:t>натрия-бензоата</a:t>
            </a:r>
            <a:r>
              <a:rPr lang="ru-RU" dirty="0" smtClean="0"/>
              <a:t> </a:t>
            </a:r>
            <a:r>
              <a:rPr lang="ru-RU" dirty="0" smtClean="0"/>
              <a:t>1,0*2,54=2,54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Настойки Валерианы 10мл*0,26=2,6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Настойки </a:t>
            </a:r>
            <a:r>
              <a:rPr lang="ru-RU" dirty="0" smtClean="0"/>
              <a:t>мяты 5 </a:t>
            </a:r>
            <a:r>
              <a:rPr lang="ru-RU" dirty="0" smtClean="0"/>
              <a:t>мл*0,17=0,85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Вода 200мл-(6,0*0,25)=198,5мл*0,01=1,99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Итого </a:t>
            </a:r>
            <a:r>
              <a:rPr lang="ru-RU" dirty="0" smtClean="0"/>
              <a:t>за ингредиенты: 9,78 2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2.Посуда</a:t>
            </a:r>
            <a:r>
              <a:rPr lang="ru-RU" dirty="0" smtClean="0"/>
              <a:t>: 1,29 3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b="1" dirty="0" smtClean="0"/>
              <a:t>3. Тариф</a:t>
            </a:r>
            <a:r>
              <a:rPr lang="ru-RU" b="1" dirty="0" smtClean="0"/>
              <a:t>: </a:t>
            </a:r>
            <a:r>
              <a:rPr lang="ru-RU" dirty="0" smtClean="0"/>
              <a:t>10,0- за жидкую ЛФ с 2-3 ингредиентами (0,70+0,70)-за 4 и 5 ингредиент (вода является ингредиентом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 smtClean="0"/>
              <a:t>Итого за работу </a:t>
            </a:r>
            <a:r>
              <a:rPr lang="ru-RU" dirty="0" smtClean="0"/>
              <a:t>11,40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Всего</a:t>
            </a:r>
            <a:r>
              <a:rPr lang="ru-RU" dirty="0" smtClean="0"/>
              <a:t>: </a:t>
            </a:r>
            <a:r>
              <a:rPr lang="ru-RU" dirty="0" smtClean="0"/>
              <a:t>9,78+1,29+11,4=22,47+</a:t>
            </a:r>
            <a:r>
              <a:rPr lang="ru-RU" b="1" dirty="0" smtClean="0"/>
              <a:t>НДС 10%(</a:t>
            </a:r>
            <a:r>
              <a:rPr lang="ru-RU" dirty="0" smtClean="0"/>
              <a:t>2,25</a:t>
            </a:r>
            <a:r>
              <a:rPr lang="ru-RU" dirty="0" smtClean="0"/>
              <a:t>)=27,72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Округляем </a:t>
            </a:r>
            <a:r>
              <a:rPr lang="ru-RU" dirty="0" smtClean="0"/>
              <a:t>до 10 </a:t>
            </a:r>
            <a:r>
              <a:rPr lang="ru-RU" dirty="0" smtClean="0"/>
              <a:t>копеек=27,70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263422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Контрольные вопросы для закрепления: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600" y="1935479"/>
            <a:ext cx="10972800" cy="4548447"/>
          </a:xfrm>
        </p:spPr>
        <p:txBody>
          <a:bodyPr>
            <a:normAutofit/>
          </a:bodyPr>
          <a:lstStyle/>
          <a:p>
            <a:r>
              <a:rPr lang="ru-RU" dirty="0" smtClean="0"/>
              <a:t>С </a:t>
            </a:r>
            <a:r>
              <a:rPr lang="ru-RU" dirty="0" smtClean="0"/>
              <a:t>какой целью проводится </a:t>
            </a:r>
            <a:r>
              <a:rPr lang="ru-RU" dirty="0" err="1" smtClean="0"/>
              <a:t>таксирование</a:t>
            </a:r>
            <a:r>
              <a:rPr lang="ru-RU" dirty="0" smtClean="0"/>
              <a:t> рецептов? </a:t>
            </a:r>
            <a:endParaRPr lang="ru-RU" dirty="0" smtClean="0"/>
          </a:p>
          <a:p>
            <a:r>
              <a:rPr lang="ru-RU" dirty="0" smtClean="0"/>
              <a:t>Где </a:t>
            </a:r>
            <a:r>
              <a:rPr lang="ru-RU" dirty="0" smtClean="0"/>
              <a:t>на рецептурном бланке проводят таксировку</a:t>
            </a:r>
            <a:r>
              <a:rPr lang="ru-RU" dirty="0" smtClean="0"/>
              <a:t>?</a:t>
            </a:r>
          </a:p>
          <a:p>
            <a:r>
              <a:rPr lang="ru-RU" dirty="0" smtClean="0"/>
              <a:t>Как </a:t>
            </a:r>
            <a:r>
              <a:rPr lang="ru-RU" dirty="0" smtClean="0"/>
              <a:t>вычисляется розничная стоимость лекарственной формы</a:t>
            </a:r>
            <a:r>
              <a:rPr lang="ru-RU" dirty="0" smtClean="0"/>
              <a:t>?</a:t>
            </a:r>
          </a:p>
          <a:p>
            <a:r>
              <a:rPr lang="ru-RU" dirty="0" smtClean="0"/>
              <a:t>Охарактеризуйте </a:t>
            </a:r>
            <a:r>
              <a:rPr lang="ru-RU" dirty="0" smtClean="0"/>
              <a:t>способы регистрации рецептов на </a:t>
            </a:r>
            <a:r>
              <a:rPr lang="ru-RU" dirty="0" err="1" smtClean="0"/>
              <a:t>экстемпоральные</a:t>
            </a:r>
            <a:r>
              <a:rPr lang="ru-RU" dirty="0" smtClean="0"/>
              <a:t> лекарственные препараты? 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0912555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Законспектировать лекцию в тетради</a:t>
            </a:r>
          </a:p>
          <a:p>
            <a:r>
              <a:rPr lang="ru-RU" dirty="0" smtClean="0"/>
              <a:t>Ответить на контрольные вопросы В </a:t>
            </a:r>
            <a:r>
              <a:rPr lang="ru-RU" dirty="0" smtClean="0"/>
              <a:t>ТЕТРАДИ</a:t>
            </a:r>
          </a:p>
          <a:p>
            <a:r>
              <a:rPr lang="ru-RU" dirty="0" smtClean="0"/>
              <a:t>Выполнить тестовые задания по теме «Таксировка» (</a:t>
            </a:r>
            <a:r>
              <a:rPr lang="ru-RU" dirty="0" err="1" smtClean="0"/>
              <a:t>стр</a:t>
            </a:r>
            <a:r>
              <a:rPr lang="ru-RU" smtClean="0"/>
              <a:t> 32)</a:t>
            </a:r>
            <a:endParaRPr lang="ru-RU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465" y="1949548"/>
            <a:ext cx="10972800" cy="438912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Определение </a:t>
            </a:r>
            <a:r>
              <a:rPr lang="ru-RU" sz="2800" dirty="0" smtClean="0"/>
              <a:t>стоимости лекарственного средства</a:t>
            </a:r>
            <a:r>
              <a:rPr lang="ru-RU" sz="2800" dirty="0" smtClean="0"/>
              <a:t>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Округление </a:t>
            </a:r>
            <a:r>
              <a:rPr lang="ru-RU" sz="2800" dirty="0" smtClean="0"/>
              <a:t>стоимости лекарственного средства. </a:t>
            </a:r>
            <a:endParaRPr lang="ru-RU" sz="2800" dirty="0" smtClean="0"/>
          </a:p>
          <a:p>
            <a:pPr marL="514350" indent="-514350">
              <a:buAutoNum type="arabicPeriod"/>
            </a:pPr>
            <a:r>
              <a:rPr lang="ru-RU" sz="2800" dirty="0" smtClean="0"/>
              <a:t>Методы </a:t>
            </a:r>
            <a:r>
              <a:rPr lang="ru-RU" sz="2800" dirty="0" smtClean="0"/>
              <a:t>регистрации </a:t>
            </a:r>
            <a:r>
              <a:rPr lang="ru-RU" sz="2800" dirty="0" smtClean="0"/>
              <a:t>рецептов.</a:t>
            </a:r>
          </a:p>
          <a:p>
            <a:pPr marL="514350" indent="-514350">
              <a:buAutoNum type="arabicPeriod"/>
            </a:pPr>
            <a:r>
              <a:rPr lang="ru-RU" sz="2800" dirty="0" smtClean="0"/>
              <a:t>Примеры </a:t>
            </a:r>
            <a:r>
              <a:rPr lang="ru-RU" sz="2800" dirty="0" err="1" smtClean="0"/>
              <a:t>таксирования</a:t>
            </a:r>
            <a:r>
              <a:rPr lang="ru-RU" sz="2800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7330361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4182" y="357725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Определение стоимости лекарственного средства</a:t>
            </a:r>
            <a:endParaRPr lang="ru-RU" sz="3200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FontTx/>
              <a:buChar char="-"/>
            </a:pPr>
            <a:r>
              <a:rPr lang="ru-RU" sz="2400" dirty="0" smtClean="0"/>
              <a:t>После установления правильности выписанного рецепта </a:t>
            </a:r>
            <a:r>
              <a:rPr lang="ru-RU" sz="2400" dirty="0" smtClean="0"/>
              <a:t>провизор-технолог </a:t>
            </a:r>
            <a:r>
              <a:rPr lang="ru-RU" sz="2400" dirty="0" smtClean="0"/>
              <a:t>определяет </a:t>
            </a:r>
            <a:r>
              <a:rPr lang="ru-RU" sz="2400" b="1" dirty="0" smtClean="0"/>
              <a:t>стоимость </a:t>
            </a:r>
            <a:r>
              <a:rPr lang="ru-RU" sz="2400" dirty="0" smtClean="0"/>
              <a:t>лекарственного средства по действующим прейскурантам розничных цен на медикаменты и аптечные товары. При определении стоимости лекарственных средств, изготовляемых по индивидуальной рецептуре или в порядке внутриаптечной заготовки, </a:t>
            </a:r>
            <a:r>
              <a:rPr lang="ru-RU" sz="2400" b="1" dirty="0" smtClean="0"/>
              <a:t>учитывается: </a:t>
            </a:r>
            <a:endParaRPr lang="ru-RU" sz="2400" b="1" dirty="0" smtClean="0"/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стоимость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ингредиентов</a:t>
            </a:r>
            <a:r>
              <a:rPr lang="ru-RU" sz="2400" dirty="0" smtClean="0"/>
              <a:t>, входящих в его состав</a:t>
            </a:r>
            <a:r>
              <a:rPr lang="ru-RU" sz="2400" dirty="0" smtClean="0"/>
              <a:t>,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стоимость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упаковки </a:t>
            </a:r>
            <a:r>
              <a:rPr lang="ru-RU" sz="2400" dirty="0" smtClean="0"/>
              <a:t>(банок, коробок, флаконов и др</a:t>
            </a:r>
            <a:r>
              <a:rPr lang="ru-RU" sz="2400" dirty="0" smtClean="0"/>
              <a:t>.),</a:t>
            </a:r>
          </a:p>
          <a:p>
            <a:pPr>
              <a:buFontTx/>
              <a:buChar char="-"/>
            </a:pPr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стоимость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дистиллированной воды</a:t>
            </a:r>
            <a:r>
              <a:rPr lang="ru-RU" sz="2400" dirty="0" smtClean="0"/>
              <a:t>, расходуемой на приготовление лекарственных средств (если необходимо), </a:t>
            </a:r>
            <a:endParaRPr lang="ru-RU" sz="2400" dirty="0" smtClean="0"/>
          </a:p>
          <a:p>
            <a:pPr>
              <a:buFontTx/>
              <a:buChar char="-"/>
            </a:pP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стоимость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работы (тариф) </a:t>
            </a:r>
            <a:r>
              <a:rPr lang="ru-RU" sz="2400" dirty="0" smtClean="0"/>
              <a:t>по изготовлению ЛФ.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946956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218" y="233034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Стоимость жидких лекарственных форм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4072" y="1524000"/>
            <a:ext cx="7176656" cy="454429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/>
              <a:t>Стоимость жидких лекарственных форм, отпускаемых в объемном измерении, определяется по ценам, указанным в прейскуранте за </a:t>
            </a:r>
            <a:r>
              <a:rPr lang="ru-RU" sz="2400" b="1" dirty="0" smtClean="0"/>
              <a:t>объемные единицы </a:t>
            </a:r>
            <a:r>
              <a:rPr lang="ru-RU" sz="2400" dirty="0" smtClean="0"/>
              <a:t>(миллилитры, литры), весовом измерении — по ценам, предусмотренным в прейскуранте за </a:t>
            </a:r>
            <a:r>
              <a:rPr lang="ru-RU" sz="2400" b="1" dirty="0" smtClean="0"/>
              <a:t>весовые единицы </a:t>
            </a:r>
            <a:r>
              <a:rPr lang="ru-RU" sz="2400" dirty="0" smtClean="0"/>
              <a:t>(граммы, килограммы</a:t>
            </a:r>
            <a:r>
              <a:rPr lang="ru-RU" sz="2400" dirty="0" smtClean="0"/>
              <a:t>).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dirty="0" smtClean="0"/>
              <a:t>При определении стоимости лекарственной формы </a:t>
            </a:r>
            <a:r>
              <a:rPr lang="ru-RU" sz="2400" b="1" dirty="0" smtClean="0"/>
              <a:t>в каплях </a:t>
            </a:r>
            <a:r>
              <a:rPr lang="ru-RU" sz="2400" dirty="0" smtClean="0"/>
              <a:t>исходят из расчета фактического содержания капель в 1 г препарата, руководствуясь при этом </a:t>
            </a: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«Таблицей капель»</a:t>
            </a:r>
            <a:r>
              <a:rPr lang="ru-RU" sz="2400" dirty="0" smtClean="0"/>
              <a:t>, помещенной в </a:t>
            </a:r>
            <a:r>
              <a:rPr lang="ru-RU" sz="2400" dirty="0" smtClean="0"/>
              <a:t>Государственной </a:t>
            </a:r>
            <a:r>
              <a:rPr lang="ru-RU" sz="2400" dirty="0" smtClean="0"/>
              <a:t>фармакопее РФ</a:t>
            </a:r>
            <a:endParaRPr lang="ru-RU" sz="2400" b="1" dirty="0"/>
          </a:p>
        </p:txBody>
      </p:sp>
      <p:pic>
        <p:nvPicPr>
          <p:cNvPr id="5" name="Рисунок 4" descr="капл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31385" y="1911928"/>
            <a:ext cx="4597379" cy="306185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633443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26472" y="219179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Стоимость других лекарственных форм</a:t>
            </a:r>
            <a:endParaRPr lang="ru-RU" sz="36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09601" y="1676400"/>
            <a:ext cx="7065818" cy="482138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Применяемые для заделки </a:t>
            </a:r>
            <a:r>
              <a:rPr lang="ru-RU" b="1" dirty="0" smtClean="0"/>
              <a:t>пилюль</a:t>
            </a:r>
            <a:r>
              <a:rPr lang="ru-RU" dirty="0" smtClean="0"/>
              <a:t> экстракты, порошок корня алтея или корня солодки и др., ликоподий для обсыпки пилюль, крахмал для приготовления </a:t>
            </a:r>
            <a:r>
              <a:rPr lang="ru-RU" b="1" dirty="0" smtClean="0"/>
              <a:t>эмульсий</a:t>
            </a:r>
            <a:r>
              <a:rPr lang="ru-RU" dirty="0" smtClean="0"/>
              <a:t> и взвесей и т. п. расцениваются </a:t>
            </a:r>
            <a:r>
              <a:rPr lang="ru-RU" b="1" dirty="0" smtClean="0"/>
              <a:t>по фактически расходуемым количествам</a:t>
            </a:r>
            <a:r>
              <a:rPr lang="ru-RU" dirty="0" smtClean="0"/>
              <a:t>, и их стоимость включается в общую стоимость лекарственного средства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Количества веществ, израсходованных на указанные цели, отмечаются на рецепте. </a:t>
            </a:r>
            <a:endParaRPr lang="ru-RU" dirty="0" smtClean="0"/>
          </a:p>
          <a:p>
            <a:r>
              <a:rPr lang="ru-RU" b="1" dirty="0" smtClean="0"/>
              <a:t>Готовые </a:t>
            </a:r>
            <a:r>
              <a:rPr lang="ru-RU" b="1" dirty="0" smtClean="0"/>
              <a:t>лекарственные средства </a:t>
            </a:r>
            <a:r>
              <a:rPr lang="ru-RU" dirty="0" smtClean="0"/>
              <a:t>промышленного производства в индивидуальной упаковке реализуются по ценам действующих прейскурантов.</a:t>
            </a:r>
            <a:endParaRPr lang="ru-RU" dirty="0"/>
          </a:p>
        </p:txBody>
      </p:sp>
      <p:pic>
        <p:nvPicPr>
          <p:cNvPr id="9" name="Рисунок 8" descr="пилюл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498324" y="2770909"/>
            <a:ext cx="4527421" cy="325581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807859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872836" y="1343891"/>
            <a:ext cx="591589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    </a:t>
            </a:r>
            <a:endParaRPr lang="ru-RU" sz="2400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87928" y="233033"/>
            <a:ext cx="109728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Округление стоимости лекарственного средства</a:t>
            </a:r>
            <a:endParaRPr lang="ru-RU" sz="4000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609600" y="1510145"/>
            <a:ext cx="7661564" cy="5140037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При определении стоимости прописанного в рецепте лекарственного средства принимаются в расчет как целые, так и дробные части копеек каждого прописанного ингредиента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До целой копейки округляется лишь </a:t>
            </a:r>
            <a:r>
              <a:rPr lang="ru-RU" b="1" dirty="0" smtClean="0"/>
              <a:t>итоговая стоимость </a:t>
            </a:r>
            <a:r>
              <a:rPr lang="ru-RU" dirty="0" smtClean="0"/>
              <a:t>лекарственного средства с добавлением стоимости упаковки. Если итоговая стоимость выражается цифрой с дробной частью менее 0,5 коп., то последняя отбрасывается и цена </a:t>
            </a:r>
            <a:r>
              <a:rPr lang="ru-RU" b="1" dirty="0" smtClean="0"/>
              <a:t>снижается </a:t>
            </a:r>
            <a:r>
              <a:rPr lang="ru-RU" dirty="0" smtClean="0"/>
              <a:t>до целой копейки, а если стоимость равна 0,5 коп. и более, то цена </a:t>
            </a:r>
            <a:r>
              <a:rPr lang="ru-RU" b="1" dirty="0" smtClean="0"/>
              <a:t>повышается</a:t>
            </a:r>
            <a:r>
              <a:rPr lang="ru-RU" dirty="0" smtClean="0"/>
              <a:t> до целой копейки. </a:t>
            </a:r>
            <a:endParaRPr lang="ru-RU" dirty="0" smtClean="0"/>
          </a:p>
          <a:p>
            <a:r>
              <a:rPr lang="ru-RU" dirty="0" smtClean="0"/>
              <a:t>Таксировку </a:t>
            </a:r>
            <a:r>
              <a:rPr lang="ru-RU" dirty="0" smtClean="0"/>
              <a:t>проводят </a:t>
            </a:r>
            <a:r>
              <a:rPr lang="ru-RU" b="1" dirty="0" smtClean="0"/>
              <a:t>с левой стороны рецепта </a:t>
            </a:r>
            <a:r>
              <a:rPr lang="ru-RU" dirty="0" smtClean="0"/>
              <a:t>в выделенных для этого графах под сокращениями; руб., коп. Против каждого ингредиента проставляют его стоимость без округления, подводят итог, указывают (внизу) стоимость упаковки и после этого рассчитывают итоговую сумму, которую при необходимости округляют.</a:t>
            </a:r>
            <a:endParaRPr lang="ru-RU" dirty="0"/>
          </a:p>
        </p:txBody>
      </p:sp>
      <p:pic>
        <p:nvPicPr>
          <p:cNvPr id="6" name="Рисунок 5" descr="такс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90213" y="1593271"/>
            <a:ext cx="3610841" cy="48144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1821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865418" y="4973782"/>
            <a:ext cx="3366655" cy="92825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7523018" y="3214255"/>
            <a:ext cx="4142509" cy="120534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95745" y="3283527"/>
            <a:ext cx="2479964" cy="886691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81890" y="2413658"/>
            <a:ext cx="6096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. </a:t>
            </a:r>
            <a:endParaRPr lang="ru-RU" sz="20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2727" y="789709"/>
            <a:ext cx="1084810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Методы регистрации рецептов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ru-RU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2617" y="1579417"/>
            <a:ext cx="1102821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После таксировки и определения стоимости лекарственного средства рецепты регистрируются в соответствующей документации. </a:t>
            </a:r>
            <a:endParaRPr lang="ru-RU" sz="2400" dirty="0" smtClean="0"/>
          </a:p>
          <a:p>
            <a:pPr algn="ctr"/>
            <a:r>
              <a:rPr lang="ru-RU" sz="2400" dirty="0" smtClean="0"/>
              <a:t>В </a:t>
            </a:r>
            <a:r>
              <a:rPr lang="ru-RU" sz="2400" dirty="0" smtClean="0"/>
              <a:t>аптеках используются различные 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методы регистрации рецептов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63507" y="3396734"/>
            <a:ext cx="22736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журнальный</a:t>
            </a:r>
            <a:endParaRPr lang="ru-RU" sz="28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3967087" y="5086988"/>
            <a:ext cx="328949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smtClean="0"/>
              <a:t>квитанционный</a:t>
            </a:r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7634420" y="3466006"/>
            <a:ext cx="38441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dirty="0" err="1" smtClean="0"/>
              <a:t>бесквитанционный</a:t>
            </a:r>
            <a:endParaRPr lang="ru-RU" sz="3200" dirty="0"/>
          </a:p>
        </p:txBody>
      </p:sp>
      <p:cxnSp>
        <p:nvCxnSpPr>
          <p:cNvPr id="17" name="Прямая со стрелкой 16"/>
          <p:cNvCxnSpPr/>
          <p:nvPr/>
        </p:nvCxnSpPr>
        <p:spPr>
          <a:xfrm rot="16200000" flipH="1">
            <a:off x="8201891" y="2840181"/>
            <a:ext cx="429491" cy="207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rot="5400000">
            <a:off x="5140037" y="3255819"/>
            <a:ext cx="2078182" cy="105294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rot="10800000" flipV="1">
            <a:off x="3200400" y="2715491"/>
            <a:ext cx="3158836" cy="8589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485955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09600" y="288452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/>
              <a:t>Журнальный </a:t>
            </a:r>
            <a:r>
              <a:rPr lang="ru-RU" sz="3600" dirty="0" smtClean="0"/>
              <a:t>метод </a:t>
            </a:r>
            <a:r>
              <a:rPr lang="ru-RU" sz="3600" dirty="0" smtClean="0"/>
              <a:t>регистрации рецептов</a:t>
            </a:r>
            <a:endParaRPr lang="ru-RU" sz="36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09601" y="1935479"/>
            <a:ext cx="6192981" cy="4686993"/>
          </a:xfrm>
        </p:spPr>
        <p:txBody>
          <a:bodyPr>
            <a:normAutofit/>
          </a:bodyPr>
          <a:lstStyle/>
          <a:p>
            <a:r>
              <a:rPr lang="ru-RU" dirty="0" smtClean="0"/>
              <a:t>При ведении рецептурного журнала (журнальный метод) провизор-технолог записывает дату, номер рецепта, фамилию больного, лекарственную форму, стоимость лекарственных средств, адрес и телефон больного. </a:t>
            </a:r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 smtClean="0"/>
              <a:t>конце смены подсчитывается число рецептов и общая сумма стоимости лекарственных средств</a:t>
            </a:r>
            <a:r>
              <a:rPr lang="ru-RU" dirty="0" smtClean="0"/>
              <a:t>.</a:t>
            </a:r>
          </a:p>
        </p:txBody>
      </p:sp>
      <p:pic>
        <p:nvPicPr>
          <p:cNvPr id="8" name="Рисунок 7" descr="жур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752896" y="2092036"/>
            <a:ext cx="5023468" cy="364201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702716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5745" y="274597"/>
            <a:ext cx="10972800" cy="1143000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Квитанционный </a:t>
            </a:r>
            <a:r>
              <a:rPr lang="ru-RU" sz="4000" dirty="0" smtClean="0"/>
              <a:t>метод регистрации рецептов</a:t>
            </a:r>
            <a:endParaRPr lang="ru-RU" sz="4000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3879273" y="1676400"/>
            <a:ext cx="8132618" cy="462741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При ведении рецептурного журнала после регистрации рецепта провизор-технолог выписывает </a:t>
            </a:r>
            <a:r>
              <a:rPr lang="ru-RU" b="1" dirty="0" smtClean="0"/>
              <a:t>квитанцию</a:t>
            </a:r>
            <a:r>
              <a:rPr lang="ru-RU" dirty="0" smtClean="0"/>
              <a:t>, по которой больной (или родственник) может получить изготовленное лекарственное средство.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 smtClean="0"/>
              <a:t>квитанции указывается </a:t>
            </a:r>
            <a:r>
              <a:rPr lang="ru-RU" b="1" dirty="0" smtClean="0"/>
              <a:t>номер,</a:t>
            </a:r>
            <a:r>
              <a:rPr lang="ru-RU" dirty="0" smtClean="0"/>
              <a:t> под которым зарегистрирован рецепт в рецептурном журнале. </a:t>
            </a:r>
            <a:r>
              <a:rPr lang="ru-RU" u="sng" dirty="0" smtClean="0"/>
              <a:t>Такой же номер проставляется на рецепте и этикетке при оформлении изготовленного лекарственного средства. </a:t>
            </a:r>
          </a:p>
          <a:p>
            <a:pPr>
              <a:buNone/>
            </a:pPr>
            <a:r>
              <a:rPr lang="ru-RU" dirty="0" smtClean="0"/>
              <a:t>При </a:t>
            </a:r>
            <a:r>
              <a:rPr lang="ru-RU" dirty="0" smtClean="0"/>
              <a:t>ведении в аптеке квитанционного метода учета рецептуры заполняется </a:t>
            </a:r>
            <a:r>
              <a:rPr lang="ru-RU" b="1" dirty="0" smtClean="0"/>
              <a:t>квитанционная книжка</a:t>
            </a:r>
            <a:r>
              <a:rPr lang="ru-RU" dirty="0" smtClean="0"/>
              <a:t>, отпечатанная типографским способом. </a:t>
            </a:r>
            <a:endParaRPr lang="ru-RU" dirty="0"/>
          </a:p>
        </p:txBody>
      </p:sp>
      <p:pic>
        <p:nvPicPr>
          <p:cNvPr id="5" name="Рисунок 4" descr="квит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819" y="2521527"/>
            <a:ext cx="3678382" cy="2758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206132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1407</TotalTime>
  <Words>924</Words>
  <Application>Microsoft Office PowerPoint</Application>
  <PresentationFormat>Произвольный</PresentationFormat>
  <Paragraphs>83</Paragraphs>
  <Slides>14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Федеральное государственное бюджетное образовательное учреждение  высшего образования «Красноярский государственный медицинский университет» имени профессора В.Ф. Войно-Ясенецкого Министерства здравоохранения  РоссийскойФередации Фармацевтический колледж</vt:lpstr>
      <vt:lpstr>План лекции</vt:lpstr>
      <vt:lpstr>Определение стоимости лекарственного средства</vt:lpstr>
      <vt:lpstr>Стоимость жидких лекарственных форм</vt:lpstr>
      <vt:lpstr>Стоимость других лекарственных форм</vt:lpstr>
      <vt:lpstr>Округление стоимости лекарственного средства</vt:lpstr>
      <vt:lpstr>Слайд 7</vt:lpstr>
      <vt:lpstr>Журнальный метод регистрации рецептов</vt:lpstr>
      <vt:lpstr>Квитанционный метод регистрации рецептов</vt:lpstr>
      <vt:lpstr>Книжка квитанционного метода </vt:lpstr>
      <vt:lpstr>Бесквитанционный (жетонный или чековый) метод приема рецептов</vt:lpstr>
      <vt:lpstr>Пример таксировки </vt:lpstr>
      <vt:lpstr>Контрольные вопросы для закрепления: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Иммунопрофилактика и иммунотерапия инфекционных заболований</dc:title>
  <dc:creator>Феткулина Валентина Борисовна</dc:creator>
  <cp:lastModifiedBy>Дом</cp:lastModifiedBy>
  <cp:revision>237</cp:revision>
  <dcterms:created xsi:type="dcterms:W3CDTF">2020-09-04T04:53:43Z</dcterms:created>
  <dcterms:modified xsi:type="dcterms:W3CDTF">2020-10-03T12:23:39Z</dcterms:modified>
</cp:coreProperties>
</file>