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3" r:id="rId6"/>
    <p:sldId id="258" r:id="rId7"/>
    <p:sldId id="264" r:id="rId8"/>
    <p:sldId id="265" r:id="rId9"/>
    <p:sldId id="268" r:id="rId10"/>
    <p:sldId id="267" r:id="rId11"/>
    <p:sldId id="270" r:id="rId12"/>
    <p:sldId id="269" r:id="rId13"/>
    <p:sldId id="271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8" r:id="rId25"/>
    <p:sldId id="289" r:id="rId26"/>
    <p:sldId id="290" r:id="rId27"/>
    <p:sldId id="291" r:id="rId28"/>
    <p:sldId id="285" r:id="rId29"/>
    <p:sldId id="287" r:id="rId30"/>
    <p:sldId id="292" r:id="rId31"/>
    <p:sldId id="293" r:id="rId32"/>
    <p:sldId id="294" r:id="rId33"/>
    <p:sldId id="295" r:id="rId34"/>
    <p:sldId id="296" r:id="rId35"/>
    <p:sldId id="283" r:id="rId36"/>
    <p:sldId id="297" r:id="rId37"/>
    <p:sldId id="298" r:id="rId38"/>
    <p:sldId id="300" r:id="rId39"/>
    <p:sldId id="299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D87AF-BA03-577C-10BA-7D50AE6EC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F6B831-E12F-569C-3991-49C582F0E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F07F4D-62BE-4413-9DED-5840A8A7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E4301-DD8B-52F2-B8A7-8A4223D5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6BF42-62E6-D9EC-F636-12856BCE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6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76BFC-EEDF-39EB-8650-58F6C04B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708343-010C-34ED-6095-388EB49C4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BD6C2-ED5C-714B-B882-E925BF2B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2421A-8B85-6D34-7B26-CCDFD9E4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EF014-372F-91C9-9A7A-00C27CCF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52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9B8A14-3526-D3D1-B4C7-59721B5BF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A193D6-A607-AF45-2CFF-389B1912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08B8B2-F06A-77F5-778B-BC1CBE1E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BBDEF-6159-E348-4BCD-AD449678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F7BE4-E657-3982-E5A7-4209E259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2B889-F7C6-2A0F-0622-F5A0607E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841F9-8E35-8FA1-E5EA-71C1AFFEB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71908-EE2D-A528-1FE3-11A9E8E7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14AD62-42ED-984C-14F1-805711EA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1D6F8-8312-D703-B302-94C16150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4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99C0C-4543-EEC2-0A3F-A7D73B04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0A532-ACD6-B3D2-7E92-692FBE535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BCE2B-74FE-40B8-A3D4-7060BEB5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6AE08-7656-23C7-DA21-4045B70C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B4240-B5E5-F411-D169-8F2021C0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0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E82F4-2D86-1746-EC95-AF59FA66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772EF-BDE4-5C18-CD81-C70ED07C1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08F1B7-C525-1B3D-6E49-0A5CBA6CC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89E625-C486-B353-AFC0-A438EF43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32091-DA82-EF73-2F1D-96E08F45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E103FC-09D3-585E-6E37-6D4E4F1D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7EB45-8186-F46E-6862-D0928DB3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0822FE-8245-42DC-8646-5C4142C69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4A0FA-F017-FBE5-4248-B43F418F9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F3113C-C4C8-2E7F-CB22-91D0E4054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B7BC2C-4E75-B0CA-BC49-A65BC2311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309ED3-B48F-D009-2CFF-C14EF283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59DEDD-50F6-A596-5953-C5CBA52C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6A80AD-08B4-6BD4-CBC3-F5519C96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8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88F11-F786-86E4-698E-4AECCDAC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657975-357D-A332-3FE8-6F91F19F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E65E41-D153-A897-75FD-A4B69CAD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9AE34-C2E4-986F-E8D4-5EC64E2B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3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92BF79-F96C-5829-30D8-499EF729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8306EE-27C2-D123-35E3-64D7CDB8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14EA91-4CAB-60D6-C1B6-A46569A5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8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90FDC-1E6F-0ABF-4E41-E43D9493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A280E-C78E-50BE-C17A-67B43AEED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2A9A77-1BF3-AE84-4525-41E4C0B33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FF37-9376-40D9-D3D0-D5B99430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F2F093-1B27-8AF0-BC42-0BF0DC55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11D721-65B9-30AD-8756-245785DE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8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3430B-FFCF-6C8A-4265-1F36DFBD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F305CB-0F98-A64D-20C0-E2A338C39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2FE37F-41D0-AF0A-D17A-6F9C29FF5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9FA56A-C303-4E87-0CB1-5D93F86E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119DC4-EA15-7AFF-0869-C8DFF3EC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3C71F-C64F-E99A-1450-5FBBF653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082A8-D3D6-23C9-903D-1D335A27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CFB76-D522-7035-DEBC-4D76753F0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AD8D5-EFDA-A748-CF1F-CBF7DC27F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ECD9-FE1E-4850-A78F-DC93CE0CB59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CDBEB-D80F-6181-5586-F590467F2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E2615-2701-D0B2-A6E1-E4A9B6EFC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FCC3-1798-4F30-94D6-31AB4162E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0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F2CF97-34DE-6D36-CAF6-76C36E89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университет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-Ясенецкого»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прохождении практической подготовки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33.02.01 Фармация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структурных подразделений аптеки и руководство аптечной организацией при отсутствии специалиста с высшим образованием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прохождения практики: АОГА «Аптека 343», г. Красноярск, проспект Молодежный, 7</a:t>
            </a: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Расулбек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Фатима 202 группа </a:t>
            </a: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практики: </a:t>
            </a: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–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Седнева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Н.</a:t>
            </a: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 –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Седнева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Н. </a:t>
            </a:r>
          </a:p>
          <a:p>
            <a:pPr algn="l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– Казакова Е.Н.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</a:p>
        </p:txBody>
      </p:sp>
    </p:spTree>
    <p:extLst>
      <p:ext uri="{BB962C8B-B14F-4D97-AF65-F5344CB8AC3E}">
        <p14:creationId xmlns:p14="http://schemas.microsoft.com/office/powerpoint/2010/main" val="73099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пол, крупная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698454E3-FF61-E6B7-5DEB-F9C17DB2A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15" y="390833"/>
            <a:ext cx="4166420" cy="55552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55D1E-CDDB-A6D0-3B6A-592D5798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07" y="390834"/>
            <a:ext cx="4167654" cy="5555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C6E7D-3761-547D-9AF6-BE0F3AE7EEA1}"/>
              </a:ext>
            </a:extLst>
          </p:cNvPr>
          <p:cNvSpPr txBox="1"/>
          <p:nvPr/>
        </p:nvSpPr>
        <p:spPr>
          <a:xfrm>
            <a:off x="1162807" y="6096000"/>
            <a:ext cx="9277828" cy="37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16-17. Оборудования для хранения ЛП в материальной 1</a:t>
            </a:r>
          </a:p>
        </p:txBody>
      </p:sp>
    </p:spTree>
    <p:extLst>
      <p:ext uri="{BB962C8B-B14F-4D97-AF65-F5344CB8AC3E}">
        <p14:creationId xmlns:p14="http://schemas.microsoft.com/office/powerpoint/2010/main" val="13778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3E7DA7-849B-B0DA-79FA-D2DC93AD7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64" y="314634"/>
            <a:ext cx="4341557" cy="57887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742212-7DB7-52A4-639B-717EAE13C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78" y="314634"/>
            <a:ext cx="4341557" cy="5788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A61D5-DDDD-39FF-98EA-E5B20AB2B22A}"/>
              </a:ext>
            </a:extLst>
          </p:cNvPr>
          <p:cNvSpPr txBox="1"/>
          <p:nvPr/>
        </p:nvSpPr>
        <p:spPr>
          <a:xfrm>
            <a:off x="1120877" y="6194323"/>
            <a:ext cx="974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18-19. Подписанные шкафы для хранения ЛП в материальной 1</a:t>
            </a:r>
          </a:p>
        </p:txBody>
      </p:sp>
    </p:spTree>
    <p:extLst>
      <p:ext uri="{BB962C8B-B14F-4D97-AF65-F5344CB8AC3E}">
        <p14:creationId xmlns:p14="http://schemas.microsoft.com/office/powerpoint/2010/main" val="153188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DBCDA2F9-4F53-7433-4831-6F20D90E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8" y="292100"/>
            <a:ext cx="4493035" cy="5990713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рибор, холодильник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AD2C6E07-3EBA-455C-2CD4-E3AA0D6DE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77" y="292100"/>
            <a:ext cx="4493035" cy="5990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5F48D-4E80-9C1D-0790-EE3667438396}"/>
              </a:ext>
            </a:extLst>
          </p:cNvPr>
          <p:cNvSpPr txBox="1"/>
          <p:nvPr/>
        </p:nvSpPr>
        <p:spPr>
          <a:xfrm>
            <a:off x="1146378" y="6282813"/>
            <a:ext cx="999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20-21. Материальная 2 </a:t>
            </a:r>
          </a:p>
        </p:txBody>
      </p:sp>
    </p:spTree>
    <p:extLst>
      <p:ext uri="{BB962C8B-B14F-4D97-AF65-F5344CB8AC3E}">
        <p14:creationId xmlns:p14="http://schemas.microsoft.com/office/powerpoint/2010/main" val="958726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загроможденны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F738E9B0-707F-6D38-D8A9-E1D033E65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88" y="501446"/>
            <a:ext cx="3959942" cy="52799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, полка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706AFCD3-84C4-13ED-9515-00C61822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3" y="501445"/>
            <a:ext cx="7039897" cy="5279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E1BE6D-60AF-83B7-F03D-DD278B524A10}"/>
              </a:ext>
            </a:extLst>
          </p:cNvPr>
          <p:cNvSpPr txBox="1"/>
          <p:nvPr/>
        </p:nvSpPr>
        <p:spPr>
          <a:xfrm>
            <a:off x="412953" y="5958348"/>
            <a:ext cx="703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22. Шкаф для хранения ЛП в материальной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9BBD4-7029-BDE6-817D-CAD32A2EAA55}"/>
              </a:ext>
            </a:extLst>
          </p:cNvPr>
          <p:cNvSpPr txBox="1"/>
          <p:nvPr/>
        </p:nvSpPr>
        <p:spPr>
          <a:xfrm>
            <a:off x="7627988" y="5850194"/>
            <a:ext cx="395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23. Стеллаж для хранения онлайн заказов в материальной 2</a:t>
            </a:r>
          </a:p>
        </p:txBody>
      </p:sp>
    </p:spTree>
    <p:extLst>
      <p:ext uri="{BB962C8B-B14F-4D97-AF65-F5344CB8AC3E}">
        <p14:creationId xmlns:p14="http://schemas.microsoft.com/office/powerpoint/2010/main" val="22139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DD46DC8A-9665-AE90-37F9-1D0445C3A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2" y="403124"/>
            <a:ext cx="4277034" cy="570271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6DE12795-806E-F70A-3BB4-AF230024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35" y="403123"/>
            <a:ext cx="4277033" cy="5702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51A7E2-F508-D54F-A043-2E8DB31974F0}"/>
              </a:ext>
            </a:extLst>
          </p:cNvPr>
          <p:cNvSpPr txBox="1"/>
          <p:nvPr/>
        </p:nvSpPr>
        <p:spPr>
          <a:xfrm>
            <a:off x="1105517" y="6115666"/>
            <a:ext cx="435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24. Материальная 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DB27D-F299-53E5-5242-4BF541557778}"/>
              </a:ext>
            </a:extLst>
          </p:cNvPr>
          <p:cNvSpPr txBox="1"/>
          <p:nvPr/>
        </p:nvSpPr>
        <p:spPr>
          <a:xfrm>
            <a:off x="6728335" y="6105833"/>
            <a:ext cx="427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25. Шкаф для хранения медицинских изделий в материальной 3</a:t>
            </a:r>
          </a:p>
        </p:txBody>
      </p:sp>
    </p:spTree>
    <p:extLst>
      <p:ext uri="{BB962C8B-B14F-4D97-AF65-F5344CB8AC3E}">
        <p14:creationId xmlns:p14="http://schemas.microsoft.com/office/powerpoint/2010/main" val="214428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нутренний, ракови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8AE07A78-12B3-CF28-E02F-CF88ECC11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2" y="324464"/>
            <a:ext cx="4527755" cy="60370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D187619-573B-8543-119E-7AB139CA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7" y="324464"/>
            <a:ext cx="4527755" cy="603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033F1-B4FA-27D2-3CCD-CDC57F78FC92}"/>
              </a:ext>
            </a:extLst>
          </p:cNvPr>
          <p:cNvSpPr txBox="1"/>
          <p:nvPr/>
        </p:nvSpPr>
        <p:spPr>
          <a:xfrm>
            <a:off x="938367" y="6361471"/>
            <a:ext cx="1018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26-27. Шкафы для хранения медицинских продуктов и минеральных вод в материальной 3 </a:t>
            </a:r>
          </a:p>
        </p:txBody>
      </p:sp>
    </p:spTree>
    <p:extLst>
      <p:ext uri="{BB962C8B-B14F-4D97-AF65-F5344CB8AC3E}">
        <p14:creationId xmlns:p14="http://schemas.microsoft.com/office/powerpoint/2010/main" val="178456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04E3E-6F03-691C-1130-05C2CC0C3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5" y="368300"/>
            <a:ext cx="4424518" cy="58993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42985E27-772B-B139-8919-7992E47D7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10" y="368300"/>
            <a:ext cx="4424518" cy="589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872058-6B06-C802-4412-DD41E12C9B30}"/>
              </a:ext>
            </a:extLst>
          </p:cNvPr>
          <p:cNvSpPr txBox="1"/>
          <p:nvPr/>
        </p:nvSpPr>
        <p:spPr>
          <a:xfrm>
            <a:off x="1288025" y="6267657"/>
            <a:ext cx="945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28-29. Шкафы для хранения мед изделий в материальной 3</a:t>
            </a:r>
          </a:p>
        </p:txBody>
      </p:sp>
    </p:spTree>
    <p:extLst>
      <p:ext uri="{BB962C8B-B14F-4D97-AF65-F5344CB8AC3E}">
        <p14:creationId xmlns:p14="http://schemas.microsoft.com/office/powerpoint/2010/main" val="165155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B1CCCFF-1189-68E2-67E1-C77F7C99B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59" y="390423"/>
            <a:ext cx="4382422" cy="584323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здание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C54993C2-7096-4519-A272-5A11AE45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37" y="390424"/>
            <a:ext cx="4382423" cy="584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808D1-D808-8DD5-0229-303B0DCC0196}"/>
              </a:ext>
            </a:extLst>
          </p:cNvPr>
          <p:cNvSpPr txBox="1"/>
          <p:nvPr/>
        </p:nvSpPr>
        <p:spPr>
          <a:xfrm>
            <a:off x="1280959" y="6331974"/>
            <a:ext cx="912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30-31. Материальная 4</a:t>
            </a:r>
          </a:p>
        </p:txBody>
      </p:sp>
    </p:spTree>
    <p:extLst>
      <p:ext uri="{BB962C8B-B14F-4D97-AF65-F5344CB8AC3E}">
        <p14:creationId xmlns:p14="http://schemas.microsoft.com/office/powerpoint/2010/main" val="283072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37D711-4469-DDB7-0603-71AF0779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26" y="338804"/>
            <a:ext cx="4444180" cy="5925573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клетка, сеть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283B1F5B-ECB3-40A0-C2B3-7C9D9AC6F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1" y="338803"/>
            <a:ext cx="4444180" cy="5925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0119B-4393-126D-B863-9D6A7BEE16DD}"/>
              </a:ext>
            </a:extLst>
          </p:cNvPr>
          <p:cNvSpPr txBox="1"/>
          <p:nvPr/>
        </p:nvSpPr>
        <p:spPr>
          <a:xfrm>
            <a:off x="1347021" y="6264376"/>
            <a:ext cx="9566785" cy="378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32-33. Материальная 4  </a:t>
            </a:r>
          </a:p>
        </p:txBody>
      </p:sp>
    </p:spTree>
    <p:extLst>
      <p:ext uri="{BB962C8B-B14F-4D97-AF65-F5344CB8AC3E}">
        <p14:creationId xmlns:p14="http://schemas.microsoft.com/office/powerpoint/2010/main" val="2891607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7896B4A0-E4EA-815F-DC45-8F4FB7D59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77" y="548148"/>
            <a:ext cx="4190386" cy="55871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AB987BB-04DF-2332-8098-2BB5E2B23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8889"/>
          <a:stretch/>
        </p:blipFill>
        <p:spPr>
          <a:xfrm>
            <a:off x="6562962" y="548148"/>
            <a:ext cx="4075543" cy="5587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46C9-707E-8D7F-ABA3-E047268BF9B4}"/>
              </a:ext>
            </a:extLst>
          </p:cNvPr>
          <p:cNvSpPr txBox="1"/>
          <p:nvPr/>
        </p:nvSpPr>
        <p:spPr>
          <a:xfrm>
            <a:off x="1345177" y="6204155"/>
            <a:ext cx="938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34-35. Комната приемки и маркировки товара</a:t>
            </a:r>
          </a:p>
        </p:txBody>
      </p:sp>
    </p:spTree>
    <p:extLst>
      <p:ext uri="{BB962C8B-B14F-4D97-AF65-F5344CB8AC3E}">
        <p14:creationId xmlns:p14="http://schemas.microsoft.com/office/powerpoint/2010/main" val="9810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6D46093-4C2A-3425-7311-35EC83BB2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22" y="550606"/>
            <a:ext cx="4253015" cy="521109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здание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20088949-1DBE-F1FA-04C7-17221D47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8" y="550606"/>
            <a:ext cx="6948129" cy="5211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480CB-AB5D-4AC4-5EAE-6CE135D668E4}"/>
              </a:ext>
            </a:extLst>
          </p:cNvPr>
          <p:cNvSpPr txBox="1"/>
          <p:nvPr/>
        </p:nvSpPr>
        <p:spPr>
          <a:xfrm>
            <a:off x="216310" y="5948516"/>
            <a:ext cx="695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1. Вывеска аптеки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74440-34A5-42D6-0988-70CDB3071830}"/>
              </a:ext>
            </a:extLst>
          </p:cNvPr>
          <p:cNvSpPr txBox="1"/>
          <p:nvPr/>
        </p:nvSpPr>
        <p:spPr>
          <a:xfrm>
            <a:off x="7620722" y="5869858"/>
            <a:ext cx="425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 Режим работы аптеки </a:t>
            </a:r>
          </a:p>
        </p:txBody>
      </p:sp>
    </p:spTree>
    <p:extLst>
      <p:ext uri="{BB962C8B-B14F-4D97-AF65-F5344CB8AC3E}">
        <p14:creationId xmlns:p14="http://schemas.microsoft.com/office/powerpoint/2010/main" val="53792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ол, живой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AACD53E0-E4BA-C506-2F5E-967B6A96C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94" y="471948"/>
            <a:ext cx="4254910" cy="5673213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&#10;&#10;Автоматически созданное описание">
            <a:extLst>
              <a:ext uri="{FF2B5EF4-FFF2-40B4-BE49-F238E27FC236}">
                <a16:creationId xmlns:a16="http://schemas.microsoft.com/office/drawing/2014/main" id="{E94729B7-D00B-DCE3-A583-662283FB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05" y="471948"/>
            <a:ext cx="4254910" cy="5673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DD169-F96D-F793-9A8D-B0E5172B1F27}"/>
              </a:ext>
            </a:extLst>
          </p:cNvPr>
          <p:cNvSpPr txBox="1"/>
          <p:nvPr/>
        </p:nvSpPr>
        <p:spPr>
          <a:xfrm>
            <a:off x="1472994" y="6213987"/>
            <a:ext cx="934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36-37. Поддоны в комнате приемки и маркировки товара</a:t>
            </a:r>
          </a:p>
        </p:txBody>
      </p:sp>
    </p:spTree>
    <p:extLst>
      <p:ext uri="{BB962C8B-B14F-4D97-AF65-F5344CB8AC3E}">
        <p14:creationId xmlns:p14="http://schemas.microsoft.com/office/powerpoint/2010/main" val="1574266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C1C5FDE7-0B6B-7862-00C8-94EEC99F2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83495"/>
            <a:ext cx="4414685" cy="5886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CDD98A-810D-E8C5-23EE-BEB91495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89" y="283495"/>
            <a:ext cx="4414685" cy="5886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FB58B-0E1A-BFAC-F7B0-FF2BE169836E}"/>
              </a:ext>
            </a:extLst>
          </p:cNvPr>
          <p:cNvSpPr txBox="1"/>
          <p:nvPr/>
        </p:nvSpPr>
        <p:spPr>
          <a:xfrm>
            <a:off x="1307689" y="6169742"/>
            <a:ext cx="981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38-39. Оборудования в комнате приемки и маркировки товара  </a:t>
            </a:r>
          </a:p>
        </p:txBody>
      </p:sp>
    </p:spTree>
    <p:extLst>
      <p:ext uri="{BB962C8B-B14F-4D97-AF65-F5344CB8AC3E}">
        <p14:creationId xmlns:p14="http://schemas.microsoft.com/office/powerpoint/2010/main" val="2197133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бель, шкафчик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068D1B1D-2EEA-9431-867E-635E3EB8D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5" y="235976"/>
            <a:ext cx="4503174" cy="600423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750555-38E2-70A4-CF32-383A63288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7" y="235975"/>
            <a:ext cx="4503175" cy="6004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11E89-9753-86B0-1E8F-68149ADD726E}"/>
              </a:ext>
            </a:extLst>
          </p:cNvPr>
          <p:cNvSpPr txBox="1"/>
          <p:nvPr/>
        </p:nvSpPr>
        <p:spPr>
          <a:xfrm>
            <a:off x="1278194" y="6331974"/>
            <a:ext cx="975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40-41. Зона хранения фальсифицированных, недоброкачественных, контрафактных ЛП </a:t>
            </a:r>
          </a:p>
        </p:txBody>
      </p:sp>
    </p:spTree>
    <p:extLst>
      <p:ext uri="{BB962C8B-B14F-4D97-AF65-F5344CB8AC3E}">
        <p14:creationId xmlns:p14="http://schemas.microsoft.com/office/powerpoint/2010/main" val="125899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5FD3D-3330-BCE6-068A-E27874BF2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r="8468"/>
          <a:stretch/>
        </p:blipFill>
        <p:spPr>
          <a:xfrm>
            <a:off x="5624052" y="475635"/>
            <a:ext cx="5909186" cy="57695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13DFDB-F8A0-8086-C82B-C93CAE337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0" y="475635"/>
            <a:ext cx="4327199" cy="5769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5F923-70B6-F56F-19F9-84558F9233E3}"/>
              </a:ext>
            </a:extLst>
          </p:cNvPr>
          <p:cNvSpPr txBox="1"/>
          <p:nvPr/>
        </p:nvSpPr>
        <p:spPr>
          <a:xfrm>
            <a:off x="658762" y="6266128"/>
            <a:ext cx="10874476" cy="3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42-43. Зона карантинного хранения ЛП</a:t>
            </a:r>
          </a:p>
        </p:txBody>
      </p:sp>
    </p:spTree>
    <p:extLst>
      <p:ext uri="{BB962C8B-B14F-4D97-AF65-F5344CB8AC3E}">
        <p14:creationId xmlns:p14="http://schemas.microsoft.com/office/powerpoint/2010/main" val="398087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анная, внутрен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E9ECB5C-43BC-D8D0-41A8-E4D20CEE5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2" y="393293"/>
            <a:ext cx="4300998" cy="5734664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нутренни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544BA56C-FF9F-30FC-F833-53EC4447E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72" y="393293"/>
            <a:ext cx="4300998" cy="5734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BA381-3E9A-65FA-6671-959457322198}"/>
              </a:ext>
            </a:extLst>
          </p:cNvPr>
          <p:cNvSpPr txBox="1"/>
          <p:nvPr/>
        </p:nvSpPr>
        <p:spPr>
          <a:xfrm>
            <a:off x="1229030" y="6127957"/>
            <a:ext cx="848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44-45. Гардероб </a:t>
            </a:r>
          </a:p>
        </p:txBody>
      </p:sp>
    </p:spTree>
    <p:extLst>
      <p:ext uri="{BB962C8B-B14F-4D97-AF65-F5344CB8AC3E}">
        <p14:creationId xmlns:p14="http://schemas.microsoft.com/office/powerpoint/2010/main" val="3531010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826B4C-E1E5-93C7-B143-118BFDEA9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1" y="415412"/>
            <a:ext cx="4253067" cy="567075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610BB76-D3EC-5E32-2D4E-A9615FBC6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88" y="415413"/>
            <a:ext cx="4253067" cy="5670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91F4B-B43D-1AA7-EED8-06DF7D097D8B}"/>
              </a:ext>
            </a:extLst>
          </p:cNvPr>
          <p:cNvSpPr txBox="1"/>
          <p:nvPr/>
        </p:nvSpPr>
        <p:spPr>
          <a:xfrm>
            <a:off x="1726788" y="6164826"/>
            <a:ext cx="936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46-47. Шкафы для хранения халатов в гардеробе </a:t>
            </a:r>
          </a:p>
        </p:txBody>
      </p:sp>
    </p:spTree>
    <p:extLst>
      <p:ext uri="{BB962C8B-B14F-4D97-AF65-F5344CB8AC3E}">
        <p14:creationId xmlns:p14="http://schemas.microsoft.com/office/powerpoint/2010/main" val="3092989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A1E70C84-DE62-B509-1271-5455D75FD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97" y="383865"/>
            <a:ext cx="4276726" cy="57023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E393B04-03F7-E8FE-D156-24861FABE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383866"/>
            <a:ext cx="4276726" cy="570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42E9B-63F2-D31D-A17B-1DC746ED15FA}"/>
              </a:ext>
            </a:extLst>
          </p:cNvPr>
          <p:cNvSpPr txBox="1"/>
          <p:nvPr/>
        </p:nvSpPr>
        <p:spPr>
          <a:xfrm>
            <a:off x="1372522" y="6086166"/>
            <a:ext cx="427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48. Шкаф для хранения верхней одежды в гардеробе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E8BD3A-E388-5BA0-86DF-5AB4AB22880D}"/>
              </a:ext>
            </a:extLst>
          </p:cNvPr>
          <p:cNvSpPr txBox="1"/>
          <p:nvPr/>
        </p:nvSpPr>
        <p:spPr>
          <a:xfrm>
            <a:off x="6455797" y="6086166"/>
            <a:ext cx="427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49. Тумбочка для хранения сменной обуви в гардеробе </a:t>
            </a:r>
          </a:p>
        </p:txBody>
      </p:sp>
    </p:spTree>
    <p:extLst>
      <p:ext uri="{BB962C8B-B14F-4D97-AF65-F5344CB8AC3E}">
        <p14:creationId xmlns:p14="http://schemas.microsoft.com/office/powerpoint/2010/main" val="574354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00C3153-2CE2-F7B0-594B-5FEF61661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7" y="226141"/>
            <a:ext cx="4497645" cy="599686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рибор, мусор&#10;&#10;Автоматически созданное описание">
            <a:extLst>
              <a:ext uri="{FF2B5EF4-FFF2-40B4-BE49-F238E27FC236}">
                <a16:creationId xmlns:a16="http://schemas.microsoft.com/office/drawing/2014/main" id="{BBCE8B21-7E06-5A09-D1F5-181F2BC53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33" y="226141"/>
            <a:ext cx="4497646" cy="5996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A082E-DFAE-D7E6-755A-C919A823F175}"/>
              </a:ext>
            </a:extLst>
          </p:cNvPr>
          <p:cNvSpPr txBox="1"/>
          <p:nvPr/>
        </p:nvSpPr>
        <p:spPr>
          <a:xfrm>
            <a:off x="1248697" y="6223001"/>
            <a:ext cx="958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50-51. Комната персонала (административно-бытовая зона) </a:t>
            </a:r>
          </a:p>
        </p:txBody>
      </p:sp>
    </p:spTree>
    <p:extLst>
      <p:ext uri="{BB962C8B-B14F-4D97-AF65-F5344CB8AC3E}">
        <p14:creationId xmlns:p14="http://schemas.microsoft.com/office/powerpoint/2010/main" val="134957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внутренний, дверь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3860575-DFE2-A5BC-069B-D317254AD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8" y="373626"/>
            <a:ext cx="4400551" cy="586740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E53282-4878-0563-F02B-937C200AA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3" y="373627"/>
            <a:ext cx="4400551" cy="5867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0E9DF4-28D1-59E2-21DE-FC9C5FEBAFE4}"/>
              </a:ext>
            </a:extLst>
          </p:cNvPr>
          <p:cNvSpPr txBox="1"/>
          <p:nvPr/>
        </p:nvSpPr>
        <p:spPr>
          <a:xfrm>
            <a:off x="1258528" y="6241027"/>
            <a:ext cx="99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52-53. Туалет  </a:t>
            </a:r>
          </a:p>
        </p:txBody>
      </p:sp>
    </p:spTree>
    <p:extLst>
      <p:ext uri="{BB962C8B-B14F-4D97-AF65-F5344CB8AC3E}">
        <p14:creationId xmlns:p14="http://schemas.microsoft.com/office/powerpoint/2010/main" val="335868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ванная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91B3EA20-C1A0-1763-C6B1-FD0F4E9D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95" y="280219"/>
            <a:ext cx="4508705" cy="60116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B3957E-1F7C-1040-E8A7-2EAEA5F77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22" y="280219"/>
            <a:ext cx="4510041" cy="6011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4D78C-4677-2404-679C-E9D36CCBB00D}"/>
              </a:ext>
            </a:extLst>
          </p:cNvPr>
          <p:cNvSpPr txBox="1"/>
          <p:nvPr/>
        </p:nvSpPr>
        <p:spPr>
          <a:xfrm>
            <a:off x="1587295" y="6291826"/>
            <a:ext cx="950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54-55. Туалет </a:t>
            </a:r>
          </a:p>
        </p:txBody>
      </p:sp>
    </p:spTree>
    <p:extLst>
      <p:ext uri="{BB962C8B-B14F-4D97-AF65-F5344CB8AC3E}">
        <p14:creationId xmlns:p14="http://schemas.microsoft.com/office/powerpoint/2010/main" val="203553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потолок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49CFF6AB-A1D4-C795-A1E3-21C3C4F60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393290"/>
            <a:ext cx="7620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0B4FD0-72D8-00FE-890B-B35DEC838A33}"/>
              </a:ext>
            </a:extLst>
          </p:cNvPr>
          <p:cNvSpPr txBox="1"/>
          <p:nvPr/>
        </p:nvSpPr>
        <p:spPr>
          <a:xfrm>
            <a:off x="2202426" y="6137476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3. Торговый зал (отдел льготного отпуска)</a:t>
            </a:r>
          </a:p>
        </p:txBody>
      </p:sp>
    </p:spTree>
    <p:extLst>
      <p:ext uri="{BB962C8B-B14F-4D97-AF65-F5344CB8AC3E}">
        <p14:creationId xmlns:p14="http://schemas.microsoft.com/office/powerpoint/2010/main" val="262671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прилавок, офис&#10;&#10;Автоматически созданное описание">
            <a:extLst>
              <a:ext uri="{FF2B5EF4-FFF2-40B4-BE49-F238E27FC236}">
                <a16:creationId xmlns:a16="http://schemas.microsoft.com/office/drawing/2014/main" id="{A9F21E31-5362-CEE9-8F90-556FBF261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79" y="442451"/>
            <a:ext cx="4174409" cy="556587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F1F0CF-2429-4FF4-A400-8DEB537A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5" y="442451"/>
            <a:ext cx="4174409" cy="5565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5533-B84D-34A8-CB32-38AD9095AE77}"/>
              </a:ext>
            </a:extLst>
          </p:cNvPr>
          <p:cNvSpPr txBox="1"/>
          <p:nvPr/>
        </p:nvSpPr>
        <p:spPr>
          <a:xfrm>
            <a:off x="1200765" y="6008330"/>
            <a:ext cx="417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56. Информационный стенд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83796-4A45-3043-387F-E2DBFAE592CA}"/>
              </a:ext>
            </a:extLst>
          </p:cNvPr>
          <p:cNvSpPr txBox="1"/>
          <p:nvPr/>
        </p:nvSpPr>
        <p:spPr>
          <a:xfrm>
            <a:off x="6882579" y="6086168"/>
            <a:ext cx="417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57. Рабочее место фармацевта </a:t>
            </a:r>
          </a:p>
        </p:txBody>
      </p:sp>
    </p:spTree>
    <p:extLst>
      <p:ext uri="{BB962C8B-B14F-4D97-AF65-F5344CB8AC3E}">
        <p14:creationId xmlns:p14="http://schemas.microsoft.com/office/powerpoint/2010/main" val="383194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то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CD4E277-C1A2-496C-F7AF-45DA3B967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2" y="373626"/>
            <a:ext cx="4326194" cy="5768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095EF-6A80-80F5-7EC4-0488AA9B2C7C}"/>
              </a:ext>
            </a:extLst>
          </p:cNvPr>
          <p:cNvSpPr txBox="1"/>
          <p:nvPr/>
        </p:nvSpPr>
        <p:spPr>
          <a:xfrm>
            <a:off x="3755921" y="6233652"/>
            <a:ext cx="489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58. Санитарная форма фармацевта </a:t>
            </a:r>
          </a:p>
        </p:txBody>
      </p:sp>
    </p:spTree>
    <p:extLst>
      <p:ext uri="{BB962C8B-B14F-4D97-AF65-F5344CB8AC3E}">
        <p14:creationId xmlns:p14="http://schemas.microsoft.com/office/powerpoint/2010/main" val="158835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нутренний, белый, гардероб&#10;&#10;Автоматически созданное описание">
            <a:extLst>
              <a:ext uri="{FF2B5EF4-FFF2-40B4-BE49-F238E27FC236}">
                <a16:creationId xmlns:a16="http://schemas.microsoft.com/office/drawing/2014/main" id="{4829D929-0278-0E05-4918-89CE0313B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2" y="235974"/>
            <a:ext cx="4317588" cy="5756784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B2055360-1EE0-623E-69F1-6F604A996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60" y="235974"/>
            <a:ext cx="4317590" cy="5756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50064-5EDE-9432-2B23-864F5E335BF5}"/>
              </a:ext>
            </a:extLst>
          </p:cNvPr>
          <p:cNvSpPr txBox="1"/>
          <p:nvPr/>
        </p:nvSpPr>
        <p:spPr>
          <a:xfrm>
            <a:off x="1302160" y="6125497"/>
            <a:ext cx="95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59-60. Шкафы для хранения уборочного инвентаря  </a:t>
            </a:r>
          </a:p>
        </p:txBody>
      </p:sp>
    </p:spTree>
    <p:extLst>
      <p:ext uri="{BB962C8B-B14F-4D97-AF65-F5344CB8AC3E}">
        <p14:creationId xmlns:p14="http://schemas.microsoft.com/office/powerpoint/2010/main" val="2449047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6F771D-28CA-FAE7-A6A1-D06B437C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23" y="314633"/>
            <a:ext cx="4229100" cy="56388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ул, ручная тележка,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6258D882-C023-6679-D333-497CC6D0A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94" y="314632"/>
            <a:ext cx="4229100" cy="563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7AF331-4561-C263-1328-1D86A29767ED}"/>
              </a:ext>
            </a:extLst>
          </p:cNvPr>
          <p:cNvSpPr txBox="1"/>
          <p:nvPr/>
        </p:nvSpPr>
        <p:spPr>
          <a:xfrm>
            <a:off x="1626623" y="5953432"/>
            <a:ext cx="936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61-62. Уборочный инвентарь </a:t>
            </a:r>
          </a:p>
        </p:txBody>
      </p:sp>
    </p:spTree>
    <p:extLst>
      <p:ext uri="{BB962C8B-B14F-4D97-AF65-F5344CB8AC3E}">
        <p14:creationId xmlns:p14="http://schemas.microsoft.com/office/powerpoint/2010/main" val="3864048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42AA08B-8AC2-F3C6-7FB5-177F69846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5" y="373627"/>
            <a:ext cx="4321277" cy="5761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151FC-5A32-3F65-F7CE-12D7D414A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30" y="373626"/>
            <a:ext cx="4321277" cy="5761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CCC819-C7F1-233B-1910-0BD13ACE0A0C}"/>
              </a:ext>
            </a:extLst>
          </p:cNvPr>
          <p:cNvSpPr txBox="1"/>
          <p:nvPr/>
        </p:nvSpPr>
        <p:spPr>
          <a:xfrm>
            <a:off x="1377130" y="6135329"/>
            <a:ext cx="983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63-64. Уборочный инвентарь </a:t>
            </a:r>
          </a:p>
        </p:txBody>
      </p:sp>
    </p:spTree>
    <p:extLst>
      <p:ext uri="{BB962C8B-B14F-4D97-AF65-F5344CB8AC3E}">
        <p14:creationId xmlns:p14="http://schemas.microsoft.com/office/powerpoint/2010/main" val="2503578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иний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A9183D6F-155C-B853-0A62-C14B82F1D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39" y="275303"/>
            <a:ext cx="4409768" cy="587969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нутренний, деревянны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4E41C24-E904-DA57-B76F-EDB6D867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21" y="275303"/>
            <a:ext cx="4409768" cy="5879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1BC8A-9DAC-CBF7-31EF-D0BE73E03BE2}"/>
              </a:ext>
            </a:extLst>
          </p:cNvPr>
          <p:cNvSpPr txBox="1"/>
          <p:nvPr/>
        </p:nvSpPr>
        <p:spPr>
          <a:xfrm>
            <a:off x="1288639" y="6154993"/>
            <a:ext cx="9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65-66. Уборочный инвентарь </a:t>
            </a:r>
          </a:p>
        </p:txBody>
      </p:sp>
    </p:spTree>
    <p:extLst>
      <p:ext uri="{BB962C8B-B14F-4D97-AF65-F5344CB8AC3E}">
        <p14:creationId xmlns:p14="http://schemas.microsoft.com/office/powerpoint/2010/main" val="1643235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бутылка, деревянный, дерево, овощ&#10;&#10;Автоматически созданное описание">
            <a:extLst>
              <a:ext uri="{FF2B5EF4-FFF2-40B4-BE49-F238E27FC236}">
                <a16:creationId xmlns:a16="http://schemas.microsoft.com/office/drawing/2014/main" id="{E72C1BFD-272F-3982-1BC3-54FD37C04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57" y="353962"/>
            <a:ext cx="4387646" cy="5850194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ол, внутренний, стена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439F43E6-517B-19BA-35CF-D54A49631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2" y="353962"/>
            <a:ext cx="4387646" cy="5850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A6BC0B-12CD-1587-7A52-3709845DF015}"/>
              </a:ext>
            </a:extLst>
          </p:cNvPr>
          <p:cNvSpPr txBox="1"/>
          <p:nvPr/>
        </p:nvSpPr>
        <p:spPr>
          <a:xfrm>
            <a:off x="1351322" y="6204156"/>
            <a:ext cx="963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67-68. Уборочный инвентарь </a:t>
            </a:r>
          </a:p>
        </p:txBody>
      </p:sp>
    </p:spTree>
    <p:extLst>
      <p:ext uri="{BB962C8B-B14F-4D97-AF65-F5344CB8AC3E}">
        <p14:creationId xmlns:p14="http://schemas.microsoft.com/office/powerpoint/2010/main" val="2361253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деревянны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CD9EA34-B500-19C1-97A3-67907367E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5" y="2462981"/>
            <a:ext cx="5860025" cy="4395019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олка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366ACF76-4319-4B00-D41D-6C5F8619D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31974" cy="4748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00ACE-C7BA-5DFD-22CC-662CB8F9645B}"/>
              </a:ext>
            </a:extLst>
          </p:cNvPr>
          <p:cNvSpPr txBox="1"/>
          <p:nvPr/>
        </p:nvSpPr>
        <p:spPr>
          <a:xfrm>
            <a:off x="0" y="4748980"/>
            <a:ext cx="633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69-70. Уборочный инвентарь </a:t>
            </a:r>
          </a:p>
        </p:txBody>
      </p:sp>
    </p:spTree>
    <p:extLst>
      <p:ext uri="{BB962C8B-B14F-4D97-AF65-F5344CB8AC3E}">
        <p14:creationId xmlns:p14="http://schemas.microsoft.com/office/powerpoint/2010/main" val="3335903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шкафчик, внутренний, кухня, пол&#10;&#10;Автоматически созданное описание">
            <a:extLst>
              <a:ext uri="{FF2B5EF4-FFF2-40B4-BE49-F238E27FC236}">
                <a16:creationId xmlns:a16="http://schemas.microsoft.com/office/drawing/2014/main" id="{763BCC19-0279-A070-DEEA-1983F886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8" y="340852"/>
            <a:ext cx="4243233" cy="565764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ена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A8A4FCF2-A45F-1883-57A6-75C6C8BB3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340852"/>
            <a:ext cx="4243233" cy="5657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1BD56-946E-B8B0-74EB-9B72BE6C2E20}"/>
              </a:ext>
            </a:extLst>
          </p:cNvPr>
          <p:cNvSpPr txBox="1"/>
          <p:nvPr/>
        </p:nvSpPr>
        <p:spPr>
          <a:xfrm>
            <a:off x="1331658" y="5998496"/>
            <a:ext cx="97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71-72. Шкаф для хранения ЛП для инъекций </a:t>
            </a:r>
          </a:p>
        </p:txBody>
      </p:sp>
    </p:spTree>
    <p:extLst>
      <p:ext uri="{BB962C8B-B14F-4D97-AF65-F5344CB8AC3E}">
        <p14:creationId xmlns:p14="http://schemas.microsoft.com/office/powerpoint/2010/main" val="4109589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63E24B91-6351-E877-0DDD-2080D8ECE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05" y="462118"/>
            <a:ext cx="4139381" cy="551917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утренний, полка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F8F9BA64-7B52-A521-292B-E5DE7F6B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14" y="462117"/>
            <a:ext cx="4139381" cy="5519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43FBEB-4A28-3E0C-2636-9F9C5187EE71}"/>
              </a:ext>
            </a:extLst>
          </p:cNvPr>
          <p:cNvSpPr txBox="1"/>
          <p:nvPr/>
        </p:nvSpPr>
        <p:spPr>
          <a:xfrm>
            <a:off x="1410314" y="5981292"/>
            <a:ext cx="937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73-74. Шкаф для хранения ЛП для наружного и внутреннего применения </a:t>
            </a:r>
          </a:p>
        </p:txBody>
      </p:sp>
    </p:spTree>
    <p:extLst>
      <p:ext uri="{BB962C8B-B14F-4D97-AF65-F5344CB8AC3E}">
        <p14:creationId xmlns:p14="http://schemas.microsoft.com/office/powerpoint/2010/main" val="91104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C7C7816C-49B9-AE92-05D0-9982326B7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81" y="512096"/>
            <a:ext cx="4115414" cy="54872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утренний, потолок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F361FD00-9015-7618-5B50-7BCA35D68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512096"/>
            <a:ext cx="6633497" cy="4975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32AEE-1C25-C619-7074-13FF84402EEB}"/>
              </a:ext>
            </a:extLst>
          </p:cNvPr>
          <p:cNvSpPr txBox="1"/>
          <p:nvPr/>
        </p:nvSpPr>
        <p:spPr>
          <a:xfrm>
            <a:off x="353961" y="5659479"/>
            <a:ext cx="663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4-5. Торговый зал (отдел готовых лекарственных форм)</a:t>
            </a:r>
          </a:p>
        </p:txBody>
      </p:sp>
    </p:spTree>
    <p:extLst>
      <p:ext uri="{BB962C8B-B14F-4D97-AF65-F5344CB8AC3E}">
        <p14:creationId xmlns:p14="http://schemas.microsoft.com/office/powerpoint/2010/main" val="3479314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ена, внутренний, кухня,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C9E0F72-8B84-947A-64CF-BF83A5AA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47" y="452284"/>
            <a:ext cx="4233401" cy="564453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ена, внутренний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41597901-A70B-5DE0-A7BC-562BDD57F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51" y="452285"/>
            <a:ext cx="4233401" cy="5644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5E0DC-EE0B-1D68-6D9B-BCB5F0A593DC}"/>
              </a:ext>
            </a:extLst>
          </p:cNvPr>
          <p:cNvSpPr txBox="1"/>
          <p:nvPr/>
        </p:nvSpPr>
        <p:spPr>
          <a:xfrm>
            <a:off x="1420147" y="6096819"/>
            <a:ext cx="935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75-76. Шкаф для хранения перевязочного материала  </a:t>
            </a:r>
          </a:p>
        </p:txBody>
      </p:sp>
    </p:spTree>
    <p:extLst>
      <p:ext uri="{BB962C8B-B14F-4D97-AF65-F5344CB8AC3E}">
        <p14:creationId xmlns:p14="http://schemas.microsoft.com/office/powerpoint/2010/main" val="1889583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D14D6A2-B429-EB21-DEA7-07D46B3A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1" y="383458"/>
            <a:ext cx="4159044" cy="55453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нутрен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2BA77DA0-F19F-C7DD-E698-875378295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05" y="383457"/>
            <a:ext cx="7393858" cy="5545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0E5CF-E07E-41A7-AE57-770F31E419B0}"/>
              </a:ext>
            </a:extLst>
          </p:cNvPr>
          <p:cNvSpPr txBox="1"/>
          <p:nvPr/>
        </p:nvSpPr>
        <p:spPr>
          <a:xfrm>
            <a:off x="423401" y="59288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77-78. Шкаф для хранения резиновых изделий  </a:t>
            </a:r>
          </a:p>
        </p:txBody>
      </p:sp>
    </p:spTree>
    <p:extLst>
      <p:ext uri="{BB962C8B-B14F-4D97-AF65-F5344CB8AC3E}">
        <p14:creationId xmlns:p14="http://schemas.microsoft.com/office/powerpoint/2010/main" val="3931447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много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36CE1D80-91E7-9136-DDB6-0CE53EF6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67" y="260556"/>
            <a:ext cx="4479822" cy="5973096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белый, прибор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51563CA4-7893-68A0-48F2-EA619D950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41" y="260556"/>
            <a:ext cx="4479822" cy="5973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AD788-3BD0-248D-B051-8AD03EB9E529}"/>
              </a:ext>
            </a:extLst>
          </p:cNvPr>
          <p:cNvSpPr txBox="1"/>
          <p:nvPr/>
        </p:nvSpPr>
        <p:spPr>
          <a:xfrm>
            <a:off x="1136241" y="6233652"/>
            <a:ext cx="961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79-80. Шкаф для хранения лекарственного растительного сырья  </a:t>
            </a:r>
          </a:p>
        </p:txBody>
      </p:sp>
    </p:spTree>
    <p:extLst>
      <p:ext uri="{BB962C8B-B14F-4D97-AF65-F5344CB8AC3E}">
        <p14:creationId xmlns:p14="http://schemas.microsoft.com/office/powerpoint/2010/main" val="3918131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олка, внутренний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98368F12-A08D-4352-7657-5E122F484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5" y="265471"/>
            <a:ext cx="7423355" cy="556751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ена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86361AE2-523E-C681-F140-7086197AD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265471"/>
            <a:ext cx="4178709" cy="5571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6ADF06-5239-354D-4789-5B35A518A8CF}"/>
              </a:ext>
            </a:extLst>
          </p:cNvPr>
          <p:cNvSpPr txBox="1"/>
          <p:nvPr/>
        </p:nvSpPr>
        <p:spPr>
          <a:xfrm>
            <a:off x="245805" y="5832987"/>
            <a:ext cx="742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81. Шкаф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B4280-3E67-F8DB-9E85-BCD566E00C95}"/>
              </a:ext>
            </a:extLst>
          </p:cNvPr>
          <p:cNvSpPr txBox="1"/>
          <p:nvPr/>
        </p:nvSpPr>
        <p:spPr>
          <a:xfrm>
            <a:off x="7875639" y="5832987"/>
            <a:ext cx="417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82. Шкаф для хранения ЛП, стоящих на ПКУ</a:t>
            </a:r>
          </a:p>
        </p:txBody>
      </p:sp>
    </p:spTree>
    <p:extLst>
      <p:ext uri="{BB962C8B-B14F-4D97-AF65-F5344CB8AC3E}">
        <p14:creationId xmlns:p14="http://schemas.microsoft.com/office/powerpoint/2010/main" val="539631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E078FD2F-0A46-F72B-3A7B-12A1F7D21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82" y="479322"/>
            <a:ext cx="4234631" cy="5646174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стена, белый,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710FDDF3-AE22-3A93-B194-DCCDACF5C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3" y="471948"/>
            <a:ext cx="4240161" cy="5653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D7647-F822-1A0D-9E10-A13A4C83CDAB}"/>
              </a:ext>
            </a:extLst>
          </p:cNvPr>
          <p:cNvSpPr txBox="1"/>
          <p:nvPr/>
        </p:nvSpPr>
        <p:spPr>
          <a:xfrm>
            <a:off x="1094453" y="6125496"/>
            <a:ext cx="94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83-84. Сейф для хранения огнеопасных и взрывоопасных веществ </a:t>
            </a:r>
          </a:p>
        </p:txBody>
      </p:sp>
    </p:spTree>
    <p:extLst>
      <p:ext uri="{BB962C8B-B14F-4D97-AF65-F5344CB8AC3E}">
        <p14:creationId xmlns:p14="http://schemas.microsoft.com/office/powerpoint/2010/main" val="2208950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732E1C-95F3-ACCC-4B31-92289630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37" y="263013"/>
            <a:ext cx="4483510" cy="597801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ол, внутренний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A4A08A62-AE88-5AF1-02B3-44CB2416D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3" y="263012"/>
            <a:ext cx="4483510" cy="5978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EAFEC8-D3BD-77FB-0697-C4D1D0F059C7}"/>
              </a:ext>
            </a:extLst>
          </p:cNvPr>
          <p:cNvSpPr txBox="1"/>
          <p:nvPr/>
        </p:nvSpPr>
        <p:spPr>
          <a:xfrm>
            <a:off x="1080317" y="6241025"/>
            <a:ext cx="94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83-84. Сейф и шкаф для хранения огнеопасных и взрывоопасных веществ </a:t>
            </a:r>
          </a:p>
        </p:txBody>
      </p:sp>
    </p:spTree>
    <p:extLst>
      <p:ext uri="{BB962C8B-B14F-4D97-AF65-F5344CB8AC3E}">
        <p14:creationId xmlns:p14="http://schemas.microsoft.com/office/powerpoint/2010/main" val="88458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холодильник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53BD623B-AA51-BEC4-928B-7634B01D5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23" y="410497"/>
            <a:ext cx="4330496" cy="577399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холодильник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1C5E6DDE-D02C-40FB-B8CA-25E29F351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24" y="410497"/>
            <a:ext cx="4330495" cy="5773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DEA75-2EB4-2DE2-6DCC-655BF9125428}"/>
              </a:ext>
            </a:extLst>
          </p:cNvPr>
          <p:cNvSpPr txBox="1"/>
          <p:nvPr/>
        </p:nvSpPr>
        <p:spPr>
          <a:xfrm>
            <a:off x="1249924" y="6184490"/>
            <a:ext cx="9831031" cy="3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85-86. Холодильник (снаружи и внутри) </a:t>
            </a:r>
          </a:p>
        </p:txBody>
      </p:sp>
    </p:spTree>
    <p:extLst>
      <p:ext uri="{BB962C8B-B14F-4D97-AF65-F5344CB8AC3E}">
        <p14:creationId xmlns:p14="http://schemas.microsoft.com/office/powerpoint/2010/main" val="416625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DB6659B3-5348-822A-7AFF-0C1D3A50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98" y="285136"/>
            <a:ext cx="4351389" cy="5801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FB4FC-E522-8273-3AA5-E8B816C9E677}"/>
              </a:ext>
            </a:extLst>
          </p:cNvPr>
          <p:cNvSpPr txBox="1"/>
          <p:nvPr/>
        </p:nvSpPr>
        <p:spPr>
          <a:xfrm>
            <a:off x="3544529" y="6165023"/>
            <a:ext cx="51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87. Тара для сбора медицинских отходов  </a:t>
            </a:r>
          </a:p>
        </p:txBody>
      </p:sp>
    </p:spTree>
    <p:extLst>
      <p:ext uri="{BB962C8B-B14F-4D97-AF65-F5344CB8AC3E}">
        <p14:creationId xmlns:p14="http://schemas.microsoft.com/office/powerpoint/2010/main" val="214814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E1057F-0C3D-A776-FDC4-8BD81FC8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21" y="373626"/>
            <a:ext cx="4366816" cy="58206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98E548-6035-A33A-5935-3A91AD4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272" y="373626"/>
            <a:ext cx="4366816" cy="5820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0F36D6-1044-E3D7-96FC-71DDB873E112}"/>
              </a:ext>
            </a:extLst>
          </p:cNvPr>
          <p:cNvSpPr txBox="1"/>
          <p:nvPr/>
        </p:nvSpPr>
        <p:spPr>
          <a:xfrm>
            <a:off x="1298521" y="6194323"/>
            <a:ext cx="982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6-7. Торговый зал</a:t>
            </a:r>
          </a:p>
        </p:txBody>
      </p:sp>
    </p:spTree>
    <p:extLst>
      <p:ext uri="{BB962C8B-B14F-4D97-AF65-F5344CB8AC3E}">
        <p14:creationId xmlns:p14="http://schemas.microsoft.com/office/powerpoint/2010/main" val="172384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ол,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FDC8B846-28A5-842D-AEA3-A889C7BF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4" y="282672"/>
            <a:ext cx="4316365" cy="5755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D550C6-6C89-834F-5326-293246375FD5}"/>
              </a:ext>
            </a:extLst>
          </p:cNvPr>
          <p:cNvSpPr txBox="1"/>
          <p:nvPr/>
        </p:nvSpPr>
        <p:spPr>
          <a:xfrm>
            <a:off x="934064" y="6037825"/>
            <a:ext cx="443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8. Зона теста косметики в торговом зале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F4FAB-15C4-8ADE-A030-04F55C710039}"/>
              </a:ext>
            </a:extLst>
          </p:cNvPr>
          <p:cNvSpPr txBox="1"/>
          <p:nvPr/>
        </p:nvSpPr>
        <p:spPr>
          <a:xfrm>
            <a:off x="6463696" y="6018978"/>
            <a:ext cx="443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9. Зона для самостоятельного измерения давления в торговом зале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17E78-86A5-E2DE-D032-21C661CE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54" y="282672"/>
            <a:ext cx="4316365" cy="57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1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, холодильник, пол&#10;&#10;Автоматически созданное описание">
            <a:extLst>
              <a:ext uri="{FF2B5EF4-FFF2-40B4-BE49-F238E27FC236}">
                <a16:creationId xmlns:a16="http://schemas.microsoft.com/office/drawing/2014/main" id="{B6EA5349-7395-358F-5B65-DA7E9197F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1" y="481945"/>
            <a:ext cx="7433186" cy="5574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A089C-FEBC-9E67-FB08-11AE23615879}"/>
              </a:ext>
            </a:extLst>
          </p:cNvPr>
          <p:cNvSpPr txBox="1"/>
          <p:nvPr/>
        </p:nvSpPr>
        <p:spPr>
          <a:xfrm>
            <a:off x="164771" y="6056835"/>
            <a:ext cx="550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10. Холодильники в торговом зале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FAC49B-5E75-D527-7B16-A6801E41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239" y="481945"/>
            <a:ext cx="4182406" cy="5574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D5BD5-3EB0-73B6-3CAB-077213BEA026}"/>
              </a:ext>
            </a:extLst>
          </p:cNvPr>
          <p:cNvSpPr txBox="1"/>
          <p:nvPr/>
        </p:nvSpPr>
        <p:spPr>
          <a:xfrm>
            <a:off x="7741239" y="6056835"/>
            <a:ext cx="418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11. Шкафы для хранения товаров в торговом зале </a:t>
            </a:r>
          </a:p>
        </p:txBody>
      </p:sp>
    </p:spTree>
    <p:extLst>
      <p:ext uri="{BB962C8B-B14F-4D97-AF65-F5344CB8AC3E}">
        <p14:creationId xmlns:p14="http://schemas.microsoft.com/office/powerpoint/2010/main" val="177097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A5399EDC-38C3-01F5-B801-067924E04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3" y="211393"/>
            <a:ext cx="4557866" cy="6077155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нутренний, пол, плитка&#10;&#10;Автоматически созданное описание">
            <a:extLst>
              <a:ext uri="{FF2B5EF4-FFF2-40B4-BE49-F238E27FC236}">
                <a16:creationId xmlns:a16="http://schemas.microsoft.com/office/drawing/2014/main" id="{9E3A86BE-7DEC-17AC-DA12-C4DA92833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92" y="211393"/>
            <a:ext cx="4557866" cy="6077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38FF7B-F245-D551-A2D9-49BC2B54D0F2}"/>
              </a:ext>
            </a:extLst>
          </p:cNvPr>
          <p:cNvSpPr txBox="1"/>
          <p:nvPr/>
        </p:nvSpPr>
        <p:spPr>
          <a:xfrm>
            <a:off x="1140543" y="6288547"/>
            <a:ext cx="99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12-13. Шкафы для хранения ЛП в торговом зале </a:t>
            </a:r>
          </a:p>
        </p:txBody>
      </p:sp>
    </p:spTree>
    <p:extLst>
      <p:ext uri="{BB962C8B-B14F-4D97-AF65-F5344CB8AC3E}">
        <p14:creationId xmlns:p14="http://schemas.microsoft.com/office/powerpoint/2010/main" val="385870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ванная, туалет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61C4F943-663E-4EE6-D421-8FF22A7AB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1" y="255639"/>
            <a:ext cx="4396323" cy="5861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C0A28-0A7E-10E8-60A7-3A6EEB5B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83" y="255639"/>
            <a:ext cx="4396322" cy="5860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414993-2840-2F33-AB8C-4593DCC9DDCA}"/>
              </a:ext>
            </a:extLst>
          </p:cNvPr>
          <p:cNvSpPr txBox="1"/>
          <p:nvPr/>
        </p:nvSpPr>
        <p:spPr>
          <a:xfrm>
            <a:off x="824682" y="6253316"/>
            <a:ext cx="98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14-15. Материальная 1 </a:t>
            </a:r>
          </a:p>
        </p:txBody>
      </p:sp>
    </p:spTree>
    <p:extLst>
      <p:ext uri="{BB962C8B-B14F-4D97-AF65-F5344CB8AC3E}">
        <p14:creationId xmlns:p14="http://schemas.microsoft.com/office/powerpoint/2010/main" val="1026899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540</Words>
  <Application>Microsoft Office PowerPoint</Application>
  <PresentationFormat>Широкоэкранный</PresentationFormat>
  <Paragraphs>72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QZ5050</dc:creator>
  <cp:lastModifiedBy>QZ5050</cp:lastModifiedBy>
  <cp:revision>2</cp:revision>
  <dcterms:created xsi:type="dcterms:W3CDTF">2022-12-24T13:32:35Z</dcterms:created>
  <dcterms:modified xsi:type="dcterms:W3CDTF">2022-12-24T17:32:34Z</dcterms:modified>
</cp:coreProperties>
</file>