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33"/>
  </p:notesMasterIdLst>
  <p:sldIdLst>
    <p:sldId id="407" r:id="rId2"/>
    <p:sldId id="261" r:id="rId3"/>
    <p:sldId id="359" r:id="rId4"/>
    <p:sldId id="301" r:id="rId5"/>
    <p:sldId id="404" r:id="rId6"/>
    <p:sldId id="283" r:id="rId7"/>
    <p:sldId id="363" r:id="rId8"/>
    <p:sldId id="392" r:id="rId9"/>
    <p:sldId id="393" r:id="rId10"/>
    <p:sldId id="405" r:id="rId11"/>
    <p:sldId id="406" r:id="rId12"/>
    <p:sldId id="394" r:id="rId13"/>
    <p:sldId id="364" r:id="rId14"/>
    <p:sldId id="389" r:id="rId15"/>
    <p:sldId id="367" r:id="rId16"/>
    <p:sldId id="280" r:id="rId17"/>
    <p:sldId id="281" r:id="rId18"/>
    <p:sldId id="344" r:id="rId19"/>
    <p:sldId id="387" r:id="rId20"/>
    <p:sldId id="306" r:id="rId21"/>
    <p:sldId id="368" r:id="rId22"/>
    <p:sldId id="307" r:id="rId23"/>
    <p:sldId id="309" r:id="rId24"/>
    <p:sldId id="311" r:id="rId25"/>
    <p:sldId id="313" r:id="rId26"/>
    <p:sldId id="395" r:id="rId27"/>
    <p:sldId id="292" r:id="rId28"/>
    <p:sldId id="293" r:id="rId29"/>
    <p:sldId id="369" r:id="rId30"/>
    <p:sldId id="360" r:id="rId31"/>
    <p:sldId id="29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7091" autoAdjust="0"/>
  </p:normalViewPr>
  <p:slideViewPr>
    <p:cSldViewPr>
      <p:cViewPr varScale="1">
        <p:scale>
          <a:sx n="64" d="100"/>
          <a:sy n="64" d="100"/>
        </p:scale>
        <p:origin x="156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348B13-19F8-4C43-BC34-DFD86F40B46B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7BA60A-8E28-4350-8F96-B624EBDCC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952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71D40-69DA-47F8-BDBB-DA4D4B5FB9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075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1FC99B-67DB-44E1-9FFA-048F3FF427E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FB2DB5-38A7-44DC-BFDD-1C4A21B700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Межзубные контакты, обеспечивая непрерывность зубного ряда, являются также путями распределения жевательного давления по дуге (а). Сила Р разлагается на силу, действующую вдоль корня, а также на силы /&gt;; и Р2, действующие вдоль дуги через межзубные промежутки. При появлении дефекта (б) сила Р разлагается на две силы, одна из которых (Р,) наклоняет зуб в сторону дефекта. Таким образом появляется травматогенная окклюзия.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48EE0-90A9-441D-8ED1-561B0877A75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/>
              <a:t>1. 2 —при генерализованном пародонтозе;</a:t>
            </a:r>
          </a:p>
          <a:p>
            <a:pPr eaLnBrk="1" hangingPunct="1"/>
            <a:r>
              <a:rPr lang="ru-RU" b="1"/>
              <a:t> 3 —при очаговом пародонтозе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38CB92-18B4-4F65-9F9A-C9EEFC868D1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013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AADBB7-86DC-42FD-A930-F8292A5940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/>
              <a:t>Субъективное обследование.</a:t>
            </a:r>
            <a:endParaRPr lang="ru-RU"/>
          </a:p>
          <a:p>
            <a:r>
              <a:rPr lang="en-US"/>
              <a:t>	</a:t>
            </a:r>
            <a:r>
              <a:rPr lang="ru-RU"/>
              <a:t>Анамнез включает жалобы больного, изучение состояния всего организма, условия жизни, профессиональные вредности, аллергологический анамнез. 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D77471-A175-476D-B0AB-C297399EBD2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8F371-E95B-4524-AECF-D938B50B12F9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BC8C-72F6-4D27-B567-1084653D05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8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FB488-8B04-4FA3-94C1-E7AABBD24407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8B5F7-B27A-453B-A679-A3BC8B2D03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6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FB488-8B04-4FA3-94C1-E7AABBD24407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8B5F7-B27A-453B-A679-A3BC8B2D03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2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FB488-8B04-4FA3-94C1-E7AABBD24407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8B5F7-B27A-453B-A679-A3BC8B2D03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6090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FB488-8B04-4FA3-94C1-E7AABBD24407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8B5F7-B27A-453B-A679-A3BC8B2D03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96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FB488-8B04-4FA3-94C1-E7AABBD24407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8B5F7-B27A-453B-A679-A3BC8B2D03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22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FB488-8B04-4FA3-94C1-E7AABBD24407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8B5F7-B27A-453B-A679-A3BC8B2D03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35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736DD-644D-4BEA-8526-6E3DED326934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961AD-FA36-4B4C-A9F2-624148106F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26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FE5FA6-23B0-4D9E-A9B5-5FCD55329AAE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E0E44-8E70-4770-B9E2-71D40402B1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37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F7A11-90E4-4DA2-B470-A78A66BDF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34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522B0-CC50-4E57-AF76-C2104952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0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5934EB-F2CA-488E-AEE1-A5A49FBF7280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1BD50-E548-434A-BA2B-BD09B8955A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87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D793F-A6BF-4E66-9DE7-D560DFEAB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2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D6D8-C551-4D24-A182-0031E0BCD320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7FEA3-D626-48C9-955F-4A85968C0F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5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C08AC-8C8A-4F40-92E5-10C9619ADB5F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3F17B-4950-4D31-98AA-81D4B6E58E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26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13C5D-18D1-4F69-AA7E-EA43B7BBEDE1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CBA03-6931-4E36-9FB8-7C77EB3ED3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28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183BE-94F8-4345-B0E7-ADD63BFF23E5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15EE-9C67-4C4B-A414-6503644B74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7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DB56CA-A3FF-4D4F-A549-A2F69AEAC80B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EB31-3669-4503-A1C5-B069BF39B0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5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17B471-0F73-4BE3-B7F5-D4590EE458DE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2A85D-8354-4312-AA34-68532DADC6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38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A782F4-F970-4ACC-BF3D-CCC0A42E7EE5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E0A30-DF9D-420D-AA7E-54A7C578E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7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B29FB488-8B04-4FA3-94C1-E7AABBD24407}" type="datetimeFigureOut">
              <a:rPr lang="ru-RU" smtClean="0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28B5F7-B27A-453B-A679-A3BC8B2D03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4951" y="7289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altLang="ru-RU" dirty="0" err="1"/>
              <a:t>Войно-Ясенецкого</a:t>
            </a:r>
            <a:r>
              <a:rPr lang="ru-RU" altLang="ru-RU" dirty="0"/>
              <a:t>» </a:t>
            </a:r>
            <a:br>
              <a:rPr lang="ru-RU" altLang="ru-RU" dirty="0"/>
            </a:br>
            <a:r>
              <a:rPr lang="ru-RU" altLang="ru-RU" dirty="0"/>
              <a:t>Министерства здравоохранения Российской Федерации</a:t>
            </a:r>
            <a:br>
              <a:rPr lang="ru-RU" altLang="ru-RU" dirty="0"/>
            </a:br>
            <a:r>
              <a:rPr lang="ru-RU" altLang="ru-RU" dirty="0"/>
              <a:t>Кафедра стоматологии ИПО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pPr algn="r"/>
            <a:endParaRPr lang="ru-RU" dirty="0"/>
          </a:p>
          <a:p>
            <a:pPr algn="ctr"/>
            <a:r>
              <a:rPr lang="ru-RU" dirty="0"/>
              <a:t>Тема:</a:t>
            </a:r>
          </a:p>
          <a:p>
            <a:pPr algn="ctr"/>
            <a:r>
              <a:rPr lang="ru-RU" dirty="0"/>
              <a:t>Частичное отсутствие зубов. Клиника. Диагностика. Виды конструкций протезов, применяемых при лечении частичного отсутствия зубов.</a:t>
            </a:r>
            <a:endParaRPr lang="ru-RU" dirty="0"/>
          </a:p>
          <a:p>
            <a:pPr algn="r"/>
            <a:endParaRPr lang="ru-RU" altLang="ru-RU" dirty="0"/>
          </a:p>
          <a:p>
            <a:pPr algn="r"/>
            <a:endParaRPr lang="ru-RU" altLang="ru-RU" dirty="0" smtClean="0"/>
          </a:p>
          <a:p>
            <a:pPr algn="r"/>
            <a:endParaRPr lang="ru-RU" altLang="ru-RU" dirty="0" smtClean="0"/>
          </a:p>
          <a:p>
            <a:pPr algn="r"/>
            <a:endParaRPr lang="ru-RU" altLang="ru-RU" dirty="0"/>
          </a:p>
          <a:p>
            <a:pPr algn="r"/>
            <a:endParaRPr lang="ru-RU" altLang="ru-RU" dirty="0" smtClean="0"/>
          </a:p>
          <a:p>
            <a:pPr algn="r"/>
            <a:endParaRPr lang="ru-RU" altLang="ru-RU" dirty="0"/>
          </a:p>
          <a:p>
            <a:pPr algn="r"/>
            <a:r>
              <a:rPr lang="ru-RU" altLang="ru-RU" dirty="0" smtClean="0"/>
              <a:t>Выполнил </a:t>
            </a:r>
            <a:r>
              <a:rPr lang="ru-RU" altLang="ru-RU" dirty="0"/>
              <a:t>ординатор </a:t>
            </a:r>
          </a:p>
          <a:p>
            <a:pPr algn="r"/>
            <a:r>
              <a:rPr lang="ru-RU" altLang="ru-RU" dirty="0"/>
              <a:t>кафедры стоматологии ИПО</a:t>
            </a:r>
          </a:p>
          <a:p>
            <a:pPr algn="r"/>
            <a:r>
              <a:rPr lang="ru-RU" altLang="ru-RU" dirty="0"/>
              <a:t>по специальности «стоматология </a:t>
            </a:r>
            <a:r>
              <a:rPr lang="ru-RU" altLang="ru-RU" dirty="0" smtClean="0"/>
              <a:t>ортопедическая»</a:t>
            </a:r>
            <a:endParaRPr lang="ru-RU" altLang="ru-RU" dirty="0"/>
          </a:p>
          <a:p>
            <a:pPr algn="r"/>
            <a:r>
              <a:rPr lang="ru-RU" altLang="ru-RU" dirty="0" err="1" smtClean="0"/>
              <a:t>Узназаков</a:t>
            </a:r>
            <a:r>
              <a:rPr lang="ru-RU" altLang="ru-RU" dirty="0" smtClean="0"/>
              <a:t> Анатолий Владиславович</a:t>
            </a:r>
            <a:endParaRPr lang="ru-RU" altLang="ru-RU" dirty="0"/>
          </a:p>
          <a:p>
            <a:pPr algn="r"/>
            <a:r>
              <a:rPr lang="ru-RU" altLang="ru-RU" dirty="0" smtClean="0"/>
              <a:t>Рецензент </a:t>
            </a:r>
            <a:r>
              <a:rPr lang="ru-RU" dirty="0" smtClean="0"/>
              <a:t>ассистент</a:t>
            </a:r>
            <a:r>
              <a:rPr lang="ru-RU" altLang="ru-RU" dirty="0" smtClean="0"/>
              <a:t> Лысенко Ольга Владимировна</a:t>
            </a:r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ctr"/>
            <a:r>
              <a:rPr lang="ru-RU" dirty="0" smtClean="0"/>
              <a:t>Красноярск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97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/>
              <a:t>Смыкание зубных рядов в сагиттальном направлении 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600200"/>
            <a:ext cx="6019800" cy="4113213"/>
          </a:xfrm>
        </p:spPr>
      </p:pic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761038"/>
            <a:ext cx="8229600" cy="10969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000" i="1"/>
              <a:t>а — сагиттальная окклюзионная кривая при ортогнатическом прикусе,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i="1"/>
              <a:t> б — режуще-бугорковый контакт;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i="1"/>
              <a:t>в — мезиодистальное соотношение первых постоянных моляров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/>
              <a:t> Схема распределения жевательного давления 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76400"/>
            <a:ext cx="9144000" cy="3673475"/>
          </a:xfrm>
        </p:spPr>
      </p:pic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8467" y="5517232"/>
            <a:ext cx="8229600" cy="10207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i="1" dirty="0"/>
              <a:t>а — жевательное давление через коренные зубы передается на скуловой контрфорс; </a:t>
            </a:r>
          </a:p>
          <a:p>
            <a:pPr eaLnBrk="1" hangingPunct="1">
              <a:lnSpc>
                <a:spcPct val="80000"/>
              </a:lnSpc>
            </a:pPr>
            <a:r>
              <a:rPr lang="ru-RU" i="1" dirty="0"/>
              <a:t>б — при потере коренных зубов возникает перегрузка сустава.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/>
              <a:t>Дистрофическая перестройка костной ткани челюстей (рентгенограмма).</a:t>
            </a:r>
            <a:r>
              <a:rPr lang="ru-RU" sz="4000"/>
              <a:t> </a:t>
            </a:r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1620" y="1717907"/>
            <a:ext cx="6840760" cy="4590818"/>
          </a:xfrm>
        </p:spPr>
      </p:pic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600200"/>
            <a:ext cx="3352800" cy="4525963"/>
          </a:xfrm>
        </p:spPr>
        <p:txBody>
          <a:bodyPr/>
          <a:lstStyle/>
          <a:p>
            <a:pPr eaLnBrk="1" hangingPunct="1"/>
            <a:r>
              <a:rPr lang="ru-RU" sz="2800" b="1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07497"/>
            <a:ext cx="6711654" cy="4195481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/>
              <a:t>Функциональная перегрузка оставшихся зубов (отдельных групп зубов).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605237"/>
            <a:ext cx="5112568" cy="383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 sz="quarter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>
                <a:solidFill>
                  <a:srgbClr val="00B0F0"/>
                </a:solidFill>
              </a:rPr>
              <a:t>Деформации зубных рядов при </a:t>
            </a:r>
            <a:r>
              <a:rPr lang="ru-RU" sz="3600" b="1" i="1" dirty="0" err="1">
                <a:solidFill>
                  <a:srgbClr val="00B0F0"/>
                </a:solidFill>
              </a:rPr>
              <a:t>пародонтите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  <p:pic>
        <p:nvPicPr>
          <p:cNvPr id="1026" name="Object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712913"/>
            <a:ext cx="4114800" cy="2411412"/>
          </a:xfrm>
          <a:noFill/>
        </p:spPr>
      </p:pic>
      <p:pic>
        <p:nvPicPr>
          <p:cNvPr id="1027" name="Object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12913"/>
            <a:ext cx="3744913" cy="2395537"/>
          </a:xfrm>
          <a:noFill/>
        </p:spPr>
      </p:pic>
      <p:pic>
        <p:nvPicPr>
          <p:cNvPr id="1028" name="Object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4149725"/>
            <a:ext cx="4114800" cy="2400300"/>
          </a:xfrm>
          <a:noFill/>
        </p:spPr>
      </p:pic>
      <p:pic>
        <p:nvPicPr>
          <p:cNvPr id="1030" name="Picture 6" descr="269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114800"/>
            <a:ext cx="382111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Рабочий стол\лек\внчс\50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2132856"/>
            <a:ext cx="6159599" cy="42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6391546" cy="117608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Нарушение функции ВНЧС и жевательных мышц.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Для планирования протеза важно: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Количество и положение зубов(наклон, высота, разворот) зубов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Обследование каждого зуба: состояние пульпы, дефекты твердых тканей зубов, пломбы, коронки, краевое прилегание коронок и т.д.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Обследование состояния пародонта: воспаления, ретракция десны, глубина десневых карманов, зубодесневых бороздок;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Содержимое 2"/>
          <p:cNvSpPr>
            <a:spLocks noGrp="1"/>
          </p:cNvSpPr>
          <p:nvPr>
            <p:ph idx="1"/>
          </p:nvPr>
        </p:nvSpPr>
        <p:spPr>
          <a:xfrm>
            <a:off x="755576" y="692696"/>
            <a:ext cx="6711654" cy="4195481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dirty="0"/>
              <a:t>Ложе протеза: подвижность слизистой оболочки полости рта, граница выступа кости, потеря субстанции;</a:t>
            </a:r>
          </a:p>
          <a:p>
            <a:pPr eaLnBrk="1" hangingPunct="1"/>
            <a:r>
              <a:rPr lang="ru-RU" sz="3200" dirty="0"/>
              <a:t>Форма альвеолярных отростков: низкие и хорошо выраженные;</a:t>
            </a:r>
          </a:p>
          <a:p>
            <a:pPr eaLnBrk="1" hangingPunct="1"/>
            <a:r>
              <a:rPr lang="ru-RU" sz="3200" dirty="0"/>
              <a:t>Форма неба, глубина дна(для подъязычной дуги);</a:t>
            </a:r>
          </a:p>
          <a:p>
            <a:pPr eaLnBrk="1" hangingPunct="1"/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Постановка диагноза</a:t>
            </a:r>
          </a:p>
        </p:txBody>
      </p:sp>
      <p:pic>
        <p:nvPicPr>
          <p:cNvPr id="31748" name="Object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410" y="1700808"/>
            <a:ext cx="6120680" cy="458552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333500"/>
          </a:xfrm>
        </p:spPr>
        <p:txBody>
          <a:bodyPr>
            <a:normAutofit fontScale="90000"/>
          </a:bodyPr>
          <a:lstStyle/>
          <a:p>
            <a:r>
              <a:rPr lang="ru-RU"/>
              <a:t>Субъективное обследование</a:t>
            </a:r>
            <a:br>
              <a:rPr lang="ru-RU"/>
            </a:br>
            <a:endParaRPr lang="ru-RU"/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3000375" y="1214438"/>
            <a:ext cx="2928938" cy="890587"/>
            <a:chOff x="2500332" y="8"/>
            <a:chExt cx="2928489" cy="89016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00332" y="8"/>
              <a:ext cx="2928489" cy="8901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525728" y="25396"/>
              <a:ext cx="2877697" cy="839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/>
                <a:t>Жалобы больного</a:t>
              </a:r>
            </a:p>
          </p:txBody>
        </p:sp>
      </p:grp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7143750" y="4357688"/>
            <a:ext cx="311150" cy="663575"/>
            <a:chOff x="6085938" y="3056536"/>
            <a:chExt cx="311558" cy="664002"/>
          </a:xfrm>
        </p:grpSpPr>
        <p:sp>
          <p:nvSpPr>
            <p:cNvPr id="17" name="Двойная стрелка влево/вправо 16"/>
            <p:cNvSpPr/>
            <p:nvPr/>
          </p:nvSpPr>
          <p:spPr>
            <a:xfrm rot="5608785">
              <a:off x="5909715" y="3232759"/>
              <a:ext cx="664002" cy="311558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Двойная стрелка влево/вправо 4"/>
            <p:cNvSpPr/>
            <p:nvPr/>
          </p:nvSpPr>
          <p:spPr>
            <a:xfrm rot="16408785">
              <a:off x="6003440" y="3294751"/>
              <a:ext cx="476556" cy="187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/>
            </a:p>
          </p:txBody>
        </p:sp>
      </p:grpSp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6215063" y="2357438"/>
            <a:ext cx="663575" cy="311150"/>
            <a:chOff x="4713060" y="1056563"/>
            <a:chExt cx="664002" cy="311558"/>
          </a:xfrm>
        </p:grpSpPr>
        <p:sp>
          <p:nvSpPr>
            <p:cNvPr id="20" name="Двойная стрелка влево/вправо 19"/>
            <p:cNvSpPr/>
            <p:nvPr/>
          </p:nvSpPr>
          <p:spPr>
            <a:xfrm rot="2122711">
              <a:off x="4713060" y="1056563"/>
              <a:ext cx="664002" cy="311558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Двойная стрелка влево/вправо 4"/>
            <p:cNvSpPr/>
            <p:nvPr/>
          </p:nvSpPr>
          <p:spPr>
            <a:xfrm rot="2122711">
              <a:off x="4806782" y="1118556"/>
              <a:ext cx="476556" cy="187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/>
            </a:p>
          </p:txBody>
        </p:sp>
      </p:grpSp>
      <p:grpSp>
        <p:nvGrpSpPr>
          <p:cNvPr id="7" name="Группа 21"/>
          <p:cNvGrpSpPr>
            <a:grpSpLocks/>
          </p:cNvGrpSpPr>
          <p:nvPr/>
        </p:nvGrpSpPr>
        <p:grpSpPr bwMode="auto">
          <a:xfrm>
            <a:off x="5214938" y="5143500"/>
            <a:ext cx="2955925" cy="1122363"/>
            <a:chOff x="4687567" y="4077602"/>
            <a:chExt cx="2956298" cy="112158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687567" y="4077602"/>
              <a:ext cx="2956298" cy="112158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720908" y="4110917"/>
              <a:ext cx="2889615" cy="1054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300" b="1" dirty="0"/>
                <a:t>Условия жизни</a:t>
              </a:r>
            </a:p>
          </p:txBody>
        </p:sp>
      </p:grpSp>
      <p:grpSp>
        <p:nvGrpSpPr>
          <p:cNvPr id="8" name="Группа 24"/>
          <p:cNvGrpSpPr>
            <a:grpSpLocks/>
          </p:cNvGrpSpPr>
          <p:nvPr/>
        </p:nvGrpSpPr>
        <p:grpSpPr bwMode="auto">
          <a:xfrm>
            <a:off x="4286250" y="5643563"/>
            <a:ext cx="663575" cy="311150"/>
            <a:chOff x="3940608" y="4510189"/>
            <a:chExt cx="664002" cy="311558"/>
          </a:xfrm>
        </p:grpSpPr>
        <p:sp>
          <p:nvSpPr>
            <p:cNvPr id="26" name="Двойная стрелка влево/вправо 25"/>
            <p:cNvSpPr/>
            <p:nvPr/>
          </p:nvSpPr>
          <p:spPr>
            <a:xfrm rot="10749931">
              <a:off x="3940608" y="4510189"/>
              <a:ext cx="664002" cy="311558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Двойная стрелка влево/вправо 4"/>
            <p:cNvSpPr/>
            <p:nvPr/>
          </p:nvSpPr>
          <p:spPr>
            <a:xfrm rot="21549931">
              <a:off x="4034331" y="4572182"/>
              <a:ext cx="476556" cy="187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/>
            </a:p>
          </p:txBody>
        </p:sp>
      </p:grpSp>
      <p:grpSp>
        <p:nvGrpSpPr>
          <p:cNvPr id="9" name="Группа 30"/>
          <p:cNvGrpSpPr>
            <a:grpSpLocks/>
          </p:cNvGrpSpPr>
          <p:nvPr/>
        </p:nvGrpSpPr>
        <p:grpSpPr bwMode="auto">
          <a:xfrm>
            <a:off x="500063" y="5214938"/>
            <a:ext cx="3484562" cy="1058862"/>
            <a:chOff x="373147" y="4168359"/>
            <a:chExt cx="3484505" cy="105806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73147" y="4168359"/>
              <a:ext cx="3484505" cy="1058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404896" y="4200085"/>
              <a:ext cx="3421006" cy="994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/>
                <a:t>Профессиональные вредности</a:t>
              </a:r>
            </a:p>
          </p:txBody>
        </p:sp>
      </p:grpSp>
      <p:grpSp>
        <p:nvGrpSpPr>
          <p:cNvPr id="10" name="Группа 33"/>
          <p:cNvGrpSpPr>
            <a:grpSpLocks/>
          </p:cNvGrpSpPr>
          <p:nvPr/>
        </p:nvGrpSpPr>
        <p:grpSpPr bwMode="auto">
          <a:xfrm>
            <a:off x="1714500" y="4357688"/>
            <a:ext cx="311150" cy="663575"/>
            <a:chOff x="1689861" y="3101914"/>
            <a:chExt cx="311558" cy="664002"/>
          </a:xfrm>
        </p:grpSpPr>
        <p:sp>
          <p:nvSpPr>
            <p:cNvPr id="35" name="Двойная стрелка влево/вправо 34"/>
            <p:cNvSpPr/>
            <p:nvPr/>
          </p:nvSpPr>
          <p:spPr>
            <a:xfrm rot="15476878">
              <a:off x="1513638" y="3278137"/>
              <a:ext cx="664002" cy="311558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Двойная стрелка влево/вправо 4"/>
            <p:cNvSpPr/>
            <p:nvPr/>
          </p:nvSpPr>
          <p:spPr>
            <a:xfrm rot="26276878">
              <a:off x="1607363" y="3340129"/>
              <a:ext cx="476556" cy="187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/>
            </a:p>
          </p:txBody>
        </p:sp>
      </p:grpSp>
      <p:grpSp>
        <p:nvGrpSpPr>
          <p:cNvPr id="11" name="Группа 36"/>
          <p:cNvGrpSpPr>
            <a:grpSpLocks/>
          </p:cNvGrpSpPr>
          <p:nvPr/>
        </p:nvGrpSpPr>
        <p:grpSpPr bwMode="auto">
          <a:xfrm>
            <a:off x="285750" y="3000375"/>
            <a:ext cx="3392488" cy="1165225"/>
            <a:chOff x="-132001" y="1534510"/>
            <a:chExt cx="3392942" cy="1164961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-132001" y="1534510"/>
              <a:ext cx="3392942" cy="11649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-98659" y="1567840"/>
              <a:ext cx="3326257" cy="1098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err="1"/>
                <a:t>Аллергологический</a:t>
              </a:r>
              <a:r>
                <a:rPr lang="ru-RU" sz="2000" b="1" dirty="0"/>
                <a:t> </a:t>
              </a:r>
              <a:br>
                <a:rPr lang="ru-RU" sz="2000" b="1" dirty="0"/>
              </a:br>
              <a:r>
                <a:rPr lang="ru-RU" sz="2000" b="1" dirty="0"/>
                <a:t>анамнез</a:t>
              </a:r>
            </a:p>
          </p:txBody>
        </p:sp>
      </p:grpSp>
      <p:grpSp>
        <p:nvGrpSpPr>
          <p:cNvPr id="12" name="Группа 39"/>
          <p:cNvGrpSpPr>
            <a:grpSpLocks/>
          </p:cNvGrpSpPr>
          <p:nvPr/>
        </p:nvGrpSpPr>
        <p:grpSpPr bwMode="auto">
          <a:xfrm>
            <a:off x="2214563" y="2286000"/>
            <a:ext cx="663575" cy="311150"/>
            <a:chOff x="2531142" y="1056563"/>
            <a:chExt cx="664002" cy="311558"/>
          </a:xfrm>
        </p:grpSpPr>
        <p:sp>
          <p:nvSpPr>
            <p:cNvPr id="41" name="Двойная стрелка влево/вправо 40"/>
            <p:cNvSpPr/>
            <p:nvPr/>
          </p:nvSpPr>
          <p:spPr>
            <a:xfrm rot="19508350">
              <a:off x="2531142" y="1056563"/>
              <a:ext cx="664002" cy="311558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Двойная стрелка влево/вправо 4"/>
            <p:cNvSpPr/>
            <p:nvPr/>
          </p:nvSpPr>
          <p:spPr>
            <a:xfrm rot="19508350">
              <a:off x="2624864" y="1118557"/>
              <a:ext cx="476556" cy="187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300"/>
            </a:p>
          </p:txBody>
        </p:sp>
      </p:grpSp>
      <p:grpSp>
        <p:nvGrpSpPr>
          <p:cNvPr id="13" name="Группа 42"/>
          <p:cNvGrpSpPr>
            <a:grpSpLocks/>
          </p:cNvGrpSpPr>
          <p:nvPr/>
        </p:nvGrpSpPr>
        <p:grpSpPr bwMode="auto">
          <a:xfrm>
            <a:off x="5572125" y="3000375"/>
            <a:ext cx="2913063" cy="1165225"/>
            <a:chOff x="4862208" y="1534510"/>
            <a:chExt cx="2913659" cy="1164961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4862208" y="1534510"/>
              <a:ext cx="2913659" cy="11649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4"/>
            <p:cNvSpPr/>
            <p:nvPr/>
          </p:nvSpPr>
          <p:spPr>
            <a:xfrm>
              <a:off x="4895553" y="1567840"/>
              <a:ext cx="2846969" cy="1098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630" tIns="87630" rIns="87630" bIns="87630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300" b="1" dirty="0"/>
                <a:t>Общее состояние организма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/>
              <a:t>Понятие «потеря зубов вследствие несчастного случая, удаления зубов или локализованного пародонтита»	 (К 08.1 по МКБ-С — Международная классификация стоматологических болезней на основе МКБ-10) и такие термины, как «частичная вторичная адентия» и «частичное отсутствие зубов» (в отличие от адентии — нарушения развития и прорезывания зубов — К 00.0), по сути являются синонимами и применяются как в отношении каждой из челюстей, так и к обеим челюстям. 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Синонимом </a:t>
            </a:r>
            <a:r>
              <a:rPr lang="ru-RU" sz="2400" dirty="0"/>
              <a:t>терминов «частичное отсутствие зубов» и «частичная вторичная адентия» является также понятие дефекта зубного ряда, означающего отсутствие одного или нескольких зубов.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74185" y="367394"/>
            <a:ext cx="8614711" cy="1754326"/>
          </a:xfrm>
          <a:prstGeom prst="rect">
            <a:avLst/>
          </a:prstGeom>
          <a:noFill/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Если в одном и том же зубном ряду несколько дефектов разной локализации, то зубную дугу относят к </a:t>
            </a:r>
            <a:r>
              <a:rPr lang="ru-RU" sz="24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меньшему по разряду классу</a:t>
            </a:r>
            <a:r>
              <a:rPr lang="ru-RU" sz="2400" b="1" dirty="0"/>
              <a:t>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/>
              <a:t>Пример</a:t>
            </a:r>
            <a:r>
              <a:rPr lang="en-US" sz="2400" b="1" dirty="0"/>
              <a:t>:</a:t>
            </a:r>
            <a:endParaRPr lang="ru-RU" sz="2400" b="1" dirty="0"/>
          </a:p>
        </p:txBody>
      </p:sp>
      <p:sp>
        <p:nvSpPr>
          <p:cNvPr id="36867" name="Line 9"/>
          <p:cNvSpPr>
            <a:spLocks noChangeShapeType="1"/>
          </p:cNvSpPr>
          <p:nvPr/>
        </p:nvSpPr>
        <p:spPr bwMode="auto">
          <a:xfrm>
            <a:off x="611709" y="2537619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Line 10"/>
          <p:cNvSpPr>
            <a:spLocks noChangeShapeType="1"/>
          </p:cNvSpPr>
          <p:nvPr/>
        </p:nvSpPr>
        <p:spPr bwMode="auto">
          <a:xfrm>
            <a:off x="2112794" y="2032631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Text Box 12"/>
          <p:cNvSpPr txBox="1">
            <a:spLocks noChangeArrowheads="1"/>
          </p:cNvSpPr>
          <p:nvPr/>
        </p:nvSpPr>
        <p:spPr bwMode="auto">
          <a:xfrm>
            <a:off x="611709" y="2210809"/>
            <a:ext cx="325575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7 6 5 4 3 2 1   1 2 3 4 5 6 7</a:t>
            </a:r>
          </a:p>
        </p:txBody>
      </p:sp>
      <p:sp>
        <p:nvSpPr>
          <p:cNvPr id="36870" name="Text Box 17"/>
          <p:cNvSpPr txBox="1">
            <a:spLocks noChangeArrowheads="1"/>
          </p:cNvSpPr>
          <p:nvPr/>
        </p:nvSpPr>
        <p:spPr bwMode="auto">
          <a:xfrm>
            <a:off x="611709" y="2537619"/>
            <a:ext cx="30241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0 0 </a:t>
            </a:r>
            <a:r>
              <a:rPr lang="en-US" b="1" dirty="0"/>
              <a:t>5</a:t>
            </a:r>
            <a:r>
              <a:rPr lang="ru-RU" b="1" dirty="0"/>
              <a:t> 4 3 </a:t>
            </a:r>
            <a:r>
              <a:rPr lang="en-US" b="1" dirty="0"/>
              <a:t>2</a:t>
            </a:r>
            <a:r>
              <a:rPr lang="ru-RU" b="1" dirty="0"/>
              <a:t> 0   0 0 3 4 </a:t>
            </a:r>
            <a:r>
              <a:rPr lang="en-US" b="1" dirty="0"/>
              <a:t>5 6</a:t>
            </a:r>
            <a:r>
              <a:rPr lang="ru-RU" b="1" dirty="0"/>
              <a:t> 0</a:t>
            </a:r>
            <a:r>
              <a:rPr lang="ru-RU" b="1" u="sng" dirty="0"/>
              <a:t> </a:t>
            </a:r>
          </a:p>
        </p:txBody>
      </p:sp>
      <p:sp>
        <p:nvSpPr>
          <p:cNvPr id="36871" name="Text Box 18"/>
          <p:cNvSpPr txBox="1">
            <a:spLocks noChangeArrowheads="1"/>
          </p:cNvSpPr>
          <p:nvPr/>
        </p:nvSpPr>
        <p:spPr bwMode="auto">
          <a:xfrm>
            <a:off x="250825" y="2938727"/>
            <a:ext cx="88931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На нижней челюсти дефекты </a:t>
            </a:r>
            <a:r>
              <a:rPr lang="en-US" sz="1600" b="1" dirty="0"/>
              <a:t> I</a:t>
            </a:r>
            <a:r>
              <a:rPr lang="ru-RU" sz="1600" b="1" dirty="0"/>
              <a:t> и</a:t>
            </a:r>
            <a:r>
              <a:rPr lang="en-US" sz="1600" b="1" dirty="0"/>
              <a:t> IV</a:t>
            </a:r>
            <a:r>
              <a:rPr lang="ru-RU" sz="1600" b="1" dirty="0"/>
              <a:t> классов. нижний зубной ряд относится к </a:t>
            </a:r>
            <a:r>
              <a:rPr lang="en-US" sz="1600" b="1" dirty="0"/>
              <a:t>I</a:t>
            </a:r>
            <a:r>
              <a:rPr lang="ru-RU" sz="1600" b="1" dirty="0"/>
              <a:t> классу.</a:t>
            </a:r>
          </a:p>
        </p:txBody>
      </p:sp>
      <p:sp>
        <p:nvSpPr>
          <p:cNvPr id="36872" name="Line 19"/>
          <p:cNvSpPr>
            <a:spLocks noChangeShapeType="1"/>
          </p:cNvSpPr>
          <p:nvPr/>
        </p:nvSpPr>
        <p:spPr bwMode="auto">
          <a:xfrm>
            <a:off x="1835150" y="5445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6874" name="Picture 42" descr="P5100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3284984"/>
            <a:ext cx="4608512" cy="326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4967" y="1357305"/>
            <a:ext cx="3141326" cy="270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323850" y="188913"/>
            <a:ext cx="8280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Подкласс в классификации Кеннеди</a:t>
            </a:r>
            <a:r>
              <a:rPr lang="ru-RU" sz="2400" b="1" dirty="0">
                <a:solidFill>
                  <a:srgbClr val="FF0000"/>
                </a:solidFill>
              </a:rPr>
              <a:t> –</a:t>
            </a:r>
            <a:r>
              <a:rPr lang="ru-RU" sz="2400" b="1" dirty="0"/>
              <a:t>номер подкласса определяется количеством дополнительных деформаций зубного ряда, исключая </a:t>
            </a:r>
            <a:endParaRPr lang="ru-RU" sz="2400" b="1" dirty="0" smtClean="0"/>
          </a:p>
          <a:p>
            <a:pPr>
              <a:defRPr/>
            </a:pPr>
            <a:r>
              <a:rPr lang="ru-RU" sz="2400" b="1" dirty="0" smtClean="0"/>
              <a:t>основной класс.</a:t>
            </a:r>
          </a:p>
          <a:p>
            <a:pPr>
              <a:defRPr/>
            </a:pPr>
            <a:endParaRPr lang="ru-RU" sz="2400" b="1" dirty="0" smtClean="0"/>
          </a:p>
          <a:p>
            <a:pPr>
              <a:defRPr/>
            </a:pPr>
            <a:r>
              <a:rPr lang="ru-RU" sz="2400" b="1" dirty="0" smtClean="0"/>
              <a:t>Пример</a:t>
            </a:r>
            <a:r>
              <a:rPr lang="en-US" sz="2400" b="1" dirty="0"/>
              <a:t>:</a:t>
            </a:r>
            <a:endParaRPr lang="ru-RU" sz="2400" b="1" dirty="0"/>
          </a:p>
        </p:txBody>
      </p:sp>
      <p:sp>
        <p:nvSpPr>
          <p:cNvPr id="37894" name="Text Box 24"/>
          <p:cNvSpPr txBox="1">
            <a:spLocks noChangeArrowheads="1"/>
          </p:cNvSpPr>
          <p:nvPr/>
        </p:nvSpPr>
        <p:spPr bwMode="auto">
          <a:xfrm>
            <a:off x="0" y="2924175"/>
            <a:ext cx="4644008" cy="1692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На верхней челюсти дефекты </a:t>
            </a:r>
            <a:r>
              <a:rPr lang="en-US" sz="1600" b="1" dirty="0"/>
              <a:t> II</a:t>
            </a:r>
            <a:r>
              <a:rPr lang="ru-RU" sz="1600" b="1" dirty="0"/>
              <a:t> и</a:t>
            </a:r>
            <a:r>
              <a:rPr lang="en-US" sz="1600" b="1" dirty="0"/>
              <a:t> IV</a:t>
            </a:r>
            <a:r>
              <a:rPr lang="ru-RU" sz="1600" b="1" dirty="0"/>
              <a:t> классов. Верхний зубной ряд относят ко  второму классу ,первому подклассу. </a:t>
            </a:r>
          </a:p>
          <a:p>
            <a:pPr>
              <a:spcBef>
                <a:spcPct val="50000"/>
              </a:spcBef>
            </a:pPr>
            <a:r>
              <a:rPr lang="ru-RU" sz="1600" b="1" dirty="0"/>
              <a:t>На нижней челюсти дефекты </a:t>
            </a:r>
            <a:r>
              <a:rPr lang="en-US" sz="1600" b="1" dirty="0"/>
              <a:t>I</a:t>
            </a:r>
            <a:r>
              <a:rPr lang="ru-RU" sz="1600" b="1" dirty="0"/>
              <a:t> и </a:t>
            </a:r>
            <a:r>
              <a:rPr lang="en-US" sz="1600" b="1" dirty="0"/>
              <a:t>IV</a:t>
            </a:r>
            <a:r>
              <a:rPr lang="ru-RU" sz="1600" b="1" dirty="0"/>
              <a:t> классов. Нижний зубной ряд относят к первому классу ,первому подклассу.</a:t>
            </a:r>
          </a:p>
        </p:txBody>
      </p:sp>
      <p:sp>
        <p:nvSpPr>
          <p:cNvPr id="37895" name="Text Box 22"/>
          <p:cNvSpPr txBox="1">
            <a:spLocks noChangeArrowheads="1"/>
          </p:cNvSpPr>
          <p:nvPr/>
        </p:nvSpPr>
        <p:spPr bwMode="auto">
          <a:xfrm>
            <a:off x="826204" y="5323236"/>
            <a:ext cx="3168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7 6 5 4 3 0 0   0 0 3 4 0 0 0</a:t>
            </a:r>
            <a:r>
              <a:rPr lang="ru-RU" b="1" u="sng" dirty="0"/>
              <a:t> </a:t>
            </a:r>
          </a:p>
        </p:txBody>
      </p:sp>
      <p:sp>
        <p:nvSpPr>
          <p:cNvPr id="37896" name="Text Box 23"/>
          <p:cNvSpPr txBox="1">
            <a:spLocks noChangeArrowheads="1"/>
          </p:cNvSpPr>
          <p:nvPr/>
        </p:nvSpPr>
        <p:spPr bwMode="auto">
          <a:xfrm>
            <a:off x="826204" y="5689949"/>
            <a:ext cx="30972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0 0 </a:t>
            </a:r>
            <a:r>
              <a:rPr lang="en-US" b="1" dirty="0"/>
              <a:t>5</a:t>
            </a:r>
            <a:r>
              <a:rPr lang="ru-RU" b="1" dirty="0"/>
              <a:t> 4 3 </a:t>
            </a:r>
            <a:r>
              <a:rPr lang="en-US" b="1" dirty="0"/>
              <a:t>2</a:t>
            </a:r>
            <a:r>
              <a:rPr lang="ru-RU" b="1" dirty="0"/>
              <a:t> 0   0 0 </a:t>
            </a:r>
            <a:r>
              <a:rPr lang="en-US" b="1" dirty="0"/>
              <a:t>3 </a:t>
            </a:r>
            <a:r>
              <a:rPr lang="ru-RU" b="1" dirty="0"/>
              <a:t>4 5 </a:t>
            </a:r>
            <a:r>
              <a:rPr lang="en-US" b="1" dirty="0"/>
              <a:t>6</a:t>
            </a:r>
            <a:r>
              <a:rPr lang="ru-RU" b="1" dirty="0"/>
              <a:t> 0</a:t>
            </a:r>
            <a:endParaRPr lang="ru-RU" b="1" u="sng" dirty="0"/>
          </a:p>
        </p:txBody>
      </p:sp>
      <p:sp>
        <p:nvSpPr>
          <p:cNvPr id="37897" name="Line 21"/>
          <p:cNvSpPr>
            <a:spLocks noChangeShapeType="1"/>
          </p:cNvSpPr>
          <p:nvPr/>
        </p:nvSpPr>
        <p:spPr bwMode="auto">
          <a:xfrm>
            <a:off x="2294946" y="5180954"/>
            <a:ext cx="16438" cy="10179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Line 20"/>
          <p:cNvSpPr>
            <a:spLocks noChangeShapeType="1"/>
          </p:cNvSpPr>
          <p:nvPr/>
        </p:nvSpPr>
        <p:spPr bwMode="auto">
          <a:xfrm>
            <a:off x="827584" y="5661248"/>
            <a:ext cx="2951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7899" name="Picture 41" descr="P51002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2216" y="4234084"/>
            <a:ext cx="3200354" cy="254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 b="9"/>
          <a:stretch>
            <a:fillRect/>
          </a:stretch>
        </p:blipFill>
        <p:spPr bwMode="auto">
          <a:xfrm rot="60000">
            <a:off x="268288" y="701675"/>
            <a:ext cx="2165350" cy="613727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3924300" y="908050"/>
            <a:ext cx="12969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b="1" u="sng"/>
              <a:t>  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2124075" y="188913"/>
            <a:ext cx="79200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КЛАСС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I</a:t>
            </a:r>
            <a:r>
              <a:rPr lang="ru-RU" b="1"/>
              <a:t> –</a:t>
            </a: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двусторонний концевой дефект</a:t>
            </a:r>
          </a:p>
        </p:txBody>
      </p:sp>
      <p:sp>
        <p:nvSpPr>
          <p:cNvPr id="38917" name="Text Box 27"/>
          <p:cNvSpPr txBox="1">
            <a:spLocks noChangeArrowheads="1"/>
          </p:cNvSpPr>
          <p:nvPr/>
        </p:nvSpPr>
        <p:spPr bwMode="auto">
          <a:xfrm>
            <a:off x="3492500" y="981075"/>
            <a:ext cx="15843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I </a:t>
            </a:r>
            <a:r>
              <a:rPr lang="ru-RU" b="1" u="sng"/>
              <a:t>класс</a:t>
            </a:r>
          </a:p>
        </p:txBody>
      </p:sp>
      <p:sp>
        <p:nvSpPr>
          <p:cNvPr id="38918" name="Text Box 29"/>
          <p:cNvSpPr txBox="1">
            <a:spLocks noChangeArrowheads="1"/>
          </p:cNvSpPr>
          <p:nvPr/>
        </p:nvSpPr>
        <p:spPr bwMode="auto">
          <a:xfrm>
            <a:off x="3419475" y="1916113"/>
            <a:ext cx="2376488" cy="78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/>
              <a:t> </a:t>
            </a:r>
            <a:r>
              <a:rPr lang="en-US" b="1" u="sng"/>
              <a:t>I</a:t>
            </a:r>
            <a:r>
              <a:rPr lang="ru-RU" b="1" u="sng"/>
              <a:t> класс,</a:t>
            </a:r>
          </a:p>
          <a:p>
            <a:pPr>
              <a:spcBef>
                <a:spcPct val="50000"/>
              </a:spcBef>
            </a:pPr>
            <a:r>
              <a:rPr lang="ru-RU" b="1" u="sng"/>
              <a:t>1 </a:t>
            </a:r>
            <a:r>
              <a:rPr lang="ru-RU" b="1" i="1" u="sng"/>
              <a:t>подкласс</a:t>
            </a:r>
          </a:p>
        </p:txBody>
      </p:sp>
      <p:sp>
        <p:nvSpPr>
          <p:cNvPr id="38919" name="Text Box 30"/>
          <p:cNvSpPr txBox="1">
            <a:spLocks noChangeArrowheads="1"/>
          </p:cNvSpPr>
          <p:nvPr/>
        </p:nvSpPr>
        <p:spPr bwMode="auto">
          <a:xfrm>
            <a:off x="3492500" y="3141663"/>
            <a:ext cx="1439863" cy="1062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I </a:t>
            </a:r>
            <a:r>
              <a:rPr lang="ru-RU" b="1" u="sng"/>
              <a:t>класс,</a:t>
            </a:r>
          </a:p>
          <a:p>
            <a:pPr>
              <a:spcBef>
                <a:spcPct val="50000"/>
              </a:spcBef>
            </a:pPr>
            <a:r>
              <a:rPr lang="ru-RU" b="1" u="sng"/>
              <a:t>2 </a:t>
            </a:r>
            <a:r>
              <a:rPr lang="ru-RU" b="1" i="1" u="sng"/>
              <a:t>подкласс</a:t>
            </a:r>
          </a:p>
        </p:txBody>
      </p:sp>
      <p:sp>
        <p:nvSpPr>
          <p:cNvPr id="38920" name="Text Box 31"/>
          <p:cNvSpPr txBox="1">
            <a:spLocks noChangeArrowheads="1"/>
          </p:cNvSpPr>
          <p:nvPr/>
        </p:nvSpPr>
        <p:spPr bwMode="auto">
          <a:xfrm>
            <a:off x="3492500" y="4437063"/>
            <a:ext cx="1584325" cy="78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I </a:t>
            </a:r>
            <a:r>
              <a:rPr lang="ru-RU" b="1" u="sng"/>
              <a:t>класс,</a:t>
            </a:r>
          </a:p>
          <a:p>
            <a:pPr>
              <a:spcBef>
                <a:spcPct val="50000"/>
              </a:spcBef>
            </a:pPr>
            <a:r>
              <a:rPr lang="ru-RU" b="1" u="sng"/>
              <a:t>3 </a:t>
            </a:r>
            <a:r>
              <a:rPr lang="ru-RU" b="1" i="1" u="sng"/>
              <a:t>подкласс</a:t>
            </a:r>
          </a:p>
        </p:txBody>
      </p:sp>
      <p:sp>
        <p:nvSpPr>
          <p:cNvPr id="38921" name="Text Box 33"/>
          <p:cNvSpPr txBox="1">
            <a:spLocks noChangeArrowheads="1"/>
          </p:cNvSpPr>
          <p:nvPr/>
        </p:nvSpPr>
        <p:spPr bwMode="auto">
          <a:xfrm>
            <a:off x="3492500" y="5661025"/>
            <a:ext cx="1439863" cy="1062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I </a:t>
            </a:r>
            <a:r>
              <a:rPr lang="ru-RU" b="1" u="sng"/>
              <a:t>класс,</a:t>
            </a:r>
          </a:p>
          <a:p>
            <a:pPr>
              <a:spcBef>
                <a:spcPct val="50000"/>
              </a:spcBef>
            </a:pPr>
            <a:r>
              <a:rPr lang="ru-RU" b="1" u="sng"/>
              <a:t>4 </a:t>
            </a:r>
            <a:r>
              <a:rPr lang="ru-RU" b="1" i="1" u="sng"/>
              <a:t>подкласс</a:t>
            </a:r>
          </a:p>
        </p:txBody>
      </p:sp>
      <p:pic>
        <p:nvPicPr>
          <p:cNvPr id="38922" name="Picture 37" descr="P51002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2295" y="981075"/>
            <a:ext cx="2808287" cy="23034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38923" name="Picture 42" descr="P51002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2296" y="3979054"/>
            <a:ext cx="280828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сканирование0010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 t="809" r="67329" b="3"/>
          <a:stretch>
            <a:fillRect/>
          </a:stretch>
        </p:blipFill>
        <p:spPr bwMode="auto">
          <a:xfrm rot="120000">
            <a:off x="575274" y="496037"/>
            <a:ext cx="2160587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051050" y="28462"/>
            <a:ext cx="70929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u="sng" dirty="0">
                <a:latin typeface="Georgia" pitchFamily="18" charset="0"/>
              </a:rPr>
              <a:t>КЛАСС </a:t>
            </a:r>
            <a:r>
              <a:rPr lang="en-US" b="1" u="sng" dirty="0">
                <a:latin typeface="Georgia" pitchFamily="18" charset="0"/>
              </a:rPr>
              <a:t>II</a:t>
            </a:r>
            <a:r>
              <a:rPr lang="en-US" b="1" u="sng" dirty="0"/>
              <a:t> </a:t>
            </a:r>
            <a:r>
              <a:rPr lang="ru-RU" b="1" u="sng" dirty="0"/>
              <a:t>– </a:t>
            </a:r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односторонний концевой дефект</a:t>
            </a:r>
          </a:p>
        </p:txBody>
      </p:sp>
      <p:sp>
        <p:nvSpPr>
          <p:cNvPr id="40964" name="Text Box 11"/>
          <p:cNvSpPr txBox="1">
            <a:spLocks noChangeArrowheads="1"/>
          </p:cNvSpPr>
          <p:nvPr/>
        </p:nvSpPr>
        <p:spPr bwMode="auto">
          <a:xfrm>
            <a:off x="3492500" y="620713"/>
            <a:ext cx="2303636" cy="535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/>
              <a:t>II </a:t>
            </a:r>
            <a:r>
              <a:rPr lang="ru-RU" b="1" u="sng" dirty="0"/>
              <a:t>класс</a:t>
            </a:r>
          </a:p>
          <a:p>
            <a:pPr>
              <a:spcBef>
                <a:spcPct val="50000"/>
              </a:spcBef>
            </a:pPr>
            <a:endParaRPr lang="ru-RU" b="1" u="sng" dirty="0"/>
          </a:p>
          <a:p>
            <a:pPr>
              <a:spcBef>
                <a:spcPct val="50000"/>
              </a:spcBef>
            </a:pPr>
            <a:r>
              <a:rPr lang="en-US" b="1" u="sng" dirty="0"/>
              <a:t>II </a:t>
            </a:r>
            <a:r>
              <a:rPr lang="ru-RU" b="1" u="sng" dirty="0"/>
              <a:t>класс</a:t>
            </a:r>
          </a:p>
          <a:p>
            <a:pPr>
              <a:spcBef>
                <a:spcPct val="50000"/>
              </a:spcBef>
            </a:pPr>
            <a:r>
              <a:rPr lang="ru-RU" b="1" u="sng" dirty="0"/>
              <a:t>1 </a:t>
            </a:r>
            <a:r>
              <a:rPr lang="ru-RU" b="1" i="1" u="sng" dirty="0"/>
              <a:t>подкласс</a:t>
            </a:r>
          </a:p>
          <a:p>
            <a:pPr>
              <a:spcBef>
                <a:spcPct val="50000"/>
              </a:spcBef>
            </a:pPr>
            <a:endParaRPr lang="ru-RU" b="1" i="1" u="sng" dirty="0"/>
          </a:p>
          <a:p>
            <a:pPr>
              <a:spcBef>
                <a:spcPct val="50000"/>
              </a:spcBef>
            </a:pPr>
            <a:r>
              <a:rPr lang="en-US" b="1" u="sng" dirty="0"/>
              <a:t>II </a:t>
            </a:r>
            <a:r>
              <a:rPr lang="ru-RU" b="1" u="sng" dirty="0"/>
              <a:t>класс</a:t>
            </a:r>
          </a:p>
          <a:p>
            <a:pPr>
              <a:spcBef>
                <a:spcPct val="50000"/>
              </a:spcBef>
            </a:pPr>
            <a:r>
              <a:rPr lang="ru-RU" b="1" u="sng" dirty="0"/>
              <a:t>2 </a:t>
            </a:r>
            <a:r>
              <a:rPr lang="ru-RU" b="1" i="1" u="sng" dirty="0"/>
              <a:t>подкласс</a:t>
            </a:r>
          </a:p>
          <a:p>
            <a:pPr>
              <a:spcBef>
                <a:spcPct val="50000"/>
              </a:spcBef>
            </a:pPr>
            <a:endParaRPr lang="ru-RU" b="1" u="sng" dirty="0"/>
          </a:p>
          <a:p>
            <a:pPr>
              <a:spcBef>
                <a:spcPct val="50000"/>
              </a:spcBef>
            </a:pPr>
            <a:r>
              <a:rPr lang="en-US" b="1" u="sng" dirty="0"/>
              <a:t>II </a:t>
            </a:r>
            <a:r>
              <a:rPr lang="ru-RU" b="1" u="sng" dirty="0"/>
              <a:t>класс</a:t>
            </a:r>
          </a:p>
          <a:p>
            <a:pPr>
              <a:spcBef>
                <a:spcPct val="50000"/>
              </a:spcBef>
            </a:pPr>
            <a:r>
              <a:rPr lang="ru-RU" b="1" u="sng" dirty="0"/>
              <a:t>3 </a:t>
            </a:r>
            <a:r>
              <a:rPr lang="ru-RU" b="1" i="1" u="sng" dirty="0"/>
              <a:t>подкласс</a:t>
            </a:r>
          </a:p>
          <a:p>
            <a:pPr>
              <a:spcBef>
                <a:spcPct val="50000"/>
              </a:spcBef>
            </a:pPr>
            <a:endParaRPr lang="ru-RU" b="1" u="sng" dirty="0"/>
          </a:p>
          <a:p>
            <a:pPr>
              <a:spcBef>
                <a:spcPct val="50000"/>
              </a:spcBef>
            </a:pPr>
            <a:r>
              <a:rPr lang="en-US" b="1" u="sng" dirty="0"/>
              <a:t>II </a:t>
            </a:r>
            <a:r>
              <a:rPr lang="ru-RU" b="1" u="sng" dirty="0"/>
              <a:t>класс</a:t>
            </a:r>
          </a:p>
          <a:p>
            <a:pPr>
              <a:spcBef>
                <a:spcPct val="50000"/>
              </a:spcBef>
            </a:pPr>
            <a:r>
              <a:rPr lang="ru-RU" b="1" u="sng" dirty="0"/>
              <a:t>4 </a:t>
            </a:r>
            <a:r>
              <a:rPr lang="ru-RU" b="1" i="1" u="sng" dirty="0"/>
              <a:t>подкласс</a:t>
            </a:r>
          </a:p>
        </p:txBody>
      </p:sp>
      <p:pic>
        <p:nvPicPr>
          <p:cNvPr id="40965" name="Picture 16" descr="P51001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549275"/>
            <a:ext cx="2016125" cy="14398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40966" name="Picture 17" descr="P5100197"/>
          <p:cNvPicPr>
            <a:picLocks noChangeAspect="1" noChangeArrowheads="1"/>
          </p:cNvPicPr>
          <p:nvPr/>
        </p:nvPicPr>
        <p:blipFill>
          <a:blip r:embed="rId4"/>
          <a:srcRect r="24"/>
          <a:stretch>
            <a:fillRect/>
          </a:stretch>
        </p:blipFill>
        <p:spPr bwMode="auto">
          <a:xfrm>
            <a:off x="6659563" y="2205038"/>
            <a:ext cx="20161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8" descr="P51002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076700"/>
            <a:ext cx="20161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сканирование0010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 l="33434" r="34937" b="3"/>
          <a:stretch>
            <a:fillRect/>
          </a:stretch>
        </p:blipFill>
        <p:spPr bwMode="auto">
          <a:xfrm rot="60000">
            <a:off x="625475" y="646113"/>
            <a:ext cx="2160588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835150" y="115888"/>
            <a:ext cx="75247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>
                <a:latin typeface="Georgia" pitchFamily="18" charset="0"/>
              </a:rPr>
              <a:t>КЛАСС </a:t>
            </a:r>
            <a:r>
              <a:rPr lang="en-US" b="1">
                <a:latin typeface="Georgia" pitchFamily="18" charset="0"/>
              </a:rPr>
              <a:t>III</a:t>
            </a:r>
            <a:r>
              <a:rPr lang="ru-RU" sz="2000" b="1">
                <a:solidFill>
                  <a:schemeClr val="tx2"/>
                </a:solidFill>
              </a:rPr>
              <a:t> –</a:t>
            </a:r>
            <a:r>
              <a:rPr lang="ru-RU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включенный дефект в боковом отделе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3132138" y="549275"/>
            <a:ext cx="273526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chemeClr val="tx2"/>
              </a:solidFill>
            </a:endParaRPr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3059113" y="620713"/>
            <a:ext cx="2952750" cy="5770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chemeClr val="tx2"/>
                </a:solidFill>
              </a:rPr>
              <a:t>III </a:t>
            </a:r>
            <a:r>
              <a:rPr lang="ru-RU" b="1" u="sng" dirty="0">
                <a:solidFill>
                  <a:schemeClr val="tx2"/>
                </a:solidFill>
              </a:rPr>
              <a:t>класс</a:t>
            </a:r>
          </a:p>
          <a:p>
            <a:pPr>
              <a:spcBef>
                <a:spcPct val="50000"/>
              </a:spcBef>
            </a:pPr>
            <a:endParaRPr lang="ru-RU" b="1" u="sng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ru-RU" b="1" u="sng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u="sng" dirty="0">
                <a:solidFill>
                  <a:schemeClr val="tx2"/>
                </a:solidFill>
              </a:rPr>
              <a:t>III</a:t>
            </a:r>
            <a:r>
              <a:rPr lang="ru-RU" b="1" u="sng" dirty="0">
                <a:solidFill>
                  <a:schemeClr val="tx2"/>
                </a:solidFill>
              </a:rPr>
              <a:t> класс</a:t>
            </a:r>
          </a:p>
          <a:p>
            <a:pPr>
              <a:spcBef>
                <a:spcPct val="50000"/>
              </a:spcBef>
            </a:pPr>
            <a:r>
              <a:rPr lang="ru-RU" b="1" u="sng" dirty="0">
                <a:solidFill>
                  <a:schemeClr val="tx2"/>
                </a:solidFill>
              </a:rPr>
              <a:t>1 </a:t>
            </a:r>
            <a:r>
              <a:rPr lang="ru-RU" b="1" i="1" u="sng" dirty="0">
                <a:solidFill>
                  <a:schemeClr val="tx2"/>
                </a:solidFill>
              </a:rPr>
              <a:t>подкласс</a:t>
            </a:r>
          </a:p>
          <a:p>
            <a:pPr>
              <a:spcBef>
                <a:spcPct val="50000"/>
              </a:spcBef>
            </a:pPr>
            <a:endParaRPr lang="ru-RU" b="1" u="sng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u="sng" dirty="0">
                <a:solidFill>
                  <a:schemeClr val="tx2"/>
                </a:solidFill>
              </a:rPr>
              <a:t> III</a:t>
            </a:r>
            <a:r>
              <a:rPr lang="ru-RU" b="1" u="sng" dirty="0">
                <a:solidFill>
                  <a:schemeClr val="tx2"/>
                </a:solidFill>
              </a:rPr>
              <a:t> класс</a:t>
            </a:r>
          </a:p>
          <a:p>
            <a:pPr>
              <a:spcBef>
                <a:spcPct val="50000"/>
              </a:spcBef>
            </a:pPr>
            <a:r>
              <a:rPr lang="ru-RU" b="1" u="sng" dirty="0">
                <a:solidFill>
                  <a:schemeClr val="tx2"/>
                </a:solidFill>
              </a:rPr>
              <a:t>2 </a:t>
            </a:r>
            <a:r>
              <a:rPr lang="ru-RU" b="1" i="1" u="sng" dirty="0">
                <a:solidFill>
                  <a:schemeClr val="tx2"/>
                </a:solidFill>
              </a:rPr>
              <a:t>подкласс</a:t>
            </a:r>
          </a:p>
          <a:p>
            <a:pPr>
              <a:spcBef>
                <a:spcPct val="50000"/>
              </a:spcBef>
            </a:pPr>
            <a:endParaRPr lang="ru-RU" b="1" u="sng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u="sng" dirty="0">
                <a:solidFill>
                  <a:schemeClr val="tx2"/>
                </a:solidFill>
              </a:rPr>
              <a:t> III</a:t>
            </a:r>
            <a:r>
              <a:rPr lang="ru-RU" b="1" u="sng" dirty="0">
                <a:solidFill>
                  <a:schemeClr val="tx2"/>
                </a:solidFill>
              </a:rPr>
              <a:t> класс</a:t>
            </a:r>
          </a:p>
          <a:p>
            <a:pPr>
              <a:spcBef>
                <a:spcPct val="50000"/>
              </a:spcBef>
            </a:pPr>
            <a:r>
              <a:rPr lang="ru-RU" b="1" u="sng" dirty="0">
                <a:solidFill>
                  <a:schemeClr val="tx2"/>
                </a:solidFill>
              </a:rPr>
              <a:t>3 </a:t>
            </a:r>
            <a:r>
              <a:rPr lang="ru-RU" b="1" i="1" u="sng" dirty="0">
                <a:solidFill>
                  <a:schemeClr val="tx2"/>
                </a:solidFill>
              </a:rPr>
              <a:t>подкласс</a:t>
            </a:r>
          </a:p>
          <a:p>
            <a:pPr>
              <a:spcBef>
                <a:spcPct val="50000"/>
              </a:spcBef>
            </a:pPr>
            <a:endParaRPr lang="ru-RU" b="1" i="1" u="sng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u="sng" dirty="0">
                <a:solidFill>
                  <a:schemeClr val="tx2"/>
                </a:solidFill>
              </a:rPr>
              <a:t> III</a:t>
            </a:r>
            <a:r>
              <a:rPr lang="ru-RU" b="1" u="sng" dirty="0">
                <a:solidFill>
                  <a:schemeClr val="tx2"/>
                </a:solidFill>
              </a:rPr>
              <a:t> класс</a:t>
            </a:r>
          </a:p>
          <a:p>
            <a:pPr>
              <a:spcBef>
                <a:spcPct val="50000"/>
              </a:spcBef>
            </a:pPr>
            <a:r>
              <a:rPr lang="ru-RU" b="1" u="sng" dirty="0">
                <a:solidFill>
                  <a:schemeClr val="tx2"/>
                </a:solidFill>
              </a:rPr>
              <a:t>4 </a:t>
            </a:r>
            <a:r>
              <a:rPr lang="ru-RU" b="1" i="1" u="sng" dirty="0">
                <a:solidFill>
                  <a:schemeClr val="tx2"/>
                </a:solidFill>
              </a:rPr>
              <a:t>подкласс</a:t>
            </a:r>
          </a:p>
        </p:txBody>
      </p:sp>
      <p:pic>
        <p:nvPicPr>
          <p:cNvPr id="43014" name="Picture 10" descr="P5100195"/>
          <p:cNvPicPr>
            <a:picLocks noChangeAspect="1" noChangeArrowheads="1"/>
          </p:cNvPicPr>
          <p:nvPr/>
        </p:nvPicPr>
        <p:blipFill>
          <a:blip r:embed="rId3"/>
          <a:srcRect b="27"/>
          <a:stretch>
            <a:fillRect/>
          </a:stretch>
        </p:blipFill>
        <p:spPr bwMode="auto">
          <a:xfrm>
            <a:off x="6290685" y="1052736"/>
            <a:ext cx="24479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2" descr="P51002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077072"/>
            <a:ext cx="24479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сканирование0010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 l="65367" r="5" b="78989"/>
          <a:stretch>
            <a:fillRect/>
          </a:stretch>
        </p:blipFill>
        <p:spPr bwMode="auto">
          <a:xfrm rot="60000">
            <a:off x="204999" y="2814637"/>
            <a:ext cx="3886800" cy="273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84213" y="549275"/>
            <a:ext cx="7704137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>
                <a:latin typeface="Georgia" pitchFamily="18" charset="0"/>
              </a:rPr>
              <a:t>КЛАСС </a:t>
            </a:r>
            <a:r>
              <a:rPr lang="en-US" b="1">
                <a:latin typeface="Georgia" pitchFamily="18" charset="0"/>
              </a:rPr>
              <a:t>IV</a:t>
            </a:r>
            <a:r>
              <a:rPr lang="ru-RU">
                <a:solidFill>
                  <a:schemeClr val="tx2"/>
                </a:solidFill>
              </a:rPr>
              <a:t> -   </a:t>
            </a:r>
            <a:r>
              <a:rPr lang="ru-RU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включенный дефект, при котором     	   		  беззубый участок расположен спереди 			  от остальных зубов и пересекает 			  среднюю линию челюсти</a:t>
            </a:r>
          </a:p>
        </p:txBody>
      </p:sp>
      <p:pic>
        <p:nvPicPr>
          <p:cNvPr id="45060" name="Picture 7" descr="P5100208"/>
          <p:cNvPicPr>
            <a:picLocks noChangeAspect="1" noChangeArrowheads="1"/>
          </p:cNvPicPr>
          <p:nvPr/>
        </p:nvPicPr>
        <p:blipFill>
          <a:blip r:embed="rId3"/>
          <a:srcRect r="15" b="40"/>
          <a:stretch>
            <a:fillRect/>
          </a:stretch>
        </p:blipFill>
        <p:spPr bwMode="auto">
          <a:xfrm>
            <a:off x="5292080" y="2780928"/>
            <a:ext cx="3718389" cy="278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/>
              <a:t> Феномен Попова</a:t>
            </a:r>
            <a:r>
              <a:rPr lang="en-US"/>
              <a:t>-</a:t>
            </a:r>
            <a:r>
              <a:rPr lang="ru-RU"/>
              <a:t>Годона </a:t>
            </a:r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268413"/>
            <a:ext cx="3671887" cy="1584325"/>
          </a:xfrm>
        </p:spPr>
      </p:pic>
      <p:pic>
        <p:nvPicPr>
          <p:cNvPr id="7066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268413"/>
            <a:ext cx="4032250" cy="1584325"/>
          </a:xfrm>
        </p:spPr>
      </p:pic>
      <p:pic>
        <p:nvPicPr>
          <p:cNvPr id="7066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55650" y="3141663"/>
            <a:ext cx="3600450" cy="1582737"/>
          </a:xfrm>
        </p:spPr>
      </p:pic>
      <p:pic>
        <p:nvPicPr>
          <p:cNvPr id="7066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3213100"/>
            <a:ext cx="3960813" cy="1511300"/>
          </a:xfrm>
        </p:spPr>
      </p:pic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971550" y="2781300"/>
            <a:ext cx="269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i="1"/>
              <a:t>1 </a:t>
            </a:r>
            <a:r>
              <a:rPr lang="ru-RU"/>
              <a:t>— односторонний;         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5219700" y="27813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2 — двусторонний;         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116013" y="4724400"/>
            <a:ext cx="206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i="1" dirty="0"/>
              <a:t>3 </a:t>
            </a:r>
            <a:r>
              <a:rPr lang="ru-RU" dirty="0"/>
              <a:t>— перекрестный;</a:t>
            </a:r>
            <a:r>
              <a:rPr lang="en-US" dirty="0"/>
              <a:t> 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4859338" y="4797425"/>
            <a:ext cx="3325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i="1"/>
              <a:t>4 </a:t>
            </a:r>
            <a:r>
              <a:rPr lang="en-US"/>
              <a:t>— общая деформация прикуса.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85750"/>
            <a:ext cx="8229600" cy="9112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Классификация дефектов зубных рядов по В.А.Пономаревой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:</a:t>
            </a:r>
            <a:r>
              <a:rPr lang="ru-RU" sz="2800" b="1" dirty="0"/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07375" cy="58769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класс:</a:t>
            </a:r>
            <a:r>
              <a:rPr lang="en-US" sz="2400" dirty="0"/>
              <a:t> </a:t>
            </a:r>
            <a:r>
              <a:rPr lang="ru-RU" sz="2400" dirty="0"/>
              <a:t>   </a:t>
            </a:r>
            <a:r>
              <a:rPr lang="ru-RU" sz="2400" b="1" i="1" dirty="0"/>
              <a:t>Дефекты зубных рядов с сохранением   	      контакта между антагонистами в   	  	      положении центральной окклюзии в трех   	      функционально ориентированных    	   		      группах</a:t>
            </a:r>
            <a:r>
              <a:rPr lang="en-US" sz="2400" b="1" i="1" dirty="0" smtClean="0"/>
              <a:t>;</a:t>
            </a:r>
            <a:endParaRPr lang="ru-RU" sz="2000" u="sng" dirty="0">
              <a:solidFill>
                <a:srgbClr val="000066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II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класс:</a:t>
            </a:r>
            <a:r>
              <a:rPr lang="en-US" sz="2400" dirty="0"/>
              <a:t> </a:t>
            </a:r>
            <a:r>
              <a:rPr lang="ru-RU" sz="2400" dirty="0"/>
              <a:t>  </a:t>
            </a:r>
            <a:r>
              <a:rPr lang="ru-RU" sz="2400" b="1" i="1" dirty="0"/>
              <a:t>Наличие контакта в двух функционально       	      ориентированных группах</a:t>
            </a:r>
            <a:r>
              <a:rPr lang="en-US" sz="2400" b="1" i="1" dirty="0" smtClean="0"/>
              <a:t>;</a:t>
            </a:r>
            <a:endParaRPr lang="ru-RU" sz="2400" u="sng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III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класс:</a:t>
            </a:r>
            <a:r>
              <a:rPr lang="ru-RU" sz="2400" dirty="0"/>
              <a:t>  </a:t>
            </a:r>
            <a:r>
              <a:rPr lang="ru-RU" sz="2400" b="1" i="1" dirty="0"/>
              <a:t>Контакт, сохранившийся только в   	         	      одной функционально ориентированной   	      группе</a:t>
            </a:r>
            <a:r>
              <a:rPr lang="ru-RU" sz="2400" b="1" i="1" dirty="0" smtClean="0"/>
              <a:t>;</a:t>
            </a:r>
            <a:endParaRPr lang="ru-RU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IV </a:t>
            </a: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</a:t>
            </a: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en-US" sz="2400" dirty="0"/>
              <a:t> </a:t>
            </a:r>
            <a:r>
              <a:rPr lang="ru-RU" sz="2400" dirty="0"/>
              <a:t> </a:t>
            </a:r>
            <a:r>
              <a:rPr lang="ru-RU" sz="2400" b="1" i="1" dirty="0"/>
              <a:t>Отсутствие контакта между   	  	       оставшимися антагонистами.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Классификация дефектов зубных          рядов по </a:t>
            </a:r>
            <a:r>
              <a:rPr lang="ru-RU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А.И.Бетельману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(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1956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г.)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: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62467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765175"/>
            <a:ext cx="4038600" cy="4525963"/>
          </a:xfrm>
        </p:spPr>
        <p:txBody>
          <a:bodyPr/>
          <a:lstStyle/>
          <a:p>
            <a:pPr eaLnBrk="1" hangingPunct="1"/>
            <a:endParaRPr lang="ru-RU" sz="2800"/>
          </a:p>
          <a:p>
            <a:pPr eaLnBrk="1" hangingPunct="1"/>
            <a:endParaRPr lang="ru-RU" sz="2800"/>
          </a:p>
          <a:p>
            <a:pPr eaLnBrk="1" hangingPunct="1"/>
            <a:endParaRPr lang="ru-RU" sz="2800"/>
          </a:p>
          <a:p>
            <a:pPr eaLnBrk="1" hangingPunct="1"/>
            <a:endParaRPr lang="ru-RU" sz="2800"/>
          </a:p>
        </p:txBody>
      </p:sp>
      <p:sp>
        <p:nvSpPr>
          <p:cNvPr id="355340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7338"/>
            <a:ext cx="8064500" cy="5040312"/>
          </a:xfrm>
        </p:spPr>
        <p:txBody>
          <a:bodyPr rtlCol="0">
            <a:normAutofit lnSpcReduction="10000"/>
          </a:bodyPr>
          <a:lstStyle/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класс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ru-RU" sz="1600" dirty="0"/>
              <a:t>     </a:t>
            </a:r>
            <a:r>
              <a:rPr lang="ru-RU" sz="2000" b="1" i="1" dirty="0"/>
              <a:t>зубной ряд, в котором имеется один или    	  	      несколько изъянов, но хотя бы один из них   	  	      ограничен зубами только с одной стороны</a:t>
            </a:r>
            <a:r>
              <a:rPr lang="en-US" sz="2000" b="1" i="1" dirty="0"/>
              <a:t>:</a:t>
            </a:r>
            <a:endParaRPr lang="ru-RU" sz="2000" b="1" i="1" dirty="0"/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8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 подкласс</a:t>
            </a:r>
            <a:r>
              <a:rPr lang="en-US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ru-RU" sz="1600" dirty="0"/>
              <a:t>  </a:t>
            </a:r>
            <a:r>
              <a:rPr lang="ru-RU" sz="2000" b="1" i="1" dirty="0"/>
              <a:t>зубной ряд с одним концевым изъяном</a:t>
            </a:r>
            <a:r>
              <a:rPr lang="en-US" sz="2000" b="1" i="1" dirty="0"/>
              <a:t>;</a:t>
            </a:r>
            <a:endParaRPr lang="ru-RU" sz="2000" b="1" i="1" dirty="0"/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 подкласс</a:t>
            </a:r>
            <a:r>
              <a:rPr lang="en-US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ru-RU" sz="1600" dirty="0"/>
              <a:t>  </a:t>
            </a:r>
            <a:r>
              <a:rPr lang="ru-RU" sz="2000" b="1" i="1" dirty="0"/>
              <a:t>зубной ряд с двумя концевыми изъянами.</a:t>
            </a:r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600" dirty="0"/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II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класс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ru-RU" sz="1600" dirty="0"/>
              <a:t>   </a:t>
            </a:r>
            <a:r>
              <a:rPr lang="ru-RU" sz="2000" b="1" i="1" dirty="0"/>
              <a:t>зубной ряд, в котором имеется один или 		      несколько изъянов, но все они ограничены </a:t>
            </a:r>
            <a:r>
              <a:rPr lang="en-US" sz="2000" b="1" i="1" dirty="0"/>
              <a:t> </a:t>
            </a:r>
            <a:r>
              <a:rPr lang="ru-RU" sz="2000" b="1" i="1" dirty="0"/>
              <a:t>зубами с обеих сторон</a:t>
            </a:r>
            <a:r>
              <a:rPr lang="en-US" sz="1600" b="1" i="1" dirty="0"/>
              <a:t>:</a:t>
            </a:r>
            <a:endParaRPr lang="ru-RU" sz="1600" b="1" i="1" dirty="0"/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600" b="1" i="1" dirty="0"/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 </a:t>
            </a:r>
            <a:r>
              <a:rPr lang="ru-RU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подкласс</a:t>
            </a:r>
            <a:r>
              <a:rPr lang="en-US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ru-RU" sz="1600" dirty="0"/>
              <a:t>  </a:t>
            </a:r>
            <a:r>
              <a:rPr lang="ru-RU" sz="2000" b="1" i="1" dirty="0"/>
              <a:t>зубной ряд с одним или несколькими   	  	   	      изъянами, возникшими после удаления не более   	      трех зубов</a:t>
            </a:r>
            <a:r>
              <a:rPr lang="en-US" sz="2000" b="1" i="1" dirty="0"/>
              <a:t>;</a:t>
            </a:r>
            <a:endParaRPr lang="ru-RU" sz="2000" b="1" i="1" dirty="0"/>
          </a:p>
          <a:p>
            <a:pPr marL="533400" indent="-5334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2 </a:t>
            </a:r>
            <a:r>
              <a:rPr lang="ru-RU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подкласс</a:t>
            </a:r>
            <a:r>
              <a:rPr lang="en-US" sz="20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:</a:t>
            </a:r>
            <a:r>
              <a:rPr lang="ru-RU" sz="1600" dirty="0"/>
              <a:t>  </a:t>
            </a:r>
            <a:r>
              <a:rPr lang="ru-RU" sz="1800" b="1" i="1" dirty="0"/>
              <a:t>зубной ряд с одним или несколькими    		    	       изъянами, которые (все или только один)   		       образовались в результате удаления более</a:t>
            </a:r>
            <a:r>
              <a:rPr lang="en-US" sz="1800" b="1" i="1" dirty="0"/>
              <a:t> </a:t>
            </a:r>
            <a:r>
              <a:rPr lang="ru-RU" sz="1800" b="1" i="1" dirty="0"/>
              <a:t>трех зубов.</a:t>
            </a:r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i="1" dirty="0"/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/>
          </a:p>
          <a:p>
            <a:pPr marL="533400" indent="-5334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/>
          </a:p>
        </p:txBody>
      </p:sp>
      <p:sp>
        <p:nvSpPr>
          <p:cNvPr id="62469" name="Text Box 26"/>
          <p:cNvSpPr txBox="1">
            <a:spLocks noChangeArrowheads="1"/>
          </p:cNvSpPr>
          <p:nvPr/>
        </p:nvSpPr>
        <p:spPr bwMode="auto">
          <a:xfrm>
            <a:off x="592138" y="2092325"/>
            <a:ext cx="801211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5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5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5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5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5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5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5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5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5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5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5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5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Классификация  вторичных перемещений зубов по Е.И. Гаврилову: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90000"/>
              </a:lnSpc>
            </a:pPr>
            <a:r>
              <a:rPr lang="ru-RU" sz="2800"/>
              <a:t>Вертикальное перемещение верхних зубов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/>
              <a:t>Вертикальное перемещение нижних зубов.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/>
              <a:t>Взаимное вертикальное перемещение верхних и нижних зубов.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/>
              <a:t>Дистальное и медиальное перемещение верхних и нижних зубов.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/>
              <a:t>Наклон зубов в язычно-небном или щечном направлении.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/>
              <a:t>Комбинированные перемещения.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/>
              <a:t>(Поворот зуба вокруг оси).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188641"/>
            <a:ext cx="7055380" cy="151216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Цель лечения пациентов с частичным отсутствием зубов:</a:t>
            </a:r>
          </a:p>
        </p:txBody>
      </p:sp>
      <p:sp>
        <p:nvSpPr>
          <p:cNvPr id="101379" name="Содержимое 2"/>
          <p:cNvSpPr>
            <a:spLocks noGrp="1"/>
          </p:cNvSpPr>
          <p:nvPr>
            <p:ph idx="1"/>
          </p:nvPr>
        </p:nvSpPr>
        <p:spPr>
          <a:xfrm>
            <a:off x="484710" y="2204864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/>
              <a:t>Восстановление достаточной функциональной способности зубочелюстной системы</a:t>
            </a:r>
            <a:r>
              <a:rPr lang="ru-RU" sz="2400" dirty="0">
                <a:latin typeface="Arial" charset="0"/>
                <a:cs typeface="Arial" charset="0"/>
              </a:rPr>
              <a:t>;</a:t>
            </a:r>
          </a:p>
          <a:p>
            <a:pPr eaLnBrk="1" hangingPunct="1"/>
            <a:r>
              <a:rPr lang="ru-RU" sz="2400" dirty="0"/>
              <a:t>Предупреждение развития патологических процессов и осложнений;</a:t>
            </a:r>
          </a:p>
          <a:p>
            <a:pPr eaLnBrk="1" hangingPunct="1"/>
            <a:r>
              <a:rPr lang="ru-RU" sz="2400" dirty="0"/>
              <a:t>Повышение качества жизни пациентов;</a:t>
            </a:r>
          </a:p>
          <a:p>
            <a:pPr eaLnBrk="1" hangingPunct="1"/>
            <a:r>
              <a:rPr lang="ru-RU" sz="2400" dirty="0"/>
              <a:t>Предупреждение и устранение негативных </a:t>
            </a: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психоэмоциональных</a:t>
            </a:r>
            <a:r>
              <a:rPr lang="ru-RU" sz="2400" dirty="0"/>
              <a:t> последствий, связанных с отсутствием зубов.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/>
              <a:t>Изготовление протеза при частичной вторичной адентии включает</a:t>
            </a:r>
            <a:r>
              <a:rPr lang="ru-RU" sz="3600" b="1"/>
              <a:t>:</a:t>
            </a:r>
          </a:p>
        </p:txBody>
      </p:sp>
      <p:sp>
        <p:nvSpPr>
          <p:cNvPr id="10035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/>
              <a:t> оттиски с обеих челюстей, изготовление диагностических и рабочих моделей, </a:t>
            </a:r>
          </a:p>
          <a:p>
            <a:pPr eaLnBrk="1" hangingPunct="1">
              <a:lnSpc>
                <a:spcPct val="90000"/>
              </a:lnSpc>
            </a:pPr>
            <a:r>
              <a:rPr lang="ru-RU" sz="3000"/>
              <a:t>определение центрального соотношения челюстей, </a:t>
            </a:r>
          </a:p>
          <a:p>
            <a:pPr eaLnBrk="1" hangingPunct="1">
              <a:lnSpc>
                <a:spcPct val="90000"/>
              </a:lnSpc>
            </a:pPr>
            <a:r>
              <a:rPr lang="ru-RU" sz="3000"/>
              <a:t>проверку конструкции протеза, наложение, примерку, припасовку,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3000"/>
          </a:p>
          <a:p>
            <a:pPr eaLnBrk="1" hangingPunct="1">
              <a:lnSpc>
                <a:spcPct val="90000"/>
              </a:lnSpc>
            </a:pPr>
            <a:r>
              <a:rPr lang="ru-RU" sz="3000"/>
              <a:t> отдаленный контроль и коррекции.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/>
              <a:t>Список литературы</a:t>
            </a:r>
            <a:r>
              <a:rPr lang="en-US" b="1" dirty="0"/>
              <a:t>:</a:t>
            </a:r>
            <a:endParaRPr lang="ru-RU" b="1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43063"/>
            <a:ext cx="8229600" cy="5068887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/>
              <a:t>Ортопедическая стоматология</a:t>
            </a:r>
            <a:r>
              <a:rPr lang="en-US" sz="1800"/>
              <a:t>:</a:t>
            </a:r>
            <a:r>
              <a:rPr lang="ru-RU" sz="1800"/>
              <a:t>Учебник для студентов</a:t>
            </a:r>
            <a:r>
              <a:rPr lang="en-US" sz="1800"/>
              <a:t>/</a:t>
            </a:r>
            <a:r>
              <a:rPr lang="ru-RU" sz="1800"/>
              <a:t> Н.Г.Аболмасов, В.А. Бычков, А.Аль-Хаким.- М.</a:t>
            </a:r>
            <a:r>
              <a:rPr lang="en-US" sz="1800"/>
              <a:t>:</a:t>
            </a:r>
            <a:r>
              <a:rPr lang="ru-RU" sz="1800"/>
              <a:t> МЕДпресс-информ, 2007.-5-е издание.-496 с.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ru-RU" sz="180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/>
              <a:t>Ортопедическая стоматология</a:t>
            </a:r>
            <a:r>
              <a:rPr lang="en-US" sz="1800"/>
              <a:t>:</a:t>
            </a:r>
            <a:r>
              <a:rPr lang="ru-RU" sz="1800"/>
              <a:t>Учебник</a:t>
            </a:r>
            <a:r>
              <a:rPr lang="en-US" sz="1800"/>
              <a:t>/</a:t>
            </a:r>
            <a:r>
              <a:rPr lang="ru-RU" sz="1800"/>
              <a:t>Под ред. В.Н.Копейкина, М.З.Миргазизова.- М.</a:t>
            </a:r>
            <a:r>
              <a:rPr lang="en-US" sz="1800"/>
              <a:t>:</a:t>
            </a:r>
            <a:r>
              <a:rPr lang="ru-RU" sz="1800"/>
              <a:t> Медицина,2001.-2-е издание.-624 с.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ru-RU" sz="180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/>
              <a:t> Жулев Е.Н. Частичные съемные протезы (теория, клиника, лабораторная техника).2-е издание. Н.Новгород</a:t>
            </a:r>
            <a:r>
              <a:rPr lang="en-US" sz="1800"/>
              <a:t>:</a:t>
            </a:r>
            <a:r>
              <a:rPr lang="ru-RU" sz="1800"/>
              <a:t> Изд-во Нижегородской государственной медицинской академии,2005.-428 с.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ru-RU" sz="180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/>
              <a:t>Ортопедическая стоматология</a:t>
            </a:r>
            <a:r>
              <a:rPr lang="en-US" sz="1800"/>
              <a:t>:</a:t>
            </a:r>
            <a:r>
              <a:rPr lang="ru-RU" sz="1800"/>
              <a:t>Учебник</a:t>
            </a:r>
            <a:r>
              <a:rPr lang="en-US" sz="1800"/>
              <a:t>/</a:t>
            </a:r>
            <a:r>
              <a:rPr lang="ru-RU" sz="1800"/>
              <a:t>В.Н.Копейкин, В.А.Пономарева, М.З.Миргазизов и др.</a:t>
            </a:r>
            <a:r>
              <a:rPr lang="en-US" sz="1800"/>
              <a:t>;</a:t>
            </a:r>
            <a:r>
              <a:rPr lang="ru-RU" sz="1800"/>
              <a:t>Под ред. В.Н.Копейкина.-М.</a:t>
            </a:r>
            <a:r>
              <a:rPr lang="en-US" sz="1800"/>
              <a:t>:</a:t>
            </a:r>
            <a:r>
              <a:rPr lang="ru-RU" sz="1800"/>
              <a:t>Медицина,1988.-512 с.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ru-RU" sz="180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/>
              <a:t>Ортопедическая стоматология- СПб.</a:t>
            </a:r>
            <a:r>
              <a:rPr lang="en-US" sz="1800"/>
              <a:t>:</a:t>
            </a:r>
            <a:r>
              <a:rPr lang="ru-RU" sz="1800"/>
              <a:t> </a:t>
            </a:r>
            <a:r>
              <a:rPr lang="en-US" sz="1800"/>
              <a:t>“</a:t>
            </a:r>
            <a:r>
              <a:rPr lang="ru-RU" sz="1800"/>
              <a:t>Флиант</a:t>
            </a:r>
            <a:r>
              <a:rPr lang="en-US" sz="1800"/>
              <a:t>”</a:t>
            </a:r>
            <a:r>
              <a:rPr lang="ru-RU" sz="1800"/>
              <a:t>, 1999.- 512 с.Авторский коллектив</a:t>
            </a:r>
            <a:r>
              <a:rPr lang="en-US" sz="1800"/>
              <a:t>:</a:t>
            </a:r>
            <a:r>
              <a:rPr lang="ru-RU" sz="1800"/>
              <a:t> А.С.Щербаков, Е.И.Гаврилов, В.Н.Трезубов, Е.Н.Жулев.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1800"/>
              <a:t>                            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92" name="Rectangle 8"/>
          <p:cNvSpPr>
            <a:spLocks noChangeArrowheads="1"/>
          </p:cNvSpPr>
          <p:nvPr/>
        </p:nvSpPr>
        <p:spPr bwMode="auto">
          <a:xfrm>
            <a:off x="271895" y="295275"/>
            <a:ext cx="8064500" cy="2985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Наиболее частые  причины возникновения частичного отсутствия зубов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 algn="ctr">
              <a:defRPr/>
            </a:pPr>
            <a:endParaRPr lang="ru-RU" sz="32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ru-RU" i="1" dirty="0">
                <a:latin typeface="Calibri" pitchFamily="34" charset="0"/>
              </a:rPr>
              <a:t>      </a:t>
            </a: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Кариес и его осложнения -  пульпит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 периодонтит; </a:t>
            </a:r>
          </a:p>
          <a:p>
            <a:pPr marL="342900" indent="-342900">
              <a:buFontTx/>
              <a:buChar char="•"/>
              <a:defRPr/>
            </a:pP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Заболевания</a:t>
            </a: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тканей пародонта;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044" y="3501008"/>
            <a:ext cx="3817519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501008"/>
            <a:ext cx="390348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/>
              <a:t>Ведущие симптомы в клинике ортопедической стоматологии при частичном отсутствии зубов</a:t>
            </a:r>
            <a:r>
              <a:rPr lang="ru-RU" sz="2800" b="1" i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2800" dirty="0"/>
              <a:t>Нарушение непрерывности зубного ряда.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dirty="0"/>
              <a:t>Распад зубных дуг на функционирующие и нефункционирующие группы.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dirty="0"/>
              <a:t>Функциональная перегрузка оставшихся зубов (отдельных групп зубов).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dirty="0"/>
              <a:t>Вторичное перемещение зубов (вторичная деформация прикуса).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dirty="0"/>
              <a:t>Нарушение функции жевания и речи.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dirty="0"/>
              <a:t>Нарушение эстетических норм.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dirty="0"/>
              <a:t>Нарушение функции ВНЧС и жевательных мышц.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18695"/>
            <a:ext cx="7658100" cy="423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14313"/>
            <a:ext cx="82296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/>
              <a:t>Ведущие симптомы в клинике ортопедической стоматологии при частичном отсутствии зубов.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1216173" y="1700808"/>
            <a:ext cx="6711654" cy="4195481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3200" dirty="0"/>
              <a:t>Нарушение непрерывности зубного ряда.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76672"/>
            <a:ext cx="6711654" cy="4195481"/>
          </a:xfrm>
        </p:spPr>
        <p:txBody>
          <a:bodyPr rtlCol="0">
            <a:normAutofit/>
          </a:bodyPr>
          <a:lstStyle/>
          <a:p>
            <a:pPr marL="609600" indent="-609600"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/>
              <a:t>Распад зубных дуг на функционирующие и нефункционирующие группы.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2044"/>
            <a:ext cx="9202738" cy="428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11560" y="19780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dirty="0"/>
              <a:t>Характер деформации стенок альвеол под влиянием жевательных сил.</a:t>
            </a:r>
          </a:p>
        </p:txBody>
      </p:sp>
      <p:pic>
        <p:nvPicPr>
          <p:cNvPr id="2355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0813" y="1484784"/>
            <a:ext cx="5342374" cy="3768540"/>
          </a:xfrm>
        </p:spPr>
      </p:pic>
      <p:sp>
        <p:nvSpPr>
          <p:cNvPr id="2355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5589240"/>
            <a:ext cx="8229600" cy="5635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b="1" dirty="0"/>
              <a:t>I</a:t>
            </a:r>
            <a:r>
              <a:rPr lang="ru-RU" sz="1800" b="1" dirty="0"/>
              <a:t> — под действием горизонтально направленных сил;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/>
              <a:t>2 — при действии вертикальных сил на наклоненный зуб; + растяжение, — сжатие.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/>
              <a:t>Схема распределения жевательных усилий.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63688" y="1844824"/>
            <a:ext cx="5832648" cy="456468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993</TotalTime>
  <Words>1036</Words>
  <Application>Microsoft Office PowerPoint</Application>
  <PresentationFormat>Экран (4:3)</PresentationFormat>
  <Paragraphs>185</Paragraphs>
  <Slides>31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Arial Unicode MS</vt:lpstr>
      <vt:lpstr>Calibri</vt:lpstr>
      <vt:lpstr>Century Gothic</vt:lpstr>
      <vt:lpstr>Georgia</vt:lpstr>
      <vt:lpstr>Times New Roman</vt:lpstr>
      <vt:lpstr>Verdana</vt:lpstr>
      <vt:lpstr>Wingdings</vt:lpstr>
      <vt:lpstr>Wingdings 3</vt:lpstr>
      <vt:lpstr>Ион</vt:lpstr>
      <vt:lpstr>Презентация PowerPoint</vt:lpstr>
      <vt:lpstr>Презентация PowerPoint</vt:lpstr>
      <vt:lpstr> Цель лечения пациентов с частичным отсутствием зубов:</vt:lpstr>
      <vt:lpstr>Презентация PowerPoint</vt:lpstr>
      <vt:lpstr>Ведущие симптомы в клинике ортопедической стоматологии при частичном отсутствии зубов.</vt:lpstr>
      <vt:lpstr>Ведущие симптомы в клинике ортопедической стоматологии при частичном отсутствии зубов.</vt:lpstr>
      <vt:lpstr>Презентация PowerPoint</vt:lpstr>
      <vt:lpstr>Характер деформации стенок альвеол под влиянием жевательных сил.</vt:lpstr>
      <vt:lpstr>Схема распределения жевательных усилий.</vt:lpstr>
      <vt:lpstr>Смыкание зубных рядов в сагиттальном направлении </vt:lpstr>
      <vt:lpstr> Схема распределения жевательного давления </vt:lpstr>
      <vt:lpstr>Дистрофическая перестройка костной ткани челюстей (рентгенограмма). </vt:lpstr>
      <vt:lpstr>Презентация PowerPoint</vt:lpstr>
      <vt:lpstr>Деформации зубных рядов при пародонтите</vt:lpstr>
      <vt:lpstr>Нарушение функции ВНЧС и жевательных мышц. </vt:lpstr>
      <vt:lpstr>Для планирования протеза важно:</vt:lpstr>
      <vt:lpstr>Презентация PowerPoint</vt:lpstr>
      <vt:lpstr>Постановка диагноза</vt:lpstr>
      <vt:lpstr>Субъективное обследование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Феномен Попова-Годона </vt:lpstr>
      <vt:lpstr>Классификация дефектов зубных рядов по В.А.Пономаревой :   </vt:lpstr>
      <vt:lpstr>Классификация дефектов зубных          рядов по А.И.Бетельману (1956 г.) :</vt:lpstr>
      <vt:lpstr>Классификация  вторичных перемещений зубов по Е.И. Гаврилову:</vt:lpstr>
      <vt:lpstr>Изготовление протеза при частичной вторичной адентии включает:</vt:lpstr>
      <vt:lpstr>Список литературы: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125</cp:revision>
  <dcterms:modified xsi:type="dcterms:W3CDTF">2023-06-08T11:18:15Z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18583482</vt:lpwstr>
  </property>
  <property fmtid="{D5CDD505-2E9C-101B-9397-08002B2CF9AE}" pid="3" name="NXPowerLiteVersion">
    <vt:lpwstr>D4.1.1</vt:lpwstr>
  </property>
  <property fmtid="{D5CDD505-2E9C-101B-9397-08002B2CF9AE}" pid="4" name="NXTAG2">
    <vt:lpwstr>0008006a45000000000001024110</vt:lpwstr>
  </property>
</Properties>
</file>