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1" r:id="rId5"/>
    <p:sldId id="263" r:id="rId6"/>
    <p:sldId id="265" r:id="rId7"/>
    <p:sldId id="266" r:id="rId8"/>
    <p:sldId id="279" r:id="rId9"/>
    <p:sldId id="268" r:id="rId10"/>
    <p:sldId id="276" r:id="rId11"/>
    <p:sldId id="277" r:id="rId12"/>
    <p:sldId id="269" r:id="rId13"/>
    <p:sldId id="280" r:id="rId14"/>
    <p:sldId id="271" r:id="rId15"/>
    <p:sldId id="272" r:id="rId16"/>
    <p:sldId id="273" r:id="rId17"/>
    <p:sldId id="274" r:id="rId18"/>
    <p:sldId id="275" r:id="rId19"/>
    <p:sldId id="262" r:id="rId20"/>
    <p:sldId id="259" r:id="rId21"/>
    <p:sldId id="26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7A"/>
    <a:srgbClr val="00B07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02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4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solidFill>
                  <a:schemeClr val="tx1"/>
                </a:solidFill>
              </a:rPr>
              <a:t>Пол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117739694302911E-2"/>
          <c:y val="8.9859160090918155E-2"/>
          <c:w val="0.90170578971746174"/>
          <c:h val="0.809515726104766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dirty="0" smtClean="0">
                        <a:solidFill>
                          <a:schemeClr val="bg1"/>
                        </a:solidFill>
                      </a:rPr>
                      <a:t>36</a:t>
                    </a:r>
                  </a:p>
                  <a:p>
                    <a:pPr>
                      <a:defRPr sz="2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2000" b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3-6FFE-470D-9D99-AE5547E8A8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FE-470D-9D99-AE5547E8A8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8802432"/>
        <c:axId val="50966912"/>
        <c:axId val="0"/>
      </c:bar3DChart>
      <c:catAx>
        <c:axId val="4880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966912"/>
        <c:crosses val="autoZero"/>
        <c:auto val="1"/>
        <c:lblAlgn val="ctr"/>
        <c:lblOffset val="100"/>
        <c:noMultiLvlLbl val="0"/>
      </c:catAx>
      <c:valAx>
        <c:axId val="5096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80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051126421697285E-2"/>
          <c:y val="0.16761276499183617"/>
          <c:w val="0.94453220691163609"/>
          <c:h val="0.727033973689545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R доля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chemeClr val="bg1"/>
                        </a:solidFill>
                        <a:latin typeface="Trebuchet MS" panose="020B0603020202020204" pitchFamily="34" charset="0"/>
                      </a:rPr>
                      <a:t>32</a:t>
                    </a:r>
                    <a:endParaRPr lang="en-US" b="1" dirty="0">
                      <a:solidFill>
                        <a:schemeClr val="bg1"/>
                      </a:solidFill>
                      <a:latin typeface="Trebuchet MS" panose="020B060302020202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568-421A-A76D-B9C1BE518CE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50E-4819-ADED-AF8C333C5C6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50E-4819-ADED-AF8C333C5C6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50E-4819-ADED-AF8C333C5C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Инфильтративный</c:v>
                </c:pt>
                <c:pt idx="1">
                  <c:v>Кальцинированный</c:v>
                </c:pt>
                <c:pt idx="2">
                  <c:v>Некротический</c:v>
                </c:pt>
                <c:pt idx="3">
                  <c:v>Смешанный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</c:v>
                </c:pt>
                <c:pt idx="1">
                  <c:v>18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8-421A-A76D-B9C1BE518C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L доля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68-421A-A76D-B9C1BE518CE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68-421A-A76D-B9C1BE518C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Инфильтративный</c:v>
                </c:pt>
                <c:pt idx="1">
                  <c:v>Кальцинированный</c:v>
                </c:pt>
                <c:pt idx="2">
                  <c:v>Некротический</c:v>
                </c:pt>
                <c:pt idx="3">
                  <c:v>Смешанный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68-421A-A76D-B9C1BE518CE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R+L доли</c:v>
                </c:pt>
              </c:strCache>
            </c:strRef>
          </c:tx>
          <c:spPr>
            <a:solidFill>
              <a:srgbClr val="00B078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1.8518518518518517E-2"/>
                  <c:y val="-2.04653991790886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416666666666667E-2"/>
                      <c:h val="6.50802540800270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B568-421A-A76D-B9C1BE518CE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68-421A-A76D-B9C1BE518CE0}"/>
                </c:ext>
              </c:extLst>
            </c:dLbl>
            <c:dLbl>
              <c:idx val="3"/>
              <c:layout>
                <c:manualLayout>
                  <c:x val="1.2469454591534498E-2"/>
                  <c:y val="-1.25066875415845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944444444444447E-2"/>
                      <c:h val="4.9162651754374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B568-421A-A76D-B9C1BE518C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Инфильтративный</c:v>
                </c:pt>
                <c:pt idx="1">
                  <c:v>Кальцинированный</c:v>
                </c:pt>
                <c:pt idx="2">
                  <c:v>Некротический</c:v>
                </c:pt>
                <c:pt idx="3">
                  <c:v>Смешанный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68-421A-A76D-B9C1BE518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054464"/>
        <c:axId val="49056000"/>
        <c:axId val="0"/>
      </c:bar3DChart>
      <c:catAx>
        <c:axId val="490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56000"/>
        <c:crosses val="autoZero"/>
        <c:auto val="0"/>
        <c:lblAlgn val="ctr"/>
        <c:lblOffset val="10"/>
        <c:tickLblSkip val="1"/>
        <c:noMultiLvlLbl val="0"/>
      </c:catAx>
      <c:valAx>
        <c:axId val="4905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5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095985260155021"/>
          <c:y val="5.397637387462733E-2"/>
          <c:w val="0.31585274361676052"/>
          <c:h val="6.00410527318473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437717244803866E-2"/>
          <c:y val="0.14574346444786271"/>
          <c:w val="0.96356228275519618"/>
          <c:h val="0.7507834468682610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&lt;50 мм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Очаговое
 образование</c:v>
                </c:pt>
                <c:pt idx="1">
                  <c:v>Диффузно-очаговая
 форма</c:v>
                </c:pt>
                <c:pt idx="2">
                  <c:v>Объемное
 образование</c:v>
                </c:pt>
                <c:pt idx="3">
                  <c:v>Кальцинированный</c:v>
                </c:pt>
                <c:pt idx="4">
                  <c:v>Некротический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</c:v>
                </c:pt>
                <c:pt idx="1">
                  <c:v>9</c:v>
                </c:pt>
                <c:pt idx="2">
                  <c:v>5</c:v>
                </c:pt>
                <c:pt idx="3">
                  <c:v>21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A-4DF6-9B9A-CB4D614ED66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50-100 мм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  <a:sp3d>
              <a:contourClr>
                <a:srgbClr val="00B0F0"/>
              </a:contourClr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0A-4DF6-9B9A-CB4D614ED6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Очаговое
 образование</c:v>
                </c:pt>
                <c:pt idx="1">
                  <c:v>Диффузно-очаговая
 форма</c:v>
                </c:pt>
                <c:pt idx="2">
                  <c:v>Объемное
 образование</c:v>
                </c:pt>
                <c:pt idx="3">
                  <c:v>Кальцинированный</c:v>
                </c:pt>
                <c:pt idx="4">
                  <c:v>Некротический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8</c:v>
                </c:pt>
                <c:pt idx="2">
                  <c:v>10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0A-4DF6-9B9A-CB4D614ED66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&gt;100 мм</c:v>
                </c:pt>
              </c:strCache>
            </c:strRef>
          </c:tx>
          <c:spPr>
            <a:solidFill>
              <a:srgbClr val="00B07A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0A-4DF6-9B9A-CB4D614ED66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0A-4DF6-9B9A-CB4D614ED668}"/>
                </c:ext>
              </c:extLst>
            </c:dLbl>
            <c:dLbl>
              <c:idx val="4"/>
              <c:layout>
                <c:manualLayout>
                  <c:x val="1.2387387387387387E-2"/>
                  <c:y val="-1.15551924212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D0A-4DF6-9B9A-CB4D614ED6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Очаговое
 образование</c:v>
                </c:pt>
                <c:pt idx="1">
                  <c:v>Диффузно-очаговая
 форма</c:v>
                </c:pt>
                <c:pt idx="2">
                  <c:v>Объемное
 образование</c:v>
                </c:pt>
                <c:pt idx="3">
                  <c:v>Кальцинированный</c:v>
                </c:pt>
                <c:pt idx="4">
                  <c:v>Некротический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0A-4DF6-9B9A-CB4D614ED6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062656"/>
        <c:axId val="49064192"/>
        <c:axId val="0"/>
      </c:bar3DChart>
      <c:catAx>
        <c:axId val="4906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b" anchorCtr="0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64192"/>
        <c:crosses val="autoZero"/>
        <c:auto val="1"/>
        <c:lblAlgn val="ctr"/>
        <c:lblOffset val="1"/>
        <c:tickLblSkip val="1"/>
        <c:noMultiLvlLbl val="0"/>
      </c:catAx>
      <c:valAx>
        <c:axId val="4906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062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555960488047103"/>
          <c:y val="3.7220709664684E-2"/>
          <c:w val="0.36830034759168623"/>
          <c:h val="6.5642591529407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884315481023424E-2"/>
          <c:y val="2.3055895701653371E-2"/>
          <c:w val="0.96167277811669327"/>
          <c:h val="0.6507285147802888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Тип "hailstorm"</c:v>
                </c:pt>
                <c:pt idx="1">
                  <c:v>Псевдокистозный</c:v>
                </c:pt>
                <c:pt idx="2">
                  <c:v>Гемангиомоподобный</c:v>
                </c:pt>
                <c:pt idx="3">
                  <c:v>Метастазоподобный</c:v>
                </c:pt>
                <c:pt idx="4">
                  <c:v>Кальцинированный</c:v>
                </c:pt>
                <c:pt idx="5">
                  <c:v>Неопределенный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39</c:v>
                </c:pt>
                <c:pt idx="1">
                  <c:v>7</c:v>
                </c:pt>
                <c:pt idx="2">
                  <c:v>16</c:v>
                </c:pt>
                <c:pt idx="3">
                  <c:v>19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E6-48C4-88BC-3DAB75339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498688"/>
        <c:axId val="22545536"/>
        <c:axId val="0"/>
      </c:bar3DChart>
      <c:catAx>
        <c:axId val="2249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2100000" spcFirstLastPara="1" vertOverflow="ellipsis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2545536"/>
        <c:crosses val="autoZero"/>
        <c:auto val="1"/>
        <c:lblAlgn val="ctr"/>
        <c:lblOffset val="1"/>
        <c:tickLblSkip val="1"/>
        <c:noMultiLvlLbl val="0"/>
      </c:catAx>
      <c:valAx>
        <c:axId val="2254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pPr>
            <a:endParaRPr lang="ru-RU"/>
          </a:p>
        </c:txPr>
        <c:crossAx val="2249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0.1557</cdr:x>
      <cdr:y>0</cdr:y>
    </cdr:from>
    <cdr:to>
      <cdr:x>0.24914</cdr:x>
      <cdr:y>0.07876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2735" y="0"/>
          <a:ext cx="1021976" cy="412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rebuchet MS" panose="020B0603020202020204" pitchFamily="34" charset="0"/>
            </a:rPr>
            <a:t>44,3%</a:t>
          </a:r>
          <a:endParaRPr lang="ru-RU" sz="1600" b="1" dirty="0">
            <a:solidFill>
              <a:schemeClr val="tx1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0.31144</cdr:x>
      <cdr:y>0.40239</cdr:y>
    </cdr:from>
    <cdr:to>
      <cdr:x>0.37702</cdr:x>
      <cdr:y>0.46746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109798" y="1933004"/>
          <a:ext cx="654831" cy="312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rebuchet MS" panose="020B0603020202020204" pitchFamily="34" charset="0"/>
            </a:rPr>
            <a:t>8%</a:t>
          </a:r>
          <a:endParaRPr lang="ru-RU" sz="1600" b="1" dirty="0">
            <a:solidFill>
              <a:schemeClr val="tx1"/>
            </a:solidFill>
            <a:latin typeface="Trebuchet MS" panose="020B0603020202020204" pitchFamily="34" charset="0"/>
          </a:endParaRPr>
        </a:p>
      </cdr:txBody>
    </cdr:sp>
  </cdr:relSizeAnchor>
  <cdr:relSizeAnchor xmlns:cdr="http://schemas.openxmlformats.org/drawingml/2006/chartDrawing">
    <cdr:from>
      <cdr:x>0.42951</cdr:x>
      <cdr:y>0.29085</cdr:y>
    </cdr:from>
    <cdr:to>
      <cdr:x>0.5</cdr:x>
      <cdr:y>0.38673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88754" y="1397161"/>
          <a:ext cx="703858" cy="460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rebuchet MS" panose="020B0603020202020204" pitchFamily="34" charset="0"/>
            </a:rPr>
            <a:t>18,2%</a:t>
          </a:r>
          <a:endParaRPr lang="ru-RU" sz="1600" b="1" dirty="0">
            <a:solidFill>
              <a:schemeClr val="tx1"/>
            </a:solidFill>
            <a:latin typeface="Trebuchet MS" panose="020B0603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CA2B3-8716-4CB4-8C88-4621804A6434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** В исследовании не проводились КТ, МРТ легких и головного мозга для оценки отдаленных метастазов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7E708-6AB9-4693-8FF7-021943C880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402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CD35D-AFE0-4150-9E05-A81E1A5BB121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** В исследовании не проводились КТ, МРТ легких и головного мозга для оценки отдаленных метастазов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4703E-36CA-4E50-AA72-44031EFB52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63736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D50D-1D5D-49EF-8300-77F9C8D09560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00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2846F-4D61-4F3C-96D3-75CCDE212C35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52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9E57-2911-4D65-A75D-992317032B64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8496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A4FA8-DBDF-4712-A898-FC58D14990A8}" type="datetime1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484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7AE87-32B9-46A0-86F5-3A6CF51C5509}" type="datetime1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207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1785-322B-43CE-A90B-D62FAB09FE32}" type="datetime1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07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A8535-DD1A-4A03-91C6-1EA0D3554C59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578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DB59E-35C1-445B-B83C-8259E4C9EAD3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57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E398-4816-4134-9002-60656119DCCA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82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E75D0-077C-4B45-A3A5-D23B70901EB0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90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F2CC-F76A-4055-A3F1-B31DF188386E}" type="datetime1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92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4F22A-305F-4358-85A3-E97D24369DCE}" type="datetime1">
              <a:rPr lang="ru-RU" smtClean="0"/>
              <a:t>27.11.2023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7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5F17-8D85-40D1-9B3A-F165FA2D4BFE}" type="datetime1">
              <a:rPr lang="ru-RU" smtClean="0"/>
              <a:t>27.11.2023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1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C0C9-25FC-40FD-B0C3-549277F642AC}" type="datetime1">
              <a:rPr lang="ru-RU" smtClean="0"/>
              <a:t>27.11.2023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5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0DDE-DD76-47F5-870D-238293BD5B6D}" type="datetime1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01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48BCF-56E4-4007-921E-F2F4C3A35B19}" type="datetime1">
              <a:rPr lang="ru-RU" smtClean="0"/>
              <a:t>27.11.2023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8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4336E-09B5-4248-9CA0-D29DBACDFA99}" type="datetime1">
              <a:rPr lang="ru-RU" smtClean="0"/>
              <a:t>27.11.2023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* Очаг альвеококкоза в воротах селезенки; сдавление воротной вены с развитием ПГ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ADAFB5-8984-44FF-BDA4-62F59C2CA1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29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0217" y="0"/>
            <a:ext cx="11471565" cy="1882588"/>
          </a:xfrm>
        </p:spPr>
        <p:txBody>
          <a:bodyPr>
            <a:noAutofit/>
          </a:bodyPr>
          <a:lstStyle/>
          <a:p>
            <a:pPr algn="ctr"/>
            <a:r>
              <a:rPr lang="ru-RU" altLang="ru-RU" sz="2200" b="0" cap="none" spc="0" dirty="0">
                <a:solidFill>
                  <a:srgbClr val="002060"/>
                </a:solidFill>
                <a:latin typeface="Trebuchet MS" panose="020B0603020202020204"/>
              </a:rPr>
              <a:t>Федеральное государственное бюджетное </a:t>
            </a:r>
            <a:r>
              <a:rPr lang="ru-RU" altLang="ru-RU" sz="2200" b="0" cap="none" spc="0" dirty="0" smtClean="0">
                <a:solidFill>
                  <a:srgbClr val="002060"/>
                </a:solidFill>
                <a:latin typeface="Trebuchet MS" panose="020B0603020202020204"/>
              </a:rPr>
              <a:t>образовательное </a:t>
            </a:r>
            <a:r>
              <a:rPr lang="ru-RU" altLang="ru-RU" sz="2200" b="0" cap="none" spc="0" dirty="0">
                <a:solidFill>
                  <a:srgbClr val="002060"/>
                </a:solidFill>
                <a:latin typeface="Trebuchet MS" panose="020B0603020202020204"/>
              </a:rPr>
              <a:t>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altLang="ru-RU" sz="2200" b="0" cap="none" spc="0" dirty="0" err="1">
                <a:solidFill>
                  <a:srgbClr val="002060"/>
                </a:solidFill>
                <a:latin typeface="Trebuchet MS" panose="020B0603020202020204"/>
              </a:rPr>
              <a:t>Войно-Ясенецкого</a:t>
            </a:r>
            <a:r>
              <a:rPr lang="ru-RU" altLang="ru-RU" sz="2200" b="0" cap="none" spc="0" dirty="0">
                <a:solidFill>
                  <a:srgbClr val="002060"/>
                </a:solidFill>
                <a:latin typeface="Trebuchet MS" panose="020B0603020202020204"/>
              </a:rPr>
              <a:t>» </a:t>
            </a:r>
            <a:br>
              <a:rPr lang="ru-RU" altLang="ru-RU" sz="2200" b="0" cap="none" spc="0" dirty="0">
                <a:solidFill>
                  <a:srgbClr val="002060"/>
                </a:solidFill>
                <a:latin typeface="Trebuchet MS" panose="020B0603020202020204"/>
              </a:rPr>
            </a:br>
            <a:r>
              <a:rPr lang="ru-RU" altLang="ru-RU" sz="2200" b="0" cap="none" spc="0" dirty="0">
                <a:solidFill>
                  <a:srgbClr val="002060"/>
                </a:solidFill>
                <a:latin typeface="Trebuchet MS" panose="020B0603020202020204"/>
              </a:rPr>
              <a:t/>
            </a:r>
            <a:br>
              <a:rPr lang="ru-RU" altLang="ru-RU" sz="2200" b="0" cap="none" spc="0" dirty="0">
                <a:solidFill>
                  <a:srgbClr val="002060"/>
                </a:solidFill>
                <a:latin typeface="Trebuchet MS" panose="020B0603020202020204"/>
              </a:rPr>
            </a:br>
            <a:r>
              <a:rPr lang="ru-RU" altLang="ru-RU" sz="2200" b="0" cap="none" spc="0" dirty="0">
                <a:solidFill>
                  <a:srgbClr val="002060"/>
                </a:solidFill>
                <a:latin typeface="Trebuchet MS" panose="020B0603020202020204"/>
              </a:rPr>
              <a:t>Кафедра лучевой диагностики ИПО</a:t>
            </a:r>
            <a:endParaRPr lang="ru-RU" sz="2200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7881" y="2034990"/>
            <a:ext cx="11438965" cy="4823010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algn="ctr"/>
            <a:r>
              <a:rPr lang="ru-RU" sz="6400" dirty="0">
                <a:solidFill>
                  <a:schemeClr val="tx1"/>
                </a:solidFill>
                <a:latin typeface="Trebuchet MS" panose="020B0603020202020204" pitchFamily="34" charset="0"/>
              </a:rPr>
              <a:t>Анализ ультразвуковых </a:t>
            </a:r>
            <a:r>
              <a:rPr lang="ru-RU" sz="6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признаков альвеолярного </a:t>
            </a:r>
            <a:r>
              <a:rPr lang="ru-RU" sz="6400" dirty="0">
                <a:solidFill>
                  <a:schemeClr val="tx1"/>
                </a:solidFill>
                <a:latin typeface="Trebuchet MS" panose="020B0603020202020204" pitchFamily="34" charset="0"/>
              </a:rPr>
              <a:t>эхинококкоза </a:t>
            </a:r>
            <a:r>
              <a:rPr lang="ru-RU" sz="6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печени на ранних стадиях</a:t>
            </a:r>
            <a:endParaRPr lang="ru-RU" sz="64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endParaRPr lang="ru-RU" dirty="0" smtClean="0"/>
          </a:p>
          <a:p>
            <a:pPr lvl="0" algn="r" defTabSz="457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F6FC6"/>
              </a:buClr>
              <a:buSzPct val="80000"/>
              <a:defRPr/>
            </a:pPr>
            <a:r>
              <a:rPr lang="ru-RU" sz="3400" dirty="0" smtClean="0">
                <a:solidFill>
                  <a:srgbClr val="002060"/>
                </a:solidFill>
                <a:latin typeface="Trebuchet MS" panose="020B0603020202020204"/>
              </a:rPr>
              <a:t>Выполнила</a:t>
            </a:r>
            <a:r>
              <a:rPr lang="ru-RU" sz="3400" dirty="0">
                <a:solidFill>
                  <a:srgbClr val="002060"/>
                </a:solidFill>
                <a:latin typeface="Trebuchet MS" panose="020B0603020202020204"/>
              </a:rPr>
              <a:t>: </a:t>
            </a:r>
          </a:p>
          <a:p>
            <a:pPr lvl="0" algn="r" defTabSz="457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F6FC6"/>
              </a:buClr>
              <a:buSzPct val="80000"/>
              <a:defRPr/>
            </a:pPr>
            <a:r>
              <a:rPr lang="ru-RU" sz="3400" dirty="0">
                <a:solidFill>
                  <a:srgbClr val="002060"/>
                </a:solidFill>
                <a:latin typeface="Trebuchet MS" panose="020B0603020202020204"/>
              </a:rPr>
              <a:t>о</a:t>
            </a:r>
            <a:r>
              <a:rPr lang="ru-RU" altLang="ru-RU" sz="3400" dirty="0">
                <a:solidFill>
                  <a:srgbClr val="002060"/>
                </a:solidFill>
                <a:latin typeface="Trebuchet MS" panose="020B0603020202020204"/>
              </a:rPr>
              <a:t>рдинатор </a:t>
            </a:r>
            <a:r>
              <a:rPr lang="ru-RU" altLang="ru-RU" sz="3400" dirty="0" smtClean="0">
                <a:solidFill>
                  <a:srgbClr val="002060"/>
                </a:solidFill>
                <a:latin typeface="Trebuchet MS" panose="020B0603020202020204"/>
              </a:rPr>
              <a:t>2 </a:t>
            </a:r>
            <a:r>
              <a:rPr lang="ru-RU" altLang="ru-RU" sz="3400" dirty="0">
                <a:solidFill>
                  <a:srgbClr val="002060"/>
                </a:solidFill>
                <a:latin typeface="Trebuchet MS" panose="020B0603020202020204"/>
              </a:rPr>
              <a:t>года обучения </a:t>
            </a:r>
          </a:p>
          <a:p>
            <a:pPr lvl="0" algn="r" defTabSz="457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F6FC6"/>
              </a:buClr>
              <a:buSzPct val="80000"/>
              <a:defRPr/>
            </a:pPr>
            <a:r>
              <a:rPr lang="ru-RU" altLang="ru-RU" sz="3400" dirty="0">
                <a:solidFill>
                  <a:srgbClr val="002060"/>
                </a:solidFill>
                <a:latin typeface="Trebuchet MS" panose="020B0603020202020204"/>
              </a:rPr>
              <a:t>специальности УЗД</a:t>
            </a:r>
          </a:p>
          <a:p>
            <a:pPr lvl="0" algn="r" defTabSz="45720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F6FC6"/>
              </a:buClr>
              <a:buSzPct val="80000"/>
              <a:defRPr/>
            </a:pPr>
            <a:r>
              <a:rPr lang="ru-RU" altLang="ru-RU" sz="3400" dirty="0" err="1">
                <a:solidFill>
                  <a:srgbClr val="002060"/>
                </a:solidFill>
                <a:latin typeface="Trebuchet MS" panose="020B0603020202020204"/>
              </a:rPr>
              <a:t>Слепенко</a:t>
            </a:r>
            <a:r>
              <a:rPr lang="ru-RU" altLang="ru-RU" sz="3400" dirty="0">
                <a:solidFill>
                  <a:srgbClr val="002060"/>
                </a:solidFill>
                <a:latin typeface="Trebuchet MS" panose="020B0603020202020204"/>
              </a:rPr>
              <a:t> Мария </a:t>
            </a:r>
            <a:r>
              <a:rPr lang="ru-RU" altLang="ru-RU" sz="3400" dirty="0" smtClean="0">
                <a:solidFill>
                  <a:srgbClr val="002060"/>
                </a:solidFill>
                <a:latin typeface="Trebuchet MS" panose="020B0603020202020204"/>
              </a:rPr>
              <a:t>Николаевна</a:t>
            </a:r>
          </a:p>
          <a:p>
            <a:pPr lvl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0000"/>
              <a:defRPr/>
            </a:pPr>
            <a:endParaRPr lang="ru-RU" altLang="ru-RU" b="1" dirty="0" smtClean="0">
              <a:solidFill>
                <a:srgbClr val="002060"/>
              </a:solidFill>
              <a:latin typeface="Trebuchet MS" panose="020B0603020202020204"/>
            </a:endParaRPr>
          </a:p>
          <a:p>
            <a:pPr lvl="0" algn="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0000"/>
              <a:defRPr/>
            </a:pPr>
            <a:endParaRPr lang="ru-RU" altLang="ru-RU" b="1" dirty="0">
              <a:solidFill>
                <a:srgbClr val="002060"/>
              </a:solidFill>
              <a:latin typeface="Trebuchet MS" panose="020B0603020202020204"/>
            </a:endParaRPr>
          </a:p>
          <a:p>
            <a:pPr lvl="0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0000"/>
              <a:defRPr/>
            </a:pPr>
            <a:endParaRPr lang="ru-RU" altLang="ru-RU" b="1" dirty="0" smtClean="0">
              <a:solidFill>
                <a:srgbClr val="002060"/>
              </a:solidFill>
              <a:latin typeface="Trebuchet MS" panose="020B0603020202020204"/>
            </a:endParaRPr>
          </a:p>
          <a:p>
            <a:pPr lvl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0000"/>
              <a:defRPr/>
            </a:pPr>
            <a:endParaRPr lang="ru-RU" altLang="ru-RU" sz="2400" dirty="0" smtClean="0">
              <a:solidFill>
                <a:srgbClr val="002060"/>
              </a:solidFill>
              <a:latin typeface="Trebuchet MS" panose="020B0603020202020204"/>
            </a:endParaRPr>
          </a:p>
          <a:p>
            <a:pPr lvl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0000"/>
              <a:defRPr/>
            </a:pPr>
            <a:endParaRPr lang="ru-RU" altLang="ru-RU" sz="2400" dirty="0" smtClean="0">
              <a:solidFill>
                <a:srgbClr val="002060"/>
              </a:solidFill>
              <a:latin typeface="Trebuchet MS" panose="020B0603020202020204"/>
            </a:endParaRPr>
          </a:p>
          <a:p>
            <a:pPr lvl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0000"/>
              <a:defRPr/>
            </a:pPr>
            <a:endParaRPr lang="ru-RU" altLang="ru-RU" sz="2400" dirty="0">
              <a:solidFill>
                <a:srgbClr val="002060"/>
              </a:solidFill>
              <a:latin typeface="Trebuchet MS" panose="020B0603020202020204"/>
            </a:endParaRPr>
          </a:p>
          <a:p>
            <a:pPr lvl="0" algn="ctr" defTabSz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6FC6"/>
              </a:buClr>
              <a:buSzPct val="80000"/>
              <a:defRPr/>
            </a:pPr>
            <a:r>
              <a:rPr lang="ru-RU" altLang="ru-RU" sz="3400" dirty="0" smtClean="0">
                <a:solidFill>
                  <a:srgbClr val="002060"/>
                </a:solidFill>
                <a:latin typeface="Trebuchet MS" panose="020B0603020202020204"/>
              </a:rPr>
              <a:t>г. Красноярск, 2023</a:t>
            </a:r>
            <a:endParaRPr lang="ru-RU" altLang="ru-RU" sz="3400" dirty="0">
              <a:solidFill>
                <a:srgbClr val="002060"/>
              </a:solidFill>
              <a:latin typeface="Trebuchet MS" panose="020B0603020202020204"/>
            </a:endParaRPr>
          </a:p>
          <a:p>
            <a:pPr algn="r"/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7" y="4087906"/>
            <a:ext cx="7578818" cy="148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3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966" y="0"/>
            <a:ext cx="11044516" cy="1362635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latin typeface="Trebuchet MS" panose="020B0603020202020204" pitchFamily="34" charset="0"/>
              </a:rPr>
              <a:t>Ультразвуковые типы очагов </a:t>
            </a:r>
            <a:r>
              <a:rPr lang="ru-RU" sz="3800" dirty="0" err="1" smtClean="0">
                <a:latin typeface="Trebuchet MS" panose="020B0603020202020204" pitchFamily="34" charset="0"/>
              </a:rPr>
              <a:t>альвеококкоза</a:t>
            </a:r>
            <a:r>
              <a:rPr lang="ru-RU" sz="3800" dirty="0" smtClean="0">
                <a:latin typeface="Trebuchet MS" panose="020B0603020202020204" pitchFamily="34" charset="0"/>
              </a:rPr>
              <a:t> в соответствии с классификацией </a:t>
            </a:r>
            <a:r>
              <a:rPr lang="ru-RU" sz="3800" dirty="0" err="1" smtClean="0">
                <a:latin typeface="Trebuchet MS" panose="020B0603020202020204" pitchFamily="34" charset="0"/>
              </a:rPr>
              <a:t>Кратцера</a:t>
            </a:r>
            <a:r>
              <a:rPr lang="ru-RU" sz="3800" dirty="0" smtClean="0">
                <a:latin typeface="Trebuchet MS" panose="020B0603020202020204" pitchFamily="34" charset="0"/>
              </a:rPr>
              <a:t>  </a:t>
            </a:r>
            <a:endParaRPr lang="ru-RU" sz="3800" dirty="0">
              <a:latin typeface="Trebuchet MS" panose="020B0603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2" y="1509791"/>
            <a:ext cx="4295764" cy="2512177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10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56" y="1460737"/>
            <a:ext cx="3884975" cy="25612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12" y="4263192"/>
            <a:ext cx="4295764" cy="25011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756" y="4263190"/>
            <a:ext cx="3884975" cy="250111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980318" y="2014097"/>
            <a:ext cx="2617695" cy="15035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Тип «</a:t>
            </a:r>
            <a:r>
              <a:rPr lang="en-US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Hailstorm</a:t>
            </a:r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» </a:t>
            </a: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(скопление </a:t>
            </a:r>
            <a:r>
              <a:rPr lang="ru-RU" sz="20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кальцинатов</a:t>
            </a: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</a:t>
            </a:r>
            <a:endParaRPr lang="ru-RU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80318" y="4850359"/>
            <a:ext cx="2617695" cy="13267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Псевдокистозный</a:t>
            </a:r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тип</a:t>
            </a:r>
            <a:endParaRPr lang="ru-RU" sz="2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695" y="0"/>
            <a:ext cx="10787436" cy="1428227"/>
          </a:xfrm>
        </p:spPr>
        <p:txBody>
          <a:bodyPr>
            <a:normAutofit/>
          </a:bodyPr>
          <a:lstStyle/>
          <a:p>
            <a:pPr algn="ctr"/>
            <a:r>
              <a:rPr lang="ru-RU" sz="3800" dirty="0">
                <a:latin typeface="Trebuchet MS" panose="020B0603020202020204" pitchFamily="34" charset="0"/>
              </a:rPr>
              <a:t>Ультразвуковые типы очагов </a:t>
            </a:r>
            <a:r>
              <a:rPr lang="ru-RU" sz="3800" dirty="0" err="1">
                <a:latin typeface="Trebuchet MS" panose="020B0603020202020204" pitchFamily="34" charset="0"/>
              </a:rPr>
              <a:t>альвеококкоза</a:t>
            </a:r>
            <a:r>
              <a:rPr lang="ru-RU" sz="3800" dirty="0">
                <a:latin typeface="Trebuchet MS" panose="020B0603020202020204" pitchFamily="34" charset="0"/>
              </a:rPr>
              <a:t> в соответствии с классификацией </a:t>
            </a:r>
            <a:r>
              <a:rPr lang="ru-RU" sz="3800" dirty="0" err="1">
                <a:latin typeface="Trebuchet MS" panose="020B0603020202020204" pitchFamily="34" charset="0"/>
              </a:rPr>
              <a:t>Кратцера</a:t>
            </a:r>
            <a:r>
              <a:rPr lang="ru-RU" sz="3800" dirty="0">
                <a:latin typeface="Trebuchet MS" panose="020B0603020202020204" pitchFamily="34" charset="0"/>
              </a:rPr>
              <a:t> </a:t>
            </a:r>
            <a:endParaRPr lang="ru-RU" sz="3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7" y="1450156"/>
            <a:ext cx="3354760" cy="1938504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11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95" y="4506444"/>
            <a:ext cx="3322566" cy="22929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84" y="1450156"/>
            <a:ext cx="3385353" cy="19385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83" y="4533779"/>
            <a:ext cx="3385353" cy="226558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563" y="1450156"/>
            <a:ext cx="3334238" cy="193850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563" y="4506444"/>
            <a:ext cx="3334238" cy="226282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00995" y="3474020"/>
            <a:ext cx="335476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Гемангиомоподобный</a:t>
            </a:r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тип</a:t>
            </a:r>
            <a:endParaRPr lang="ru-RU" sz="2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56882" y="3504019"/>
            <a:ext cx="3385353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Кальцинированный тип</a:t>
            </a:r>
            <a:endParaRPr lang="ru-RU" sz="2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675563" y="3474020"/>
            <a:ext cx="335476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Метастазоподобный</a:t>
            </a:r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тип</a:t>
            </a:r>
            <a:endParaRPr lang="ru-RU" sz="20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26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681" y="101325"/>
            <a:ext cx="10990729" cy="1362635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latin typeface="Trebuchet MS" panose="020B0603020202020204" pitchFamily="34" charset="0"/>
              </a:rPr>
              <a:t>Классификация очагов </a:t>
            </a:r>
            <a:r>
              <a:rPr lang="ru-RU" sz="3800" dirty="0" err="1" smtClean="0">
                <a:latin typeface="Trebuchet MS" panose="020B0603020202020204" pitchFamily="34" charset="0"/>
              </a:rPr>
              <a:t>альвеококкоза</a:t>
            </a:r>
            <a:r>
              <a:rPr lang="ru-RU" sz="3800" dirty="0" smtClean="0">
                <a:latin typeface="Trebuchet MS" panose="020B0603020202020204" pitchFamily="34" charset="0"/>
              </a:rPr>
              <a:t> печени по системе </a:t>
            </a:r>
            <a:r>
              <a:rPr lang="en-US" sz="3800" dirty="0" smtClean="0">
                <a:latin typeface="Trebuchet MS" panose="020B0603020202020204" pitchFamily="34" charset="0"/>
              </a:rPr>
              <a:t>PNM</a:t>
            </a:r>
            <a:endParaRPr lang="ru-RU" sz="3800" dirty="0"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2681" y="1839364"/>
            <a:ext cx="10650071" cy="417644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Предложена рабочей группой ВОЗ в 1996 году, как аналог онкологической классификации </a:t>
            </a:r>
            <a:r>
              <a:rPr lang="en-US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TNM</a:t>
            </a:r>
            <a:r>
              <a:rPr lang="ru-RU" sz="2500" dirty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  <a:endParaRPr lang="ru-RU" sz="25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 – 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распространенность паразитарной ткани в печени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– вовлечение рядом расположенных органов (включая лимфоузлы)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M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– наличие отдаленных метастазов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Используется для определения стадии </a:t>
            </a:r>
            <a:r>
              <a:rPr lang="ru-RU" sz="25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альвеококкоза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печени перед оперативным 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вмешательством</a:t>
            </a:r>
            <a:endParaRPr lang="en-US" sz="25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94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318" y="0"/>
            <a:ext cx="11116235" cy="1380565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latin typeface="Trebuchet MS" panose="020B0603020202020204" pitchFamily="34" charset="0"/>
              </a:rPr>
              <a:t>Классификация очагов </a:t>
            </a:r>
            <a:r>
              <a:rPr lang="ru-RU" sz="3800" dirty="0" err="1" smtClean="0">
                <a:latin typeface="Trebuchet MS" panose="020B0603020202020204" pitchFamily="34" charset="0"/>
              </a:rPr>
              <a:t>альвеококкоза</a:t>
            </a:r>
            <a:r>
              <a:rPr lang="ru-RU" sz="3800" dirty="0" smtClean="0">
                <a:latin typeface="Trebuchet MS" panose="020B0603020202020204" pitchFamily="34" charset="0"/>
              </a:rPr>
              <a:t> печени по системе </a:t>
            </a:r>
            <a:r>
              <a:rPr lang="en-US" sz="3800" dirty="0" smtClean="0">
                <a:latin typeface="Trebuchet MS" panose="020B0603020202020204" pitchFamily="34" charset="0"/>
              </a:rPr>
              <a:t>PNM</a:t>
            </a:r>
            <a:r>
              <a:rPr lang="ru-RU" sz="3800" dirty="0" smtClean="0">
                <a:latin typeface="Trebuchet MS" panose="020B0603020202020204" pitchFamily="34" charset="0"/>
              </a:rPr>
              <a:t> (</a:t>
            </a:r>
            <a:r>
              <a:rPr lang="en-US" sz="3800" dirty="0" smtClean="0">
                <a:latin typeface="Trebuchet MS" panose="020B0603020202020204" pitchFamily="34" charset="0"/>
              </a:rPr>
              <a:t>n</a:t>
            </a:r>
            <a:r>
              <a:rPr lang="ru-RU" sz="3800" dirty="0" smtClean="0">
                <a:latin typeface="Trebuchet MS" panose="020B0603020202020204" pitchFamily="34" charset="0"/>
              </a:rPr>
              <a:t>=80 пациентов)</a:t>
            </a:r>
            <a:endParaRPr lang="ru-RU" sz="3800" dirty="0">
              <a:latin typeface="Trebuchet MS" panose="020B0603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563193"/>
              </p:ext>
            </p:extLst>
          </p:nvPr>
        </p:nvGraphicFramePr>
        <p:xfrm>
          <a:off x="340660" y="1380565"/>
          <a:ext cx="11654491" cy="458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850">
                  <a:extLst>
                    <a:ext uri="{9D8B030D-6E8A-4147-A177-3AD203B41FA5}">
                      <a16:colId xmlns:a16="http://schemas.microsoft.com/office/drawing/2014/main" val="342401655"/>
                    </a:ext>
                  </a:extLst>
                </a:gridCol>
                <a:gridCol w="1164596">
                  <a:extLst>
                    <a:ext uri="{9D8B030D-6E8A-4147-A177-3AD203B41FA5}">
                      <a16:colId xmlns:a16="http://schemas.microsoft.com/office/drawing/2014/main" val="2402286849"/>
                    </a:ext>
                  </a:extLst>
                </a:gridCol>
                <a:gridCol w="8767483">
                  <a:extLst>
                    <a:ext uri="{9D8B030D-6E8A-4147-A177-3AD203B41FA5}">
                      <a16:colId xmlns:a16="http://schemas.microsoft.com/office/drawing/2014/main" val="1356707994"/>
                    </a:ext>
                  </a:extLst>
                </a:gridCol>
                <a:gridCol w="968562">
                  <a:extLst>
                    <a:ext uri="{9D8B030D-6E8A-4147-A177-3AD203B41FA5}">
                      <a16:colId xmlns:a16="http://schemas.microsoft.com/office/drawing/2014/main" val="4202635477"/>
                    </a:ext>
                  </a:extLst>
                </a:gridCol>
              </a:tblGrid>
              <a:tr h="551482">
                <a:tc row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</a:t>
                      </a:r>
                      <a:endParaRPr lang="ru-RU" sz="18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Периферические очаги без вовлечения сосудов и желчных протоков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46,25%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6773610"/>
                  </a:ext>
                </a:extLst>
              </a:tr>
              <a:tr h="5514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Центральные очаги с </a:t>
                      </a:r>
                      <a:r>
                        <a:rPr lang="ru-RU" dirty="0" err="1" smtClean="0">
                          <a:latin typeface="Trebuchet MS" panose="020B0603020202020204" pitchFamily="34" charset="0"/>
                        </a:rPr>
                        <a:t>унилатеральным</a:t>
                      </a:r>
                      <a:r>
                        <a:rPr lang="ru-RU" baseline="0" dirty="0" smtClean="0">
                          <a:latin typeface="Trebuchet MS" panose="020B0603020202020204" pitchFamily="34" charset="0"/>
                        </a:rPr>
                        <a:t> вовлечением сосудов</a:t>
                      </a:r>
                      <a:r>
                        <a:rPr lang="en-US" baseline="0" dirty="0" smtClean="0">
                          <a:latin typeface="Trebuchet MS" panose="020B0603020202020204" pitchFamily="34" charset="0"/>
                        </a:rPr>
                        <a:t>/</a:t>
                      </a:r>
                      <a:r>
                        <a:rPr lang="ru-RU" baseline="0" dirty="0" smtClean="0">
                          <a:latin typeface="Trebuchet MS" panose="020B0603020202020204" pitchFamily="34" charset="0"/>
                        </a:rPr>
                        <a:t>желчных протоков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latin typeface="Trebuchet MS" panose="020B0603020202020204" pitchFamily="34" charset="0"/>
                        </a:rPr>
                        <a:t>35%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530934"/>
                  </a:ext>
                </a:extLst>
              </a:tr>
              <a:tr h="5514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Центральные очаги с билатеральным</a:t>
                      </a:r>
                      <a:r>
                        <a:rPr lang="ru-RU" baseline="0" dirty="0" smtClean="0">
                          <a:latin typeface="Trebuchet MS" panose="020B0603020202020204" pitchFamily="34" charset="0"/>
                        </a:rPr>
                        <a:t> вовлечением сосудов</a:t>
                      </a:r>
                      <a:r>
                        <a:rPr lang="en-US" baseline="0" dirty="0" smtClean="0">
                          <a:latin typeface="Trebuchet MS" panose="020B0603020202020204" pitchFamily="34" charset="0"/>
                        </a:rPr>
                        <a:t>/</a:t>
                      </a:r>
                      <a:r>
                        <a:rPr lang="ru-RU" baseline="0" dirty="0" smtClean="0">
                          <a:latin typeface="Trebuchet MS" panose="020B0603020202020204" pitchFamily="34" charset="0"/>
                        </a:rPr>
                        <a:t>желчных протоков или вовлечение 2 печеночных вен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latin typeface="Trebuchet MS" panose="020B0603020202020204" pitchFamily="34" charset="0"/>
                        </a:rPr>
                        <a:t>12,5%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186942"/>
                  </a:ext>
                </a:extLst>
              </a:tr>
              <a:tr h="5514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Любое</a:t>
                      </a:r>
                      <a:r>
                        <a:rPr lang="ru-RU" baseline="0" dirty="0" smtClean="0">
                          <a:latin typeface="Trebuchet MS" panose="020B0603020202020204" pitchFamily="34" charset="0"/>
                        </a:rPr>
                        <a:t> поражение печени с массивным вовлечением сосудов (НПВ, ВВ, печеночная артерия, печеночные вены) и желчных протоков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latin typeface="Trebuchet MS" panose="020B0603020202020204" pitchFamily="34" charset="0"/>
                        </a:rPr>
                        <a:t>6,25%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392238"/>
                  </a:ext>
                </a:extLst>
              </a:tr>
              <a:tr h="55148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N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N0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Нет вовлечения соседних органов и тканей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97,5%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151410"/>
                  </a:ext>
                </a:extLst>
              </a:tr>
              <a:tr h="5514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N1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*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Вовлечение соседних органов и тканей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2,5%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321246"/>
                  </a:ext>
                </a:extLst>
              </a:tr>
              <a:tr h="551482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Mx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**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Нет полной оценки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97,5%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2739649"/>
                  </a:ext>
                </a:extLst>
              </a:tr>
              <a:tr h="5514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rebuchet MS" panose="020B0603020202020204" pitchFamily="34" charset="0"/>
                        </a:rPr>
                        <a:t>Наличие метастазов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 panose="020B0603020202020204" pitchFamily="34" charset="0"/>
                        </a:rPr>
                        <a:t>2,5%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07174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0660" y="6023343"/>
            <a:ext cx="11654490" cy="837921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sz="17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* Очаг поражения в воротах селезенки; сдавление воротной вены с развитием ПГ.</a:t>
            </a:r>
          </a:p>
          <a:p>
            <a:r>
              <a:rPr lang="ru-RU" sz="17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** В исследовании </a:t>
            </a:r>
            <a:r>
              <a:rPr lang="ru-RU" sz="1700" i="1" dirty="0">
                <a:solidFill>
                  <a:schemeClr val="tx1"/>
                </a:solidFill>
                <a:latin typeface="Trebuchet MS" panose="020B0603020202020204" pitchFamily="34" charset="0"/>
              </a:rPr>
              <a:t>пациентам не проводились </a:t>
            </a:r>
            <a:r>
              <a:rPr lang="ru-RU" sz="17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КТ, </a:t>
            </a:r>
            <a:r>
              <a:rPr lang="ru-RU" sz="1700" i="1" dirty="0">
                <a:solidFill>
                  <a:schemeClr val="tx1"/>
                </a:solidFill>
                <a:latin typeface="Trebuchet MS" panose="020B0603020202020204" pitchFamily="34" charset="0"/>
              </a:rPr>
              <a:t>МРТ легких и головного мозга для оценки отдаленных </a:t>
            </a:r>
            <a:r>
              <a:rPr lang="ru-RU" sz="17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метастазов</a:t>
            </a:r>
            <a:endParaRPr lang="ru-RU" sz="1700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297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046" y="0"/>
            <a:ext cx="10661930" cy="1434353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latin typeface="Trebuchet MS" panose="020B0603020202020204" pitchFamily="34" charset="0"/>
              </a:rPr>
              <a:t>Применение контраст-усиленного УЗИ (</a:t>
            </a:r>
            <a:r>
              <a:rPr lang="en-US" sz="3800" dirty="0" smtClean="0">
                <a:latin typeface="Trebuchet MS" panose="020B0603020202020204" pitchFamily="34" charset="0"/>
              </a:rPr>
              <a:t>CEUS</a:t>
            </a:r>
            <a:r>
              <a:rPr lang="ru-RU" sz="3800" dirty="0" smtClean="0">
                <a:latin typeface="Trebuchet MS" panose="020B0603020202020204" pitchFamily="34" charset="0"/>
              </a:rPr>
              <a:t>) в ранней диагностике </a:t>
            </a:r>
            <a:r>
              <a:rPr lang="ru-RU" sz="3800" dirty="0" err="1" smtClean="0">
                <a:latin typeface="Trebuchet MS" panose="020B0603020202020204" pitchFamily="34" charset="0"/>
              </a:rPr>
              <a:t>альвеококкоза</a:t>
            </a:r>
            <a:r>
              <a:rPr lang="ru-RU" sz="3800" dirty="0" smtClean="0">
                <a:latin typeface="Trebuchet MS" panose="020B0603020202020204" pitchFamily="34" charset="0"/>
              </a:rPr>
              <a:t> печени</a:t>
            </a:r>
            <a:endParaRPr lang="ru-RU" sz="3800" dirty="0"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741" y="1667435"/>
            <a:ext cx="11092235" cy="4912659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Вследствие отсутствия накопления контрастного препарата в очагах поражения в артериальную, портальную и отсроченную фазы, их </a:t>
            </a:r>
            <a:r>
              <a:rPr lang="ru-RU" sz="23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эхогенность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300" dirty="0">
                <a:solidFill>
                  <a:schemeClr val="tx1"/>
                </a:solidFill>
                <a:latin typeface="Trebuchet MS" panose="020B0603020202020204" pitchFamily="34" charset="0"/>
              </a:rPr>
              <a:t>значительно ниже </a:t>
            </a:r>
            <a:r>
              <a:rPr lang="ru-RU" sz="2300" dirty="0" err="1">
                <a:solidFill>
                  <a:schemeClr val="tx1"/>
                </a:solidFill>
                <a:latin typeface="Trebuchet MS" panose="020B0603020202020204" pitchFamily="34" charset="0"/>
              </a:rPr>
              <a:t>эхогенности</a:t>
            </a:r>
            <a:r>
              <a:rPr lang="ru-RU" sz="2300" dirty="0">
                <a:solidFill>
                  <a:schemeClr val="tx1"/>
                </a:solidFill>
                <a:latin typeface="Trebuchet MS" panose="020B0603020202020204" pitchFamily="34" charset="0"/>
              </a:rPr>
              <a:t> окружающей неизмененной 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паренхимы печени (эффект «черной дыры»).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На ранней артериальной </a:t>
            </a:r>
            <a:r>
              <a:rPr lang="ru-RU" sz="2300" dirty="0">
                <a:solidFill>
                  <a:schemeClr val="tx1"/>
                </a:solidFill>
                <a:latin typeface="Trebuchet MS" panose="020B0603020202020204" pitchFamily="34" charset="0"/>
              </a:rPr>
              <a:t>и 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отсроченной фазах по периметру очагов визуализируется ободок усиленного эхосигнала, свидетельствующий о наличии микрососудов </a:t>
            </a:r>
            <a:r>
              <a:rPr lang="ru-RU" sz="2300" dirty="0">
                <a:solidFill>
                  <a:schemeClr val="tx1"/>
                </a:solidFill>
                <a:latin typeface="Trebuchet MS" panose="020B0603020202020204" pitchFamily="34" charset="0"/>
              </a:rPr>
              <a:t>с 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усиленным </a:t>
            </a:r>
            <a:r>
              <a:rPr lang="ru-RU" sz="2300" dirty="0">
                <a:solidFill>
                  <a:schemeClr val="tx1"/>
                </a:solidFill>
                <a:latin typeface="Trebuchet MS" panose="020B0603020202020204" pitchFamily="34" charset="0"/>
              </a:rPr>
              <a:t>кровотоком, 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составляющих </a:t>
            </a:r>
            <a:r>
              <a:rPr lang="ru-RU" sz="2300" dirty="0">
                <a:solidFill>
                  <a:schemeClr val="tx1"/>
                </a:solidFill>
                <a:latin typeface="Trebuchet MS" panose="020B0603020202020204" pitchFamily="34" charset="0"/>
              </a:rPr>
              <a:t>основу для роста 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паразитарной ткани.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CEUS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является более чувствительным методом ранней диагностики альвеолярного эхинококкоза печени по сравнению с УЗИ в </a:t>
            </a:r>
            <a:r>
              <a:rPr lang="en-US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-режиме и режиме ЦДК, особенно для выявления очагов поражения </a:t>
            </a:r>
            <a:r>
              <a:rPr lang="en-US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&lt;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 см в диаметре</a:t>
            </a:r>
            <a:endParaRPr lang="ru-RU" sz="23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0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258" y="0"/>
            <a:ext cx="10685929" cy="1398494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latin typeface="Trebuchet MS" panose="020B0603020202020204" pitchFamily="34" charset="0"/>
              </a:rPr>
              <a:t>Формы инфильтративного типа поражений. </a:t>
            </a:r>
            <a:r>
              <a:rPr lang="ru-RU" sz="3800" dirty="0" smtClean="0">
                <a:latin typeface="Trebuchet MS" panose="020B0603020202020204" pitchFamily="34" charset="0"/>
              </a:rPr>
              <a:t>УЗИ в </a:t>
            </a:r>
            <a:r>
              <a:rPr lang="en-US" sz="3800" dirty="0" smtClean="0">
                <a:latin typeface="Trebuchet MS" panose="020B0603020202020204" pitchFamily="34" charset="0"/>
              </a:rPr>
              <a:t>B</a:t>
            </a:r>
            <a:r>
              <a:rPr lang="ru-RU" sz="3800" dirty="0" smtClean="0">
                <a:latin typeface="Trebuchet MS" panose="020B0603020202020204" pitchFamily="34" charset="0"/>
              </a:rPr>
              <a:t>-режиме</a:t>
            </a:r>
            <a:endParaRPr lang="ru-RU" sz="3800" dirty="0">
              <a:latin typeface="Trebuchet MS" panose="020B0603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62" y="1792942"/>
            <a:ext cx="11692756" cy="2850776"/>
          </a:xfrm>
        </p:spPr>
      </p:pic>
      <p:sp>
        <p:nvSpPr>
          <p:cNvPr id="8" name="TextBox 7"/>
          <p:cNvSpPr txBox="1"/>
          <p:nvPr/>
        </p:nvSpPr>
        <p:spPr>
          <a:xfrm>
            <a:off x="484092" y="5235388"/>
            <a:ext cx="3316943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rebuchet MS" panose="020B0603020202020204" pitchFamily="34" charset="0"/>
              </a:rPr>
              <a:t>Очаговое образование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75012" y="5066110"/>
            <a:ext cx="3585882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rebuchet MS" panose="020B0603020202020204" pitchFamily="34" charset="0"/>
              </a:rPr>
              <a:t>Очаговое образование с </a:t>
            </a:r>
            <a:r>
              <a:rPr lang="ru-RU" sz="2200" dirty="0" err="1" smtClean="0">
                <a:latin typeface="Trebuchet MS" panose="020B0603020202020204" pitchFamily="34" charset="0"/>
              </a:rPr>
              <a:t>ангулярными</a:t>
            </a:r>
            <a:r>
              <a:rPr lang="ru-RU" sz="2200" dirty="0" smtClean="0">
                <a:latin typeface="Trebuchet MS" panose="020B0603020202020204" pitchFamily="34" charset="0"/>
              </a:rPr>
              <a:t> контурами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27298" y="5066110"/>
            <a:ext cx="3408889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rebuchet MS" panose="020B0603020202020204" pitchFamily="34" charset="0"/>
              </a:rPr>
              <a:t>Диффузно-очаговая форма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1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0613" y="0"/>
            <a:ext cx="10823294" cy="1280890"/>
          </a:xfrm>
        </p:spPr>
        <p:txBody>
          <a:bodyPr/>
          <a:lstStyle/>
          <a:p>
            <a:pPr algn="ctr"/>
            <a:r>
              <a:rPr lang="ru-RU" sz="3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Инфильтративный тип поражений</a:t>
            </a:r>
            <a:r>
              <a:rPr lang="ru-RU" sz="3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. </a:t>
            </a:r>
            <a:r>
              <a:rPr lang="ru-RU" sz="3800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УЗИ в </a:t>
            </a:r>
            <a:r>
              <a:rPr lang="en-US" sz="3800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B</a:t>
            </a:r>
            <a:r>
              <a:rPr lang="ru-RU" sz="3800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-режиме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88" y="1900518"/>
            <a:ext cx="11844187" cy="2814917"/>
          </a:xfrm>
        </p:spPr>
      </p:pic>
      <p:sp>
        <p:nvSpPr>
          <p:cNvPr id="5" name="TextBox 4"/>
          <p:cNvSpPr txBox="1"/>
          <p:nvPr/>
        </p:nvSpPr>
        <p:spPr>
          <a:xfrm>
            <a:off x="531812" y="4827230"/>
            <a:ext cx="3209365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rebuchet MS" panose="020B0603020202020204" pitchFamily="34" charset="0"/>
              </a:rPr>
              <a:t>Объемное образование с неровными, нечеткими контурами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26918" y="5165785"/>
            <a:ext cx="3388658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rebuchet MS" panose="020B0603020202020204" pitchFamily="34" charset="0"/>
              </a:rPr>
              <a:t>Объемное образование, имитирующее опухоль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3177" y="4827230"/>
            <a:ext cx="337073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rebuchet MS" panose="020B0603020202020204" pitchFamily="34" charset="0"/>
              </a:rPr>
              <a:t>Объемной образование, имитирующее опухоль, </a:t>
            </a:r>
            <a:r>
              <a:rPr lang="ru-RU" sz="2200" dirty="0" smtClean="0">
                <a:latin typeface="Trebuchet MS" panose="020B0603020202020204" pitchFamily="34" charset="0"/>
              </a:rPr>
              <a:t>с </a:t>
            </a:r>
            <a:r>
              <a:rPr lang="ru-RU" sz="2200" dirty="0" err="1" smtClean="0">
                <a:latin typeface="Trebuchet MS" panose="020B0603020202020204" pitchFamily="34" charset="0"/>
              </a:rPr>
              <a:t>гипоэхогенным</a:t>
            </a:r>
            <a:r>
              <a:rPr lang="ru-RU" sz="2200" dirty="0" smtClean="0">
                <a:latin typeface="Trebuchet MS" panose="020B0603020202020204" pitchFamily="34" charset="0"/>
              </a:rPr>
              <a:t> ободком по периферии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19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471" y="0"/>
            <a:ext cx="10608141" cy="1280890"/>
          </a:xfrm>
        </p:spPr>
        <p:txBody>
          <a:bodyPr/>
          <a:lstStyle/>
          <a:p>
            <a:pPr algn="ctr"/>
            <a:r>
              <a:rPr lang="ru-RU" sz="3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Альвеолярный эхинококкоз</a:t>
            </a:r>
            <a:r>
              <a:rPr lang="ru-RU" sz="3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 </a:t>
            </a:r>
            <a:r>
              <a:rPr lang="ru-RU" sz="3800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печени. УЗИ в </a:t>
            </a:r>
            <a:r>
              <a:rPr lang="en-US" sz="3800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B</a:t>
            </a:r>
            <a:r>
              <a:rPr lang="ru-RU" sz="3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-режиме и режиме ЦДК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48" y="1810871"/>
            <a:ext cx="11815786" cy="2761130"/>
          </a:xfrm>
        </p:spPr>
      </p:pic>
      <p:sp>
        <p:nvSpPr>
          <p:cNvPr id="5" name="TextBox 4"/>
          <p:cNvSpPr txBox="1"/>
          <p:nvPr/>
        </p:nvSpPr>
        <p:spPr>
          <a:xfrm>
            <a:off x="502024" y="5091953"/>
            <a:ext cx="3263152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rebuchet MS" panose="020B0603020202020204" pitchFamily="34" charset="0"/>
              </a:rPr>
              <a:t>Кальцинированный тип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46235" y="4799565"/>
            <a:ext cx="3657600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rebuchet MS" panose="020B0603020202020204" pitchFamily="34" charset="0"/>
              </a:rPr>
              <a:t>Очаговое образование, имитирующее метастаз (с единичными локусами кровотока)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13693" y="4799565"/>
            <a:ext cx="3119719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rebuchet MS" panose="020B0603020202020204" pitchFamily="34" charset="0"/>
              </a:rPr>
              <a:t>Скопление </a:t>
            </a:r>
            <a:r>
              <a:rPr lang="ru-RU" sz="2200" dirty="0" err="1" smtClean="0">
                <a:latin typeface="Trebuchet MS" panose="020B0603020202020204" pitchFamily="34" charset="0"/>
              </a:rPr>
              <a:t>кальцинатов</a:t>
            </a:r>
            <a:r>
              <a:rPr lang="ru-RU" sz="2200" dirty="0" smtClean="0">
                <a:latin typeface="Trebuchet MS" panose="020B0603020202020204" pitchFamily="34" charset="0"/>
              </a:rPr>
              <a:t> с массивной акустической тенью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07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106" y="0"/>
            <a:ext cx="10769506" cy="1280890"/>
          </a:xfrm>
        </p:spPr>
        <p:txBody>
          <a:bodyPr/>
          <a:lstStyle/>
          <a:p>
            <a:pPr algn="ctr"/>
            <a:r>
              <a:rPr lang="ru-RU" sz="3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Альвеолярный эхинококкоз печени</a:t>
            </a:r>
            <a:r>
              <a:rPr lang="ru-RU" sz="3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. </a:t>
            </a:r>
            <a:r>
              <a:rPr lang="ru-RU" sz="3800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УЗИ в </a:t>
            </a:r>
            <a:r>
              <a:rPr lang="en-US" sz="3800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B</a:t>
            </a:r>
            <a:r>
              <a:rPr lang="ru-RU" sz="3800" dirty="0">
                <a:solidFill>
                  <a:prstClr val="black">
                    <a:lumMod val="85000"/>
                    <a:lumOff val="15000"/>
                  </a:prstClr>
                </a:solidFill>
                <a:latin typeface="Trebuchet MS" panose="020B0603020202020204" pitchFamily="34" charset="0"/>
              </a:rPr>
              <a:t>-режиме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9" y="1810870"/>
            <a:ext cx="11812600" cy="2976282"/>
          </a:xfrm>
        </p:spPr>
      </p:pic>
      <p:sp>
        <p:nvSpPr>
          <p:cNvPr id="5" name="TextBox 4"/>
          <p:cNvSpPr txBox="1"/>
          <p:nvPr/>
        </p:nvSpPr>
        <p:spPr>
          <a:xfrm>
            <a:off x="4607859" y="5181600"/>
            <a:ext cx="3083859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err="1" smtClean="0">
                <a:latin typeface="Trebuchet MS" panose="020B0603020202020204" pitchFamily="34" charset="0"/>
              </a:rPr>
              <a:t>Псевдокистозный</a:t>
            </a:r>
            <a:r>
              <a:rPr lang="ru-RU" sz="2200" dirty="0" smtClean="0">
                <a:latin typeface="Trebuchet MS" panose="020B0603020202020204" pitchFamily="34" charset="0"/>
              </a:rPr>
              <a:t> тип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62682" y="5012321"/>
            <a:ext cx="3173506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rebuchet MS" panose="020B0603020202020204" pitchFamily="34" charset="0"/>
              </a:rPr>
              <a:t>Диффузно-очаговая </a:t>
            </a:r>
            <a:r>
              <a:rPr lang="ru-RU" sz="2200" dirty="0" smtClean="0">
                <a:latin typeface="Trebuchet MS" panose="020B0603020202020204" pitchFamily="34" charset="0"/>
              </a:rPr>
              <a:t>форма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812" y="5181599"/>
            <a:ext cx="3119718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rebuchet MS" panose="020B0603020202020204" pitchFamily="34" charset="0"/>
              </a:rPr>
              <a:t>Некротический тип </a:t>
            </a:r>
            <a:endParaRPr lang="ru-RU" sz="2200" dirty="0">
              <a:latin typeface="Trebuchet MS" panose="020B06030202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103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176" y="268940"/>
            <a:ext cx="10954871" cy="1039907"/>
          </a:xfrm>
        </p:spPr>
        <p:txBody>
          <a:bodyPr>
            <a:normAutofit/>
          </a:bodyPr>
          <a:lstStyle/>
          <a:p>
            <a:pPr algn="ctr"/>
            <a:r>
              <a:rPr lang="ru-RU" sz="4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Выводы</a:t>
            </a:r>
            <a:endParaRPr lang="ru-RU" sz="42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7176" y="1671749"/>
            <a:ext cx="10954871" cy="4806193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Ранними признаками </a:t>
            </a:r>
            <a:r>
              <a:rPr lang="ru-RU" sz="2500" dirty="0">
                <a:solidFill>
                  <a:schemeClr val="tx1"/>
                </a:solidFill>
                <a:latin typeface="Trebuchet MS" panose="020B0603020202020204" pitchFamily="34" charset="0"/>
              </a:rPr>
              <a:t>альвеолярного эхинококкоза 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печени являются следующие признаки: </a:t>
            </a:r>
            <a:r>
              <a:rPr lang="ru-RU" sz="25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повышенная </a:t>
            </a:r>
            <a:r>
              <a:rPr lang="ru-RU" sz="25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эхогенность</a:t>
            </a:r>
            <a:r>
              <a:rPr lang="ru-RU" sz="2500" b="1" dirty="0">
                <a:solidFill>
                  <a:schemeClr val="tx1"/>
                </a:solidFill>
                <a:latin typeface="Trebuchet MS" panose="020B0603020202020204" pitchFamily="34" charset="0"/>
              </a:rPr>
              <a:t>, неоднородность структуры, наличие </a:t>
            </a:r>
            <a:r>
              <a:rPr lang="ru-RU" sz="25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кальцинатов</a:t>
            </a:r>
            <a:r>
              <a:rPr lang="ru-RU" sz="25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500" dirty="0">
                <a:solidFill>
                  <a:schemeClr val="tx1"/>
                </a:solidFill>
                <a:latin typeface="Trebuchet MS" panose="020B0603020202020204" pitchFamily="34" charset="0"/>
              </a:rPr>
              <a:t>в структуре (с </a:t>
            </a:r>
            <a:r>
              <a:rPr lang="ru-RU" sz="2500" dirty="0" err="1">
                <a:solidFill>
                  <a:schemeClr val="tx1"/>
                </a:solidFill>
                <a:latin typeface="Trebuchet MS" panose="020B0603020202020204" pitchFamily="34" charset="0"/>
              </a:rPr>
              <a:t>эхотенью</a:t>
            </a:r>
            <a:r>
              <a:rPr lang="ru-RU" sz="2500" dirty="0">
                <a:solidFill>
                  <a:schemeClr val="tx1"/>
                </a:solidFill>
                <a:latin typeface="Trebuchet MS" panose="020B0603020202020204" pitchFamily="34" charset="0"/>
              </a:rPr>
              <a:t> и без), </a:t>
            </a:r>
            <a:r>
              <a:rPr lang="ru-RU" sz="2500" b="1" dirty="0">
                <a:solidFill>
                  <a:schemeClr val="tx1"/>
                </a:solidFill>
                <a:latin typeface="Trebuchet MS" panose="020B0603020202020204" pitchFamily="34" charset="0"/>
              </a:rPr>
              <a:t>неровность, нечеткость контуров </a:t>
            </a:r>
            <a:r>
              <a:rPr lang="ru-RU" sz="2500" dirty="0">
                <a:solidFill>
                  <a:schemeClr val="tx1"/>
                </a:solidFill>
                <a:latin typeface="Trebuchet MS" panose="020B0603020202020204" pitchFamily="34" charset="0"/>
              </a:rPr>
              <a:t>очага 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поражения.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УЗИ является методом визуализации первой линии для диагностики альвеолярного эхинококкоза печени благодаря своей широкой распространенности, отсутствию лучевой нагрузки и низкой стоимости.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Классификация, предложенная в данном исследовании, может способствовать ранней диагностике </a:t>
            </a:r>
            <a:r>
              <a:rPr lang="ru-RU" sz="25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альвеококкоза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печени при проведении </a:t>
            </a:r>
            <a:r>
              <a:rPr lang="ru-RU" sz="25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скриннинга</a:t>
            </a:r>
            <a:endParaRPr lang="ru-RU" sz="25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695" y="251013"/>
            <a:ext cx="10542495" cy="1165412"/>
          </a:xfrm>
        </p:spPr>
        <p:txBody>
          <a:bodyPr>
            <a:normAutofit/>
          </a:bodyPr>
          <a:lstStyle/>
          <a:p>
            <a:pPr algn="ctr"/>
            <a:r>
              <a:rPr lang="ru-RU" sz="4800" cap="non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Цель </a:t>
            </a:r>
            <a:endParaRPr lang="ru-RU" sz="4800" cap="none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9553" y="1863548"/>
            <a:ext cx="10183906" cy="4646951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ru-RU" sz="31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Ранняя диагностика альвеолярного эхинококкоза печени с помощью метода ультразвукового исследования</a:t>
            </a:r>
            <a:endParaRPr lang="ru-RU" sz="31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8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6395" y="358589"/>
            <a:ext cx="10658217" cy="1129553"/>
          </a:xfrm>
        </p:spPr>
        <p:txBody>
          <a:bodyPr>
            <a:normAutofit/>
          </a:bodyPr>
          <a:lstStyle/>
          <a:p>
            <a:pPr algn="ctr"/>
            <a:r>
              <a:rPr lang="ru-RU" sz="4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Список литературы</a:t>
            </a:r>
            <a:endParaRPr lang="ru-RU" sz="42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741" y="1649506"/>
            <a:ext cx="11152094" cy="498437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Yong-Xing Wang et al. Analysis of </a:t>
            </a:r>
            <a:r>
              <a:rPr lang="en-US" sz="2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Ultrasonographic</a:t>
            </a:r>
            <a:r>
              <a:rPr lang="en-US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Characteristics </a:t>
            </a: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of Early </a:t>
            </a:r>
            <a:r>
              <a:rPr lang="en-US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Hepatic Alveolar Echinococcosis// Frontiers in Surgery. – 2022. – Vol. 9. – P. 1-7.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/>
                </a:solidFill>
                <a:latin typeface="Trebuchet MS" panose="020B0603020202020204" pitchFamily="34" charset="0"/>
              </a:rPr>
              <a:t>DOI:  </a:t>
            </a:r>
            <a:r>
              <a:rPr lang="en-US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10.3389/fsurg.2022.918138</a:t>
            </a:r>
          </a:p>
          <a:p>
            <a:pPr marL="0" indent="0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496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0212" y="2542556"/>
            <a:ext cx="9586163" cy="2298385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rebuchet MS" panose="020B0603020202020204" pitchFamily="34" charset="0"/>
              </a:rPr>
              <a:t>Спасибо за внимание !</a:t>
            </a:r>
            <a:endParaRPr lang="ru-RU" sz="5400" dirty="0">
              <a:latin typeface="Trebuchet MS" panose="020B0603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406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835" y="215154"/>
            <a:ext cx="10309412" cy="1111624"/>
          </a:xfrm>
        </p:spPr>
        <p:txBody>
          <a:bodyPr>
            <a:normAutofit/>
          </a:bodyPr>
          <a:lstStyle/>
          <a:p>
            <a:pPr algn="ctr"/>
            <a:r>
              <a:rPr lang="ru-RU" sz="4200" cap="none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Введение</a:t>
            </a:r>
            <a:endParaRPr lang="ru-RU" sz="4200" cap="none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705" y="1561034"/>
            <a:ext cx="11259671" cy="4785977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5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Альвеолярный эхинококкоз 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</a:t>
            </a:r>
            <a:r>
              <a:rPr lang="ru-RU" sz="25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альвеококкоз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– природно-очаговое паразитарное заболевание</a:t>
            </a:r>
            <a:r>
              <a:rPr lang="ru-RU" sz="2500" dirty="0">
                <a:solidFill>
                  <a:schemeClr val="tx1"/>
                </a:solidFill>
                <a:latin typeface="Trebuchet MS" panose="020B0603020202020204" pitchFamily="34" charset="0"/>
              </a:rPr>
              <a:t>, вызываемое 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личиночной стадией цестоды </a:t>
            </a:r>
            <a:r>
              <a:rPr lang="en-US" sz="25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Echinococcus</a:t>
            </a:r>
            <a:r>
              <a:rPr lang="en-US" sz="2500" b="1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multilocularis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, характеризуется тяжелым хроническим течением, инфильтративным поражением печени и метастазированием.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Человек – </a:t>
            </a:r>
            <a:r>
              <a:rPr lang="ru-RU" sz="25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промежуточный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хозяин, заражается </a:t>
            </a:r>
            <a:r>
              <a:rPr lang="ru-RU" sz="25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пероральным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путем.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Из-за длительного </a:t>
            </a:r>
            <a:r>
              <a:rPr lang="ru-RU" sz="25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бессимптомного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периода (</a:t>
            </a:r>
            <a:r>
              <a:rPr lang="ru-RU" sz="25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5-15 лет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) диагностика </a:t>
            </a:r>
            <a:r>
              <a:rPr lang="ru-RU" sz="25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альвеококкоза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осуществляется на поздних стадиях и при отсутствии </a:t>
            </a:r>
            <a:r>
              <a:rPr lang="ru-RU" sz="2500" dirty="0">
                <a:solidFill>
                  <a:schemeClr val="tx1"/>
                </a:solidFill>
                <a:latin typeface="Trebuchet MS" panose="020B0603020202020204" pitchFamily="34" charset="0"/>
              </a:rPr>
              <a:t>лечения </a:t>
            </a:r>
            <a:r>
              <a:rPr lang="ru-RU" sz="2500" b="1" dirty="0">
                <a:solidFill>
                  <a:schemeClr val="tx1"/>
                </a:solidFill>
                <a:latin typeface="Trebuchet MS" panose="020B0603020202020204" pitchFamily="34" charset="0"/>
              </a:rPr>
              <a:t>летальность</a:t>
            </a:r>
            <a:r>
              <a:rPr lang="ru-RU" sz="2500" dirty="0">
                <a:solidFill>
                  <a:schemeClr val="tx1"/>
                </a:solidFill>
                <a:latin typeface="Trebuchet MS" panose="020B0603020202020204" pitchFamily="34" charset="0"/>
              </a:rPr>
              <a:t> 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пациентов </a:t>
            </a:r>
            <a:r>
              <a:rPr lang="ru-RU" sz="2500" dirty="0">
                <a:solidFill>
                  <a:schemeClr val="tx1"/>
                </a:solidFill>
                <a:latin typeface="Trebuchet MS" panose="020B0603020202020204" pitchFamily="34" charset="0"/>
              </a:rPr>
              <a:t>в течение 10 лет составляет </a:t>
            </a:r>
            <a:r>
              <a:rPr lang="ru-RU" sz="2500" b="1" dirty="0">
                <a:solidFill>
                  <a:schemeClr val="tx1"/>
                </a:solidFill>
                <a:latin typeface="Trebuchet MS" panose="020B0603020202020204" pitchFamily="34" charset="0"/>
              </a:rPr>
              <a:t>&gt;95</a:t>
            </a:r>
            <a:r>
              <a:rPr lang="ru-RU" sz="25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%.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5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УЗИ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– основной метод диагностики </a:t>
            </a:r>
            <a:r>
              <a:rPr lang="ru-RU" sz="25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альвеококкоза</a:t>
            </a:r>
            <a:r>
              <a:rPr lang="ru-RU" sz="25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при проведении </a:t>
            </a:r>
            <a:r>
              <a:rPr lang="ru-RU" sz="25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скрининга</a:t>
            </a:r>
            <a:endParaRPr lang="ru-RU" sz="25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3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88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579" y="179294"/>
            <a:ext cx="10165975" cy="1083617"/>
          </a:xfrm>
        </p:spPr>
        <p:txBody>
          <a:bodyPr>
            <a:normAutofit/>
          </a:bodyPr>
          <a:lstStyle/>
          <a:p>
            <a:pPr algn="ctr"/>
            <a:r>
              <a:rPr lang="ru-RU" sz="4200" dirty="0" smtClean="0">
                <a:latin typeface="Trebuchet MS" panose="020B0603020202020204" pitchFamily="34" charset="0"/>
              </a:rPr>
              <a:t>Методы исследования (</a:t>
            </a:r>
            <a:r>
              <a:rPr lang="en-US" sz="4200" dirty="0" smtClean="0">
                <a:latin typeface="Trebuchet MS" panose="020B0603020202020204" pitchFamily="34" charset="0"/>
              </a:rPr>
              <a:t>n</a:t>
            </a:r>
            <a:r>
              <a:rPr lang="ru-RU" sz="4200" dirty="0" smtClean="0">
                <a:latin typeface="Trebuchet MS" panose="020B0603020202020204" pitchFamily="34" charset="0"/>
              </a:rPr>
              <a:t>=80 пациентов)</a:t>
            </a:r>
            <a:endParaRPr lang="ru-RU" sz="4200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8109323"/>
              </p:ext>
            </p:extLst>
          </p:nvPr>
        </p:nvGraphicFramePr>
        <p:xfrm>
          <a:off x="841936" y="1559860"/>
          <a:ext cx="5361640" cy="4912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866966" y="1667436"/>
            <a:ext cx="5002305" cy="4697506"/>
          </a:xfrm>
          <a:noFill/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3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УЗИ в В-режиме и режиме ЦДК 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для оценки очагов поражения: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300" dirty="0">
                <a:solidFill>
                  <a:schemeClr val="tx1"/>
                </a:solidFill>
                <a:latin typeface="Trebuchet MS" panose="020B0603020202020204" pitchFamily="34" charset="0"/>
              </a:rPr>
              <a:t>к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оличество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300" dirty="0">
                <a:solidFill>
                  <a:schemeClr val="tx1"/>
                </a:solidFill>
                <a:latin typeface="Trebuchet MS" panose="020B0603020202020204" pitchFamily="34" charset="0"/>
              </a:rPr>
              <a:t>л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окализация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300" dirty="0">
                <a:solidFill>
                  <a:schemeClr val="tx1"/>
                </a:solidFill>
                <a:latin typeface="Trebuchet MS" panose="020B0603020202020204" pitchFamily="34" charset="0"/>
              </a:rPr>
              <a:t>р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азмеры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300" dirty="0">
                <a:solidFill>
                  <a:schemeClr val="tx1"/>
                </a:solidFill>
                <a:latin typeface="Trebuchet MS" panose="020B0603020202020204" pitchFamily="34" charset="0"/>
              </a:rPr>
              <a:t>с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труктура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3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эхогенность</a:t>
            </a:r>
            <a:endParaRPr lang="ru-RU" sz="23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300" dirty="0" err="1">
                <a:solidFill>
                  <a:schemeClr val="tx1"/>
                </a:solidFill>
                <a:latin typeface="Trebuchet MS" panose="020B0603020202020204" pitchFamily="34" charset="0"/>
              </a:rPr>
              <a:t>в</a:t>
            </a:r>
            <a:r>
              <a:rPr lang="ru-RU" sz="23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аскуляризация</a:t>
            </a:r>
            <a:endParaRPr lang="ru-RU" sz="23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23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Серологическое тестирование (ИФА)</a:t>
            </a:r>
            <a:r>
              <a:rPr lang="ru-RU" sz="23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для подтверждения диагноза</a:t>
            </a:r>
            <a:endParaRPr lang="ru-RU" sz="23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66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11624" y="125697"/>
            <a:ext cx="10488706" cy="1290725"/>
          </a:xfrm>
        </p:spPr>
        <p:txBody>
          <a:bodyPr>
            <a:noAutofit/>
          </a:bodyPr>
          <a:lstStyle/>
          <a:p>
            <a:pPr algn="ctr"/>
            <a:r>
              <a:rPr lang="ru-RU" sz="3900" dirty="0" smtClean="0">
                <a:latin typeface="Trebuchet MS" panose="020B0603020202020204" pitchFamily="34" charset="0"/>
              </a:rPr>
              <a:t>Морфологические типы очагов </a:t>
            </a:r>
            <a:r>
              <a:rPr lang="ru-RU" sz="3900" dirty="0" err="1" smtClean="0">
                <a:latin typeface="Trebuchet MS" panose="020B0603020202020204" pitchFamily="34" charset="0"/>
              </a:rPr>
              <a:t>альвеококкоза</a:t>
            </a:r>
            <a:r>
              <a:rPr lang="ru-RU" sz="3900" dirty="0" smtClean="0">
                <a:latin typeface="Trebuchet MS" panose="020B0603020202020204" pitchFamily="34" charset="0"/>
              </a:rPr>
              <a:t> в печени (</a:t>
            </a:r>
            <a:r>
              <a:rPr lang="en-US" sz="3900" dirty="0" smtClean="0">
                <a:latin typeface="Trebuchet MS" panose="020B0603020202020204" pitchFamily="34" charset="0"/>
              </a:rPr>
              <a:t>n=80 </a:t>
            </a:r>
            <a:r>
              <a:rPr lang="ru-RU" sz="3900" dirty="0" smtClean="0">
                <a:latin typeface="Trebuchet MS" panose="020B0603020202020204" pitchFamily="34" charset="0"/>
              </a:rPr>
              <a:t>пациентов)</a:t>
            </a:r>
            <a:endParaRPr lang="ru-RU" sz="3900" dirty="0">
              <a:latin typeface="Trebuchet MS" panose="020B0603020202020204" pitchFamily="34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020669"/>
              </p:ext>
            </p:extLst>
          </p:nvPr>
        </p:nvGraphicFramePr>
        <p:xfrm>
          <a:off x="484094" y="1725536"/>
          <a:ext cx="11403105" cy="4962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456329" y="2589465"/>
            <a:ext cx="1631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57,5%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49077" y="3837271"/>
            <a:ext cx="1236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26,25%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135904" y="4830197"/>
            <a:ext cx="1004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6,25%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287434" y="4645531"/>
            <a:ext cx="1201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10%</a:t>
            </a:r>
            <a:endParaRPr lang="ru-RU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5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965" y="0"/>
            <a:ext cx="11026588" cy="1186761"/>
          </a:xfrm>
        </p:spPr>
        <p:txBody>
          <a:bodyPr>
            <a:noAutofit/>
          </a:bodyPr>
          <a:lstStyle/>
          <a:p>
            <a:pPr algn="ctr"/>
            <a:r>
              <a:rPr lang="ru-RU" sz="3800" dirty="0" smtClean="0">
                <a:latin typeface="Trebuchet MS" panose="020B0603020202020204" pitchFamily="34" charset="0"/>
              </a:rPr>
              <a:t>Ультразвуковые признаки форм инфильтративного типа поражений</a:t>
            </a:r>
            <a:endParaRPr lang="ru-RU" sz="3800" dirty="0">
              <a:latin typeface="Trebuchet MS" panose="020B0603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28563" y="1337451"/>
            <a:ext cx="3370729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Инфильтративный тип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02657" y="2563904"/>
            <a:ext cx="2671483" cy="7171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i="1" dirty="0" smtClean="0">
                <a:solidFill>
                  <a:schemeClr val="tx1"/>
                </a:solidFill>
              </a:rPr>
              <a:t>Очаговое образование</a:t>
            </a:r>
            <a:endParaRPr lang="ru-RU" sz="2300" b="1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091" y="2563905"/>
            <a:ext cx="2877671" cy="7171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i="1" dirty="0" smtClean="0">
                <a:solidFill>
                  <a:schemeClr val="tx1"/>
                </a:solidFill>
              </a:rPr>
              <a:t>Диффузная-очаговая форма</a:t>
            </a:r>
            <a:endParaRPr lang="ru-RU" sz="2300" b="1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06119" y="2563905"/>
            <a:ext cx="2671482" cy="7171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i="1" dirty="0" smtClean="0">
                <a:solidFill>
                  <a:schemeClr val="tx1"/>
                </a:solidFill>
              </a:rPr>
              <a:t>Объемное образование</a:t>
            </a:r>
            <a:endParaRPr lang="ru-RU" sz="2300" b="1" i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4751" y="3571786"/>
            <a:ext cx="3227294" cy="29186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Округлая </a:t>
            </a:r>
            <a:r>
              <a:rPr 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/</a:t>
            </a: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неправильная форма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Повышенная </a:t>
            </a:r>
            <a:r>
              <a:rPr lang="ru-RU" sz="20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эхогенность</a:t>
            </a:r>
            <a:endParaRPr lang="ru-RU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Неровные, нечеткие контуры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Диаметр </a:t>
            </a:r>
            <a:r>
              <a:rPr lang="en-US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&lt;</a:t>
            </a:r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5 см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Возможно наличие </a:t>
            </a:r>
            <a:r>
              <a:rPr lang="ru-RU" sz="20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кальцинатов</a:t>
            </a:r>
            <a:endParaRPr lang="ru-RU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65807" y="3571786"/>
            <a:ext cx="3558993" cy="29186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Неправильная форма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Повышенная </a:t>
            </a:r>
            <a:r>
              <a:rPr lang="ru-RU" sz="20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эхогенность</a:t>
            </a:r>
            <a:endParaRPr lang="ru-RU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Неровные контуры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Неоднородная структура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Диаметр 1-10 см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Наличие </a:t>
            </a:r>
            <a:r>
              <a:rPr lang="ru-RU" sz="20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кальцинатов</a:t>
            </a:r>
            <a:endParaRPr lang="ru-RU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Инфильтрация вдоль воротной вены</a:t>
            </a:r>
            <a:r>
              <a:rPr lang="en-US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/</a:t>
            </a: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желчных протоков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337177" y="3543183"/>
            <a:ext cx="3209365" cy="29472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Округлая форма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Изо-</a:t>
            </a:r>
            <a:r>
              <a:rPr lang="en-US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/</a:t>
            </a:r>
            <a:r>
              <a:rPr lang="ru-RU" sz="20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гипоэхогенное</a:t>
            </a:r>
            <a:endParaRPr lang="ru-RU" sz="2000" b="1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Однородная структура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Нечеткие контуры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Диаметр </a:t>
            </a:r>
            <a:r>
              <a:rPr lang="en-US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&gt;</a:t>
            </a:r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10 см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Гипоэхогенный</a:t>
            </a:r>
            <a:r>
              <a:rPr lang="ru-RU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ободок по периферии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Возможно наличие </a:t>
            </a:r>
            <a:r>
              <a:rPr lang="ru-RU" sz="20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кальцинатов</a:t>
            </a:r>
            <a:endParaRPr lang="ru-RU" sz="20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3" name="Прямая со стрелкой 12"/>
          <p:cNvCxnSpPr>
            <a:stCxn id="5" idx="3"/>
            <a:endCxn id="8" idx="0"/>
          </p:cNvCxnSpPr>
          <p:nvPr/>
        </p:nvCxnSpPr>
        <p:spPr>
          <a:xfrm>
            <a:off x="7799292" y="1794651"/>
            <a:ext cx="2142568" cy="769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1"/>
            <a:endCxn id="6" idx="0"/>
          </p:cNvCxnSpPr>
          <p:nvPr/>
        </p:nvCxnSpPr>
        <p:spPr>
          <a:xfrm flipH="1">
            <a:off x="2438399" y="1794651"/>
            <a:ext cx="1990164" cy="769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2"/>
            <a:endCxn id="7" idx="0"/>
          </p:cNvCxnSpPr>
          <p:nvPr/>
        </p:nvCxnSpPr>
        <p:spPr>
          <a:xfrm flipH="1">
            <a:off x="6113927" y="2251851"/>
            <a:ext cx="1" cy="312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36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671" y="1"/>
            <a:ext cx="11152093" cy="142161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rebuchet MS" panose="020B0603020202020204" pitchFamily="34" charset="0"/>
              </a:rPr>
              <a:t>Ультразвуковые признаки морфологических типов очагов </a:t>
            </a:r>
            <a:r>
              <a:rPr lang="ru-RU" sz="4000" dirty="0" err="1" smtClean="0">
                <a:latin typeface="Trebuchet MS" panose="020B0603020202020204" pitchFamily="34" charset="0"/>
              </a:rPr>
              <a:t>альвеококкоза</a:t>
            </a:r>
            <a:endParaRPr lang="ru-RU" sz="4000" dirty="0">
              <a:latin typeface="Trebuchet MS" panose="020B06030202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183342" y="1703881"/>
            <a:ext cx="4475776" cy="576262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Кальцинированный тип</a:t>
            </a:r>
            <a:endParaRPr lang="ru-RU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1183342" y="2562406"/>
            <a:ext cx="4475776" cy="335406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Неправильная форма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Повышенная </a:t>
            </a:r>
            <a:r>
              <a:rPr lang="ru-RU" sz="22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эхогенность</a:t>
            </a:r>
            <a:endParaRPr lang="ru-RU" sz="22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Гетерогенная структура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Неровные, нечеткие контуры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Небольшие размеры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Наличие </a:t>
            </a:r>
            <a:r>
              <a:rPr lang="ru-RU" sz="22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кальцинатов</a:t>
            </a:r>
            <a:r>
              <a:rPr lang="ru-RU" sz="22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с акустической тенью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7166957" y="1688712"/>
            <a:ext cx="4338674" cy="591431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Некротический тип</a:t>
            </a:r>
            <a:endParaRPr lang="ru-RU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7166957" y="2562406"/>
            <a:ext cx="4338674" cy="335406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Неправильная форма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Гетерогенная структура с </a:t>
            </a:r>
            <a:r>
              <a:rPr lang="ru-RU" sz="22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гипоэхогенными</a:t>
            </a:r>
            <a:r>
              <a:rPr lang="ru-RU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или </a:t>
            </a:r>
            <a:r>
              <a:rPr lang="ru-RU" sz="2200" b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анэхогенными</a:t>
            </a:r>
            <a:r>
              <a:rPr lang="ru-RU" sz="22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зонами </a:t>
            </a:r>
            <a:r>
              <a:rPr lang="ru-RU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в центре и </a:t>
            </a:r>
            <a:r>
              <a:rPr lang="ru-RU" sz="22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гиперэхогенным</a:t>
            </a:r>
            <a:r>
              <a:rPr lang="ru-RU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ободком по периферии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Неровные, нечеткие контуры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0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2329" y="0"/>
            <a:ext cx="10721789" cy="13626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Размеры очагов </a:t>
            </a:r>
            <a:r>
              <a:rPr lang="ru-RU" sz="42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альвеококкоза</a:t>
            </a:r>
            <a:r>
              <a:rPr lang="ru-RU" sz="4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в зависимости от типа поражения (</a:t>
            </a:r>
            <a:r>
              <a:rPr lang="en-US" sz="4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</a:t>
            </a:r>
            <a:r>
              <a:rPr lang="ru-RU" sz="4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=88 очагов)</a:t>
            </a:r>
            <a:endParaRPr lang="ru-RU" sz="42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519019"/>
              </p:ext>
            </p:extLst>
          </p:nvPr>
        </p:nvGraphicFramePr>
        <p:xfrm>
          <a:off x="531812" y="1488140"/>
          <a:ext cx="11277600" cy="5369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авая фигурная скобка 2"/>
          <p:cNvSpPr/>
          <p:nvPr/>
        </p:nvSpPr>
        <p:spPr>
          <a:xfrm rot="16200000">
            <a:off x="4320990" y="1188875"/>
            <a:ext cx="573741" cy="473336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4260" y="2804628"/>
            <a:ext cx="450028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Инфильтративный тип</a:t>
            </a:r>
            <a:endParaRPr kumimoji="0" lang="ru-RU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DAFB5-8984-44FF-BDA4-62F59C2CA190}" type="slidenum"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37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965" y="0"/>
            <a:ext cx="10936848" cy="1335417"/>
          </a:xfrm>
        </p:spPr>
        <p:txBody>
          <a:bodyPr>
            <a:normAutofit/>
          </a:bodyPr>
          <a:lstStyle/>
          <a:p>
            <a:pPr algn="ctr"/>
            <a:r>
              <a:rPr lang="ru-RU" sz="3800" dirty="0" smtClean="0">
                <a:latin typeface="Trebuchet MS" panose="020B0603020202020204" pitchFamily="34" charset="0"/>
              </a:rPr>
              <a:t>Классификация очагов </a:t>
            </a:r>
            <a:r>
              <a:rPr lang="ru-RU" sz="3800" dirty="0" err="1" smtClean="0">
                <a:latin typeface="Trebuchet MS" panose="020B0603020202020204" pitchFamily="34" charset="0"/>
              </a:rPr>
              <a:t>альвеококкоза</a:t>
            </a:r>
            <a:r>
              <a:rPr lang="ru-RU" sz="3800" dirty="0" smtClean="0">
                <a:latin typeface="Trebuchet MS" panose="020B0603020202020204" pitchFamily="34" charset="0"/>
              </a:rPr>
              <a:t> в соответствии с «типами Кратцера</a:t>
            </a:r>
            <a:r>
              <a:rPr lang="ru-RU" sz="3800" baseline="40000" dirty="0" smtClean="0">
                <a:latin typeface="Trebuchet MS" panose="020B0603020202020204" pitchFamily="34" charset="0"/>
              </a:rPr>
              <a:t>1</a:t>
            </a:r>
            <a:r>
              <a:rPr lang="ru-RU" sz="3800" dirty="0" smtClean="0">
                <a:latin typeface="Trebuchet MS" panose="020B0603020202020204" pitchFamily="34" charset="0"/>
              </a:rPr>
              <a:t>» (</a:t>
            </a:r>
            <a:r>
              <a:rPr lang="en-US" sz="3800" dirty="0" smtClean="0">
                <a:latin typeface="Trebuchet MS" panose="020B0603020202020204" pitchFamily="34" charset="0"/>
              </a:rPr>
              <a:t>n</a:t>
            </a:r>
            <a:r>
              <a:rPr lang="ru-RU" sz="3800" dirty="0" smtClean="0">
                <a:latin typeface="Trebuchet MS" panose="020B0603020202020204" pitchFamily="34" charset="0"/>
              </a:rPr>
              <a:t>=88)</a:t>
            </a:r>
            <a:endParaRPr lang="ru-RU" sz="3800" dirty="0">
              <a:latin typeface="Trebuchet MS" panose="020B06030202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375660"/>
              </p:ext>
            </p:extLst>
          </p:nvPr>
        </p:nvGraphicFramePr>
        <p:xfrm>
          <a:off x="770965" y="1439340"/>
          <a:ext cx="10936848" cy="479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53835" y="2617695"/>
            <a:ext cx="8426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rebuchet MS" panose="020B0603020202020204" pitchFamily="34" charset="0"/>
              </a:rPr>
              <a:t>21,6%</a:t>
            </a:r>
            <a:endParaRPr lang="ru-RU" sz="1600" b="1" dirty="0"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16471" y="3499674"/>
            <a:ext cx="717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rebuchet MS" panose="020B0603020202020204" pitchFamily="34" charset="0"/>
              </a:rPr>
              <a:t>4,5%</a:t>
            </a:r>
            <a:endParaRPr lang="ru-RU" sz="1600" b="1" dirty="0">
              <a:latin typeface="Trebuchet MS" panose="020B0603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68023" y="3632425"/>
            <a:ext cx="735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rebuchet MS" panose="020B0603020202020204" pitchFamily="34" charset="0"/>
              </a:rPr>
              <a:t>3,4%</a:t>
            </a:r>
            <a:endParaRPr lang="ru-RU" sz="1600" b="1" dirty="0">
              <a:latin typeface="Trebuchet MS" panose="020B0603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770965" y="6267987"/>
            <a:ext cx="10936848" cy="590013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just"/>
            <a:r>
              <a:rPr lang="en-US" sz="1600" i="1" dirty="0">
                <a:solidFill>
                  <a:schemeClr val="tx1"/>
                </a:solidFill>
                <a:latin typeface="Trebuchet MS" panose="020B0603020202020204" pitchFamily="34" charset="0"/>
              </a:rPr>
              <a:t>1 </a:t>
            </a:r>
            <a:r>
              <a:rPr lang="en-US" sz="16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Kratzer</a:t>
            </a:r>
            <a:r>
              <a:rPr lang="en-US" sz="1600" i="1" dirty="0">
                <a:solidFill>
                  <a:schemeClr val="tx1"/>
                </a:solidFill>
                <a:latin typeface="Trebuchet MS" panose="020B0603020202020204" pitchFamily="34" charset="0"/>
              </a:rPr>
              <a:t> W et al. Proposal of an </a:t>
            </a:r>
            <a:r>
              <a:rPr lang="en-US" sz="16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ultrasonographic</a:t>
            </a:r>
            <a:r>
              <a:rPr lang="en-US" sz="1600" i="1" dirty="0">
                <a:solidFill>
                  <a:schemeClr val="tx1"/>
                </a:solidFill>
                <a:latin typeface="Trebuchet MS" panose="020B0603020202020204" pitchFamily="34" charset="0"/>
              </a:rPr>
              <a:t> classification for hepatic alveolar echinococcosis: Echinococcosis </a:t>
            </a:r>
            <a:r>
              <a:rPr lang="en-US" sz="16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multilocularis</a:t>
            </a:r>
            <a:r>
              <a:rPr lang="en-US" sz="1600" i="1" dirty="0">
                <a:solidFill>
                  <a:schemeClr val="tx1"/>
                </a:solidFill>
                <a:latin typeface="Trebuchet MS" panose="020B0603020202020204" pitchFamily="34" charset="0"/>
              </a:rPr>
              <a:t> Ulm classification-ultrasound. World J </a:t>
            </a:r>
            <a:r>
              <a:rPr lang="en-US" sz="1600" i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Gastroenterol</a:t>
            </a:r>
            <a:r>
              <a:rPr lang="en-US" sz="1600" i="1" dirty="0">
                <a:solidFill>
                  <a:schemeClr val="tx1"/>
                </a:solidFill>
                <a:latin typeface="Trebuchet MS" panose="020B0603020202020204" pitchFamily="34" charset="0"/>
              </a:rPr>
              <a:t>. (2015) 21(43):</a:t>
            </a:r>
            <a:r>
              <a:rPr lang="en-US" sz="16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12392–402</a:t>
            </a:r>
            <a:endParaRPr lang="ru-RU" sz="1600" i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DAFB5-8984-44FF-BDA4-62F59C2CA19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5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15272</TotalTime>
  <Words>938</Words>
  <Application>Microsoft Office PowerPoint</Application>
  <PresentationFormat>Широкоэкранный</PresentationFormat>
  <Paragraphs>184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Trebuchet MS</vt:lpstr>
      <vt:lpstr>Wingdings</vt:lpstr>
      <vt:lpstr>Wingdings 3</vt:lpstr>
      <vt:lpstr>Легкий дым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Кафедра лучевой диагностики ИПО</vt:lpstr>
      <vt:lpstr>Цель </vt:lpstr>
      <vt:lpstr>Введение</vt:lpstr>
      <vt:lpstr>Методы исследования (n=80 пациентов)</vt:lpstr>
      <vt:lpstr>Морфологические типы очагов альвеококкоза в печени (n=80 пациентов)</vt:lpstr>
      <vt:lpstr>Ультразвуковые признаки форм инфильтративного типа поражений</vt:lpstr>
      <vt:lpstr>Ультразвуковые признаки морфологических типов очагов альвеококкоза</vt:lpstr>
      <vt:lpstr>Размеры очагов альвеококкоза в зависимости от типа поражения (n=88 очагов)</vt:lpstr>
      <vt:lpstr>Классификация очагов альвеококкоза в соответствии с «типами Кратцера1» (n=88)</vt:lpstr>
      <vt:lpstr>Ультразвуковые типы очагов альвеококкоза в соответствии с классификацией Кратцера  </vt:lpstr>
      <vt:lpstr>Ультразвуковые типы очагов альвеококкоза в соответствии с классификацией Кратцера </vt:lpstr>
      <vt:lpstr>Классификация очагов альвеококкоза печени по системе PNM</vt:lpstr>
      <vt:lpstr>Классификация очагов альвеококкоза печени по системе PNM (n=80 пациентов)</vt:lpstr>
      <vt:lpstr>Применение контраст-усиленного УЗИ (CEUS) в ранней диагностике альвеококкоза печени</vt:lpstr>
      <vt:lpstr>Формы инфильтративного типа поражений. УЗИ в B-режиме</vt:lpstr>
      <vt:lpstr>Инфильтративный тип поражений. УЗИ в B-режиме</vt:lpstr>
      <vt:lpstr>Альвеолярный эхинококкоз печени. УЗИ в B-режиме и режиме ЦДК</vt:lpstr>
      <vt:lpstr>Альвеолярный эхинококкоз печени. УЗИ в B-режиме</vt:lpstr>
      <vt:lpstr>Выводы</vt:lpstr>
      <vt:lpstr>Список литературы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  Кафедра лучевой диагностики ИПО</dc:title>
  <dc:creator>User</dc:creator>
  <cp:lastModifiedBy>User</cp:lastModifiedBy>
  <cp:revision>290</cp:revision>
  <dcterms:created xsi:type="dcterms:W3CDTF">2023-09-14T16:58:25Z</dcterms:created>
  <dcterms:modified xsi:type="dcterms:W3CDTF">2023-11-26T23:32:27Z</dcterms:modified>
</cp:coreProperties>
</file>