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84" r:id="rId3"/>
    <p:sldId id="294" r:id="rId4"/>
    <p:sldId id="288" r:id="rId5"/>
    <p:sldId id="293" r:id="rId6"/>
    <p:sldId id="296" r:id="rId7"/>
    <p:sldId id="258" r:id="rId8"/>
    <p:sldId id="297" r:id="rId9"/>
    <p:sldId id="298" r:id="rId10"/>
    <p:sldId id="295" r:id="rId11"/>
    <p:sldId id="300" r:id="rId12"/>
    <p:sldId id="299" r:id="rId13"/>
    <p:sldId id="301" r:id="rId14"/>
    <p:sldId id="292" r:id="rId15"/>
    <p:sldId id="302" r:id="rId16"/>
    <p:sldId id="303" r:id="rId17"/>
    <p:sldId id="261" r:id="rId18"/>
    <p:sldId id="26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064"/>
    <a:srgbClr val="16174A"/>
    <a:srgbClr val="BC70C2"/>
    <a:srgbClr val="D3AFFB"/>
    <a:srgbClr val="F5DEFF"/>
    <a:srgbClr val="E9B9FF"/>
    <a:srgbClr val="FFEA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33" autoAdjust="0"/>
    <p:restoredTop sz="94695"/>
  </p:normalViewPr>
  <p:slideViewPr>
    <p:cSldViewPr snapToGrid="0" snapToObjects="1">
      <p:cViewPr varScale="1">
        <p:scale>
          <a:sx n="138" d="100"/>
          <a:sy n="138" d="100"/>
        </p:scale>
        <p:origin x="607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91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67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2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61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6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65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7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07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0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BFD4F2-A73F-FC49-933A-EBAD55A3E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1832" y="2642531"/>
            <a:ext cx="8234658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ФОРМИРОВАНИЯ </a:t>
            </a:r>
            <a:r>
              <a:rPr lang="ru-RU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ЭФФЕКТИВНОГО </a:t>
            </a:r>
            <a: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АНТИСТЕРС-МЕНЕДЖМЕНТА </a:t>
            </a:r>
            <a:b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У </a:t>
            </a:r>
            <a:r>
              <a:rPr lang="ru-RU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СТУДЕНТОВ ПЕРВОГО КУРСА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D606FE3-0297-6441-9659-D5CB4B2D7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1489" y="5042770"/>
            <a:ext cx="5038626" cy="1549634"/>
          </a:xfrm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Автор проекта:</a:t>
            </a:r>
          </a:p>
          <a:p>
            <a:pPr algn="l">
              <a:spcBef>
                <a:spcPts val="60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Дьякова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аталья Ивановна</a:t>
            </a:r>
          </a:p>
          <a:p>
            <a:pPr algn="l"/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CBE9DAAC-5036-5741-BCA2-7257A32D9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03857"/>
              </p:ext>
            </p:extLst>
          </p:nvPr>
        </p:nvGraphicFramePr>
        <p:xfrm>
          <a:off x="3186437" y="320633"/>
          <a:ext cx="6792794" cy="1219200"/>
        </p:xfrm>
        <a:graphic>
          <a:graphicData uri="http://schemas.openxmlformats.org/drawingml/2006/table">
            <a:tbl>
              <a:tblPr/>
              <a:tblGrid>
                <a:gridCol w="5468802">
                  <a:extLst>
                    <a:ext uri="{9D8B030D-6E8A-4147-A177-3AD203B41FA5}">
                      <a16:colId xmlns:a16="http://schemas.microsoft.com/office/drawing/2014/main" xmlns="" val="522983513"/>
                    </a:ext>
                  </a:extLst>
                </a:gridCol>
                <a:gridCol w="1323992">
                  <a:extLst>
                    <a:ext uri="{9D8B030D-6E8A-4147-A177-3AD203B41FA5}">
                      <a16:colId xmlns:a16="http://schemas.microsoft.com/office/drawing/2014/main" xmlns="" val="2330268556"/>
                    </a:ext>
                  </a:extLst>
                </a:gridCol>
              </a:tblGrid>
              <a:tr h="12073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Федеральное государственное бюджетное </a:t>
                      </a:r>
                      <a:br>
                        <a:rPr lang="ru-RU" sz="1600" spc="-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ru-RU" sz="1600" spc="-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образовательное учреждение высшего образования </a:t>
                      </a:r>
                      <a:br>
                        <a:rPr lang="ru-RU" sz="1600" spc="-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ru-RU" sz="1600" spc="-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«Красноярский государственный медицинский </a:t>
                      </a:r>
                      <a:br>
                        <a:rPr lang="ru-RU" sz="1600" spc="-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ru-RU" sz="1600" spc="-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университет имени профессора В. Ф. </a:t>
                      </a:r>
                      <a:r>
                        <a:rPr lang="ru-RU" sz="1600" spc="-3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Войно-Ясенецкого</a:t>
                      </a:r>
                      <a:r>
                        <a:rPr lang="ru-RU" sz="1600" spc="-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» </a:t>
                      </a:r>
                      <a:br>
                        <a:rPr lang="ru-RU" sz="1600" spc="-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ru-RU" sz="1600" spc="-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Министерства здравоохранения Российской Федерации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6933" marR="1693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6933" marR="1693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6192845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33258" y="1824140"/>
            <a:ext cx="7308020" cy="33593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24" y="231135"/>
            <a:ext cx="1524000" cy="152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58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vPm7qYYl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92" y="264041"/>
            <a:ext cx="9124991" cy="645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-2311730" y="3267049"/>
            <a:ext cx="6448301" cy="463138"/>
          </a:xfrm>
          <a:prstGeom prst="rect">
            <a:avLst/>
          </a:prstGeom>
          <a:solidFill>
            <a:srgbClr val="1E20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Рисунок 2 - </a:t>
            </a:r>
            <a:r>
              <a:rPr lang="ru-RU" b="1" dirty="0">
                <a:solidFill>
                  <a:schemeClr val="bg1"/>
                </a:solidFill>
              </a:rPr>
              <a:t>тайм-менеджмент в виде интеллект-карты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517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4548" y="4091043"/>
            <a:ext cx="3485419" cy="2335482"/>
          </a:xfrm>
          <a:prstGeom prst="rect">
            <a:avLst/>
          </a:prstGeom>
          <a:solidFill>
            <a:srgbClr val="1E20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Создание </a:t>
            </a:r>
            <a:r>
              <a:rPr lang="ru-RU" sz="2000" b="1" dirty="0" smtClean="0">
                <a:cs typeface="Times New Roman" panose="02020603050405020304" pitchFamily="18" charset="0"/>
              </a:rPr>
              <a:t>связей</a:t>
            </a:r>
            <a:r>
              <a:rPr lang="ru-RU" sz="1600" dirty="0">
                <a:cs typeface="Times New Roman" panose="02020603050405020304" pitchFamily="18" charset="0"/>
              </a:rPr>
              <a:t>, также положительно сказывается на управлении </a:t>
            </a:r>
            <a:r>
              <a:rPr lang="ru-RU" sz="1600" dirty="0" err="1">
                <a:cs typeface="Times New Roman" panose="02020603050405020304" pitchFamily="18" charset="0"/>
              </a:rPr>
              <a:t>хронофагами</a:t>
            </a:r>
            <a:r>
              <a:rPr lang="ru-RU" sz="1600" dirty="0">
                <a:cs typeface="Times New Roman" panose="02020603050405020304" pitchFamily="18" charset="0"/>
              </a:rPr>
              <a:t> - процессы, из неподконтрольных </a:t>
            </a:r>
            <a:r>
              <a:rPr lang="ru-RU" sz="1600" dirty="0" smtClean="0"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cs typeface="Times New Roman" panose="02020603050405020304" pitchFamily="18" charset="0"/>
              </a:rPr>
            </a:br>
            <a:r>
              <a:rPr lang="ru-RU" sz="1600" dirty="0" smtClean="0">
                <a:cs typeface="Times New Roman" panose="02020603050405020304" pitchFamily="18" charset="0"/>
              </a:rPr>
              <a:t>и </a:t>
            </a:r>
            <a:r>
              <a:rPr lang="ru-RU" sz="1600" dirty="0">
                <a:cs typeface="Times New Roman" panose="02020603050405020304" pitchFamily="18" charset="0"/>
              </a:rPr>
              <a:t>частично подконтрольных,  становятся управляемыми, что способствует улучшению </a:t>
            </a:r>
            <a:r>
              <a:rPr lang="ru-RU" sz="1600" dirty="0" err="1">
                <a:cs typeface="Times New Roman" panose="02020603050405020304" pitchFamily="18" charset="0"/>
              </a:rPr>
              <a:t>самомотивации</a:t>
            </a:r>
            <a:r>
              <a:rPr lang="ru-RU" sz="1600" dirty="0">
                <a:cs typeface="Times New Roman" panose="02020603050405020304" pitchFamily="18" charset="0"/>
              </a:rPr>
              <a:t> </a:t>
            </a:r>
            <a:r>
              <a:rPr lang="en-US" sz="1600" smtClean="0">
                <a:cs typeface="Times New Roman" panose="02020603050405020304" pitchFamily="18" charset="0"/>
              </a:rPr>
              <a:t/>
            </a:r>
            <a:br>
              <a:rPr lang="en-US" sz="1600" smtClean="0">
                <a:cs typeface="Times New Roman" panose="02020603050405020304" pitchFamily="18" charset="0"/>
              </a:rPr>
            </a:br>
            <a:r>
              <a:rPr lang="ru-RU" sz="1600" smtClean="0">
                <a:cs typeface="Times New Roman" panose="02020603050405020304" pitchFamily="18" charset="0"/>
              </a:rPr>
              <a:t>и </a:t>
            </a:r>
            <a:r>
              <a:rPr lang="ru-RU" sz="1600" dirty="0" err="1">
                <a:cs typeface="Times New Roman" panose="02020603050405020304" pitchFamily="18" charset="0"/>
              </a:rPr>
              <a:t>самооргнизации</a:t>
            </a:r>
            <a:r>
              <a:rPr lang="ru-RU" sz="16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DAA572AA-15F7-6A4C-9AB1-300E4D0DF5CF}"/>
              </a:ext>
            </a:extLst>
          </p:cNvPr>
          <p:cNvSpPr txBox="1">
            <a:spLocks/>
          </p:cNvSpPr>
          <p:nvPr/>
        </p:nvSpPr>
        <p:spPr>
          <a:xfrm>
            <a:off x="6128889" y="1985223"/>
            <a:ext cx="5049751" cy="5048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81943D5-249D-EE46-97BC-C0AFC9979D8D}"/>
              </a:ext>
            </a:extLst>
          </p:cNvPr>
          <p:cNvSpPr/>
          <p:nvPr/>
        </p:nvSpPr>
        <p:spPr>
          <a:xfrm>
            <a:off x="7691252" y="80021"/>
            <a:ext cx="4500748" cy="478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8595" y="646972"/>
            <a:ext cx="3788387" cy="3048290"/>
          </a:xfrm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формирование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пиктограмм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каждого участка ИК-карты, способствуют переводу бессознательного опыта обращения с объемом времени к его осознанному использованию, выявляя для рисующих нецелевое использование времени, плохо контролируемых сознательно «поглотителей времени», называемых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хронофагами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[3], «съедающих» также витальную энергию, возможности, цели.</a:t>
            </a:r>
          </a:p>
          <a:p>
            <a:pPr marL="0" indent="0" algn="just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16" name="5-конечная звезда 15"/>
          <p:cNvSpPr/>
          <p:nvPr/>
        </p:nvSpPr>
        <p:spPr>
          <a:xfrm>
            <a:off x="5424754" y="4166088"/>
            <a:ext cx="292589" cy="279242"/>
          </a:xfrm>
          <a:prstGeom prst="star5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513" y="605896"/>
            <a:ext cx="7580005" cy="5513855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318528" y="6188427"/>
            <a:ext cx="7361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Рисунок </a:t>
            </a:r>
            <a:r>
              <a:rPr lang="ru-RU" dirty="0" smtClean="0"/>
              <a:t>5 </a:t>
            </a:r>
            <a:r>
              <a:rPr lang="ru-RU" dirty="0"/>
              <a:t>– фрагмент карты </a:t>
            </a:r>
            <a:r>
              <a:rPr lang="ru-RU" dirty="0" smtClean="0"/>
              <a:t>(</a:t>
            </a:r>
            <a:r>
              <a:rPr lang="ru-RU" dirty="0"/>
              <a:t>Манилов Константин 104 </a:t>
            </a:r>
            <a:r>
              <a:rPr lang="ru-RU" dirty="0" err="1"/>
              <a:t>пед</a:t>
            </a:r>
            <a:r>
              <a:rPr lang="ru-RU" dirty="0"/>
              <a:t>. 2022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8087095" y="4572701"/>
            <a:ext cx="1346909" cy="686083"/>
          </a:xfrm>
          <a:prstGeom prst="rightArrow">
            <a:avLst/>
          </a:prstGeom>
          <a:solidFill>
            <a:srgbClr val="1E2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СВЯЗИ</a:t>
            </a:r>
            <a:endParaRPr lang="ru-RU" sz="12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8" y="4026709"/>
            <a:ext cx="408579" cy="4186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9" y="526474"/>
            <a:ext cx="408579" cy="41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64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832752" y="641453"/>
            <a:ext cx="5132131" cy="2161124"/>
          </a:xfrm>
          <a:prstGeom prst="rect">
            <a:avLst/>
          </a:prstGeom>
          <a:solidFill>
            <a:srgbClr val="1E20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cs typeface="Times New Roman" panose="02020603050405020304" pitchFamily="18" charset="0"/>
              </a:rPr>
              <a:t>ТЕМПОРА́ЛЬНОСТЬ</a:t>
            </a:r>
            <a:r>
              <a:rPr lang="ru-RU" sz="1400" dirty="0" smtClean="0">
                <a:cs typeface="Times New Roman" panose="02020603050405020304" pitchFamily="18" charset="0"/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(от лат. </a:t>
            </a:r>
            <a:r>
              <a:rPr lang="ru-RU" sz="1400" dirty="0" err="1">
                <a:cs typeface="Times New Roman" panose="02020603050405020304" pitchFamily="18" charset="0"/>
              </a:rPr>
              <a:t>tempora</a:t>
            </a:r>
            <a:r>
              <a:rPr lang="ru-RU" sz="1400" dirty="0">
                <a:cs typeface="Times New Roman" panose="02020603050405020304" pitchFamily="18" charset="0"/>
              </a:rPr>
              <a:t> «</a:t>
            </a:r>
            <a:r>
              <a:rPr lang="ru-RU" sz="1400" dirty="0" smtClean="0">
                <a:cs typeface="Times New Roman" panose="02020603050405020304" pitchFamily="18" charset="0"/>
              </a:rPr>
              <a:t>времена») </a:t>
            </a:r>
            <a:r>
              <a:rPr lang="ru-RU" sz="1400" dirty="0">
                <a:cs typeface="Times New Roman" panose="02020603050405020304" pitchFamily="18" charset="0"/>
              </a:rPr>
              <a:t>— </a:t>
            </a:r>
            <a:r>
              <a:rPr lang="ru-RU" sz="2000" dirty="0">
                <a:cs typeface="Times New Roman" panose="02020603050405020304" pitchFamily="18" charset="0"/>
              </a:rPr>
              <a:t>специфическая взаимосвязь моментов времени и временных характеристик</a:t>
            </a:r>
            <a:r>
              <a:rPr lang="ru-RU" sz="1400" dirty="0">
                <a:cs typeface="Times New Roman" panose="02020603050405020304" pitchFamily="18" charset="0"/>
              </a:rPr>
              <a:t>, динамика изменений тех явлений и процессов, качественная особенность которых обусловлена </a:t>
            </a:r>
            <a:r>
              <a:rPr lang="ru-RU" sz="1600" b="1" dirty="0">
                <a:cs typeface="Times New Roman" panose="02020603050405020304" pitchFamily="18" charset="0"/>
              </a:rPr>
              <a:t>социокультурной спецификой человеческого существования</a:t>
            </a:r>
            <a:r>
              <a:rPr lang="ru-RU" sz="1400" dirty="0">
                <a:cs typeface="Times New Roman" panose="02020603050405020304" pitchFamily="18" charset="0"/>
              </a:rPr>
              <a:t>; временная сущность </a:t>
            </a:r>
            <a:r>
              <a:rPr lang="ru-RU" sz="1400" dirty="0" smtClean="0">
                <a:cs typeface="Times New Roman" panose="02020603050405020304" pitchFamily="18" charset="0"/>
              </a:rPr>
              <a:t>явлений </a:t>
            </a:r>
            <a:r>
              <a:rPr lang="en-US" sz="1400" dirty="0" smtClean="0">
                <a:cs typeface="Times New Roman" panose="02020603050405020304" pitchFamily="18" charset="0"/>
              </a:rPr>
              <a:t>[7]</a:t>
            </a:r>
            <a:r>
              <a:rPr lang="ru-RU" sz="1400" dirty="0" smtClean="0">
                <a:cs typeface="Times New Roman" panose="02020603050405020304" pitchFamily="18" charset="0"/>
              </a:rPr>
              <a:t>.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DAA572AA-15F7-6A4C-9AB1-300E4D0DF5CF}"/>
              </a:ext>
            </a:extLst>
          </p:cNvPr>
          <p:cNvSpPr txBox="1">
            <a:spLocks/>
          </p:cNvSpPr>
          <p:nvPr/>
        </p:nvSpPr>
        <p:spPr>
          <a:xfrm>
            <a:off x="6128889" y="1985223"/>
            <a:ext cx="5049751" cy="5048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81943D5-249D-EE46-97BC-C0AFC9979D8D}"/>
              </a:ext>
            </a:extLst>
          </p:cNvPr>
          <p:cNvSpPr/>
          <p:nvPr/>
        </p:nvSpPr>
        <p:spPr>
          <a:xfrm>
            <a:off x="0" y="58518"/>
            <a:ext cx="4500748" cy="478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422" y="570201"/>
            <a:ext cx="46627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созданию тайм-линий других дней проводится аналогично.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выделяются области, связанные между собой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темпоральностью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разных временных линиях-днях недели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нашем примере линии связей пройдут через все области почти ежедневной подготовки по «трудными» предметам (анатомии, гистологии), большой физической нагрузкой (тренировки) и т.п. ИК в нашем плане, содержит «трудный день следующей недели», аналогичный неделе предыдущей - восьмую ветку, ее цель - продемонстрировать сложные не линейные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темпоральные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связи между, казалось бы, аналогичными временными областями и процессами [8].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04178" y="4933157"/>
            <a:ext cx="4657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финальной стадии работы мы предлагаем студентам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самодистанцироваться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законченной работы, а по возвращении к работе самостоятельно оценить целостность полученному ИК-тайм-менеджменту.</a:t>
            </a:r>
          </a:p>
          <a:p>
            <a:pPr algn="just"/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752" y="2937026"/>
            <a:ext cx="5188767" cy="326343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5787408" y="6247652"/>
            <a:ext cx="4124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Рисунок </a:t>
            </a:r>
            <a:r>
              <a:rPr lang="ru-RU" dirty="0" smtClean="0"/>
              <a:t>6 </a:t>
            </a:r>
            <a:r>
              <a:rPr lang="ru-RU" dirty="0"/>
              <a:t>– фрагмент </a:t>
            </a:r>
            <a:r>
              <a:rPr lang="ru-RU" dirty="0" smtClean="0"/>
              <a:t>мастер-класса</a:t>
            </a:r>
            <a:endParaRPr lang="ru-RU" dirty="0"/>
          </a:p>
        </p:txBody>
      </p:sp>
      <p:sp>
        <p:nvSpPr>
          <p:cNvPr id="16" name="5-конечная звезда 15"/>
          <p:cNvSpPr/>
          <p:nvPr/>
        </p:nvSpPr>
        <p:spPr>
          <a:xfrm>
            <a:off x="10353757" y="2638394"/>
            <a:ext cx="1138345" cy="1050874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9430">
            <a:off x="4650689" y="5678843"/>
            <a:ext cx="958258" cy="109257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9" y="1775912"/>
            <a:ext cx="408579" cy="4186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7" y="4933157"/>
            <a:ext cx="408579" cy="4186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22" y="570201"/>
            <a:ext cx="408579" cy="41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71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835231"/>
            <a:ext cx="3806665" cy="345176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81943D5-249D-EE46-97BC-C0AFC9979D8D}"/>
              </a:ext>
            </a:extLst>
          </p:cNvPr>
          <p:cNvSpPr/>
          <p:nvPr/>
        </p:nvSpPr>
        <p:spPr>
          <a:xfrm>
            <a:off x="0" y="188637"/>
            <a:ext cx="7065818" cy="478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фото с различных этапов мастер-класса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683" y="188637"/>
            <a:ext cx="4593895" cy="350124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81" y="3395582"/>
            <a:ext cx="8870868" cy="312869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8" name="Стрелка вправо 7"/>
          <p:cNvSpPr/>
          <p:nvPr/>
        </p:nvSpPr>
        <p:spPr>
          <a:xfrm>
            <a:off x="5225143" y="1080655"/>
            <a:ext cx="1706088" cy="775854"/>
          </a:xfrm>
          <a:prstGeom prst="rightArrow">
            <a:avLst/>
          </a:prstGeom>
          <a:solidFill>
            <a:srgbClr val="1E2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ПРОЦЕСС</a:t>
            </a: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 flipH="1">
            <a:off x="4222780" y="2157350"/>
            <a:ext cx="1631755" cy="641267"/>
          </a:xfrm>
          <a:prstGeom prst="rightArrow">
            <a:avLst/>
          </a:prstGeom>
          <a:solidFill>
            <a:srgbClr val="1E2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Эскиз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2096" y="5022353"/>
            <a:ext cx="1589903" cy="1963038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 flipH="1">
            <a:off x="9453861" y="4381086"/>
            <a:ext cx="1631755" cy="641267"/>
          </a:xfrm>
          <a:prstGeom prst="rightArrow">
            <a:avLst/>
          </a:prstGeom>
          <a:solidFill>
            <a:srgbClr val="1E2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Финал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195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81943D5-249D-EE46-97BC-C0AFC9979D8D}"/>
              </a:ext>
            </a:extLst>
          </p:cNvPr>
          <p:cNvSpPr/>
          <p:nvPr/>
        </p:nvSpPr>
        <p:spPr>
          <a:xfrm>
            <a:off x="-873" y="119604"/>
            <a:ext cx="6081039" cy="5909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и выводы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728" y="1009403"/>
            <a:ext cx="5335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060863" y="1170779"/>
            <a:ext cx="58584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Практическая значимость проведенного мероприятия для куратора заключается в получении исследовательских данных, характеризующих уровень сформированного отношения ко времени у </a:t>
            </a:r>
            <a:r>
              <a:rPr lang="ru-RU" dirty="0" smtClean="0"/>
              <a:t>обучающихся.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возможной эффективной коррекции компетенций в области тайм-менеджмента студентов-медиков как способа успешной самоорганизации, которые могут быть положены в основу адаптации обучающихся к учебно-воспитательного процесса в медицинском вузе.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Полученные </a:t>
            </a:r>
            <a:r>
              <a:rPr lang="ru-RU" dirty="0"/>
              <a:t>данные также могут быть применены в работе управления по воспитательной работе и молодежной политике, а также в работе кураторов обучающихся первого курса </a:t>
            </a:r>
            <a:r>
              <a:rPr lang="ru-RU" dirty="0" err="1"/>
              <a:t>КрасГМУ</a:t>
            </a:r>
            <a:r>
              <a:rPr lang="ru-RU" dirty="0"/>
              <a:t> им. проф. В.Ф. </a:t>
            </a:r>
            <a:r>
              <a:rPr lang="ru-RU" dirty="0" err="1"/>
              <a:t>Войно-Ясенецкого</a:t>
            </a:r>
            <a:r>
              <a:rPr lang="ru-RU" dirty="0"/>
              <a:t>. </a:t>
            </a:r>
            <a:endParaRPr lang="ru-RU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8405" y="1845969"/>
            <a:ext cx="7133321" cy="32790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5" y="4576177"/>
            <a:ext cx="408579" cy="4186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4" y="2859705"/>
            <a:ext cx="408579" cy="4186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7" y="1178680"/>
            <a:ext cx="408579" cy="41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27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45227" y="240165"/>
            <a:ext cx="5070764" cy="61863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УДК 378.147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ОПЫТЕ ФОРМИРОВАНИЯ ЭФФЕКТИВНОГО ТАЙМ-МЕНЕДЖМЕНТА У СТУДЕНТОВ ПЕРВОГО КУРСА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Орлова Ирина Игоревна</a:t>
            </a:r>
            <a:r>
              <a:rPr kumimoji="0" lang="ru-RU" altLang="ru-RU" sz="900" b="1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altLang="ru-RU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Дьякова Наталья Ивановна</a:t>
            </a:r>
            <a:r>
              <a:rPr kumimoji="0" lang="ru-RU" altLang="ru-RU" sz="900" b="1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altLang="ru-RU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Красноярский государственный медицинский университет им. проф. В.Ф. </a:t>
            </a:r>
            <a:r>
              <a:rPr kumimoji="0" lang="ru-RU" altLang="ru-RU" sz="9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Войно-Ясенецкого</a:t>
            </a:r>
            <a:r>
              <a:rPr kumimoji="0" lang="ru-RU" altLang="ru-RU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Красноярск, Российская Федерация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Аннотация</a:t>
            </a:r>
            <a:r>
              <a:rPr kumimoji="0" lang="en-US" alt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Эффективность образовательного процесса в медицинском вузе связана с правильным планированием своего времени, а также с навыками самоорганизации самостоятельной учебной деятельности, в рамках подготовки к занятиям. В статье представлены результаты работы по формированию навыков самоорганизации у студентов-медиков, позволяющие повысить уровень адаптации и мотивации к обучению у первокурсников.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слова: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образовательный процесс, тайм-менеджмент, студенты, медицинский вуз.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Введение.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Эксперты в области педагогики и высшего образования высказывают мнение, что одной из основных задач подготовки современного специалиста является целенаправленное развитие у обучающихся лиц потенциала, способного обеспечить необходимый уровень социальной и профессиональной активности, работоспособности и мобильности [6, 10]. Специалистами и учеными подчеркивается насущная необходимость пересмотреть существующие образовательные подходы к обучению и подготовке специалистов, в которых основной упор делается на формирование у обучающихся лиц прикладных «мягких» навыков (</a:t>
            </a:r>
            <a:r>
              <a:rPr kumimoji="0" lang="en-US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soft skills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к которым наряду с самоорганизацией и умением эффективного взаимодействия с окружающими относится и управление временем (тайм-менеджмент) [2]. Под словосочетанием тайм-менеджмент специалисты понимают технологию, позволяющую человеку эффективно использовать время своей жизни для успешной реализации личных и профессиональных целей, задач и ценностей. Использование технологии тайм-менеджмента в учебно-воспитательном процессе высшей школы позволяет значимо повысить уровень персональной ответственности обучающихся лиц за результат обучения, развить эффективные навыки управления личным и служебным временем с целью оптимизации временных затрат [9]. Это особенно важно, поскольку в федеральных образовательных стандартах высшего образования появилось требование к формированию у обучающихся лиц универсальной компетенции УК-6, по результатам формирования которой выпускник вуза способен управлять своим временем, выстраивать и реализовывать траекторию своего саморазвития на основе базовых принципов образования в течение всей жизни [1].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материал статьи. 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целью формирования навыков самоорганизации у студентов медицинского университета, был проведен час куратора среди первокурсников </a:t>
            </a:r>
            <a:r>
              <a:rPr kumimoji="0" lang="ru-RU" altLang="ru-RU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КрасГМУ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им. проф. В.Ф. </a:t>
            </a:r>
            <a:r>
              <a:rPr kumimoji="0" lang="ru-RU" altLang="ru-RU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Войно-Ясенецкого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мероприятии приняли участие: четыре группы 1 курса лечебного факультета вуза (32 девушки и 12 юношей, медиана возраста составила 18 лет). Основными задачами мероприятия стали: формирование навыков эффективного тайм-менеджмента, привлеченных студентов, с использованием метода интеллектуальных карт [4, 5]. </a:t>
            </a:r>
            <a:r>
              <a:rPr lang="ru-RU" altLang="ru-RU" sz="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№2.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Графическое представление информации - это основная особенность интеллект-карт (ИК). Использование метода интеллект-карт для тайм-менеджмента дает следующие преимущества: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структурирование мониторинга времени в иерархическом порядке за счет использования. главных, вторичных, третичных (и т.д.) ветвей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4551" y="256380"/>
            <a:ext cx="4833258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усиление понимания специфики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темпоральных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событий с помощью ясных и цветных образов и демонстрации связей между ними;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разных базовых временных концепций особым цветом, размером несущими символическую нагрузку;</a:t>
            </a:r>
            <a:endParaRPr lang="ru-RU" altLang="ru-RU" sz="900" dirty="0"/>
          </a:p>
          <a:p>
            <a:pPr algn="just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комментирование и усиление элементов и понятий, наполняющих карту, с помощью специальных символов – пиктограмм,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инфографических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знаков, при помощи которых невербальным образом формируется авторское отношение к составным частям карты; 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представление тайм-менеджмента в полной и убедительной форме за счет целостного видения событийного поля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генерацию новых синтетических идей, способствующих рефлексивному осознанию временной субъективной развертки.</a:t>
            </a:r>
          </a:p>
          <a:p>
            <a:pPr algn="just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Графическое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информации - это основная особенность интеллект-карт (ИК). Использование метода интеллект-карт для тайм-менеджмента дает следующие преимущества: 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структурирование мониторинга времени в иерархическом порядке за счет использования. главных, вторичных, третичных (и т.д.) ветвей;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усиление понимания специфики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темпоральных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событий с помощью ясных и цветных образов и демонстрации связей между ними;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разных базовых временных концепций особым цветом, размером несущими символическую нагрузку;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комментирование и усиление элементов и понятий, наполняющих карту, с помощью специальных символов – пиктограмм,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инфографических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знаков, при помощи которых невербальным образом формируется авторское отношение к составным частям карты; 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представление тайм-менеджмента в полной и убедительной форме за счет целостного видения событийного поля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генерацию новых синтетических идей, способствующих рефлексивному осознанию временной субъективной развертки.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студенты, участвующие нашем в мероприятии, ранее были не знакомы с методом ИК, и не имели опыта детального планирования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внеучебного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времени. Связи с этим мы разработали и озвучили в рамках мероприятия следующие указания-правила для работы с ИК-тайм-менеджментом: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необходим белый лист формата А3 и набор цветных карандашей или фломастеров. В центре будущей карты располагается основной объект, требующая описания или изучения. В нашем случае это -  все время календарной недели плюс еще один день будущей недели. 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идея отображается в виде рисунка. От центра отходят ветви, имеющие разные цвета, по количеству дней в недели плюс один день. Первая ветвь отходит вверх и в право (см. рисунок) и отмечает собой самый субъективно «трудный» рабочий день недели. 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примера, пусть это будет четверг, потому что в этот день проходит ментально сложное практическое занятие, требующее не только предварительной объемной, качественной и длительной подготовки, отнимающей многие временные и физиологические ресурсы, но и само по себе требующее быть в интеллектуальном напряжении в течении всего времени занятия. 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-2854036" y="3148297"/>
            <a:ext cx="6448301" cy="463138"/>
          </a:xfrm>
          <a:prstGeom prst="rect">
            <a:avLst/>
          </a:prstGeom>
          <a:solidFill>
            <a:srgbClr val="1E20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Наша </a:t>
            </a:r>
            <a:r>
              <a:rPr lang="ru-RU" b="1" dirty="0" smtClean="0"/>
              <a:t> изданная статья</a:t>
            </a:r>
            <a:r>
              <a:rPr lang="ru-RU" b="1" dirty="0"/>
              <a:t>, как инструкция – отчет об опыте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33142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914402" y="232293"/>
            <a:ext cx="5280559" cy="64633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ветви, каждая своего цвета, располагаются по кругу по часовой стрелке, названия каждой ветви советует названию дню недели. Для каждой ветки предполагается не только буквенно-словесное обозначение дня, но и пиктограмма, сублимирующая в себе периодические особенности данного дня. Для нашего примера с «тяжелым» четвергом пиктограммой может быть, возможно, лопата и куча земли или человечек несущий груз, любой пробудившийся в сознании символ, ассоциирующийся у человека с «тяжелой» работой. Далее проводится разметка времени на линии дня недели.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нашей работы явилось, что при выполнении данного элемента, мы предложили студентам, вначале обозначить «специальным» цветом и пиктограммой, на этой тайм-линии временные «островки», «точки», «области», связанные в их сознании с понятиями «расслабление», «отдых», «перезагрузка», «удовольствие», «счастье», «приятное». Целью данного задания стало осознание себя в состоянии «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ненапряжения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«положительного стресса», «анти-стресса» как ресурса и потенциала жизненных сил.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этапом обозначить на ветке временные области (создав не только словесный комментарий к этому участку, но и рисуночный), требующие различных напряжений и усилий, связанных с учебными, коллективными, личными обязанностями, с учетом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темпоральных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наложений (специфической субъективно-переживаемой взаимосвязи моментов времени и временных характеристик) [7].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формирование пиктограмм у каждого участка ИК-карты, способствуют переводу бессознательного опыта обращения с объемом времени к его осознанному использованию, выявляя для рисующих нецелевое использование времени, плохо контролируемых сознательно «поглотителей времени», называемых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хронофагами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[3], «съедающих» также витальную энергию, возможности, цели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созданию тайм-линий других дней проводится аналогично. Далее выделяются области, связанные между собой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темпоральностью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разных временных линиях-днях недели. В нашем примере линии связей пройдут через все области почти ежедневной подготовки по «трудными» предметам (анатомии, гистологии), большой физической нагрузкой (тренировки) и т.п. ИК в нашем плане, содержит «трудный день следующей недели», аналогичный неделе предыдущей - восьмую ветку, ее цель - продемонстрировать сложные не линейные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темпоральные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связи между, казалось бы, аналогичными временными областями и процессами [8]. 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данных связей, также положительно сказывается на управлении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хронофагами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процессы, из неподконтрольных и частично подконтрольных,  становятся управляемыми, что способствует улучшению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самомотивации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самооргнизации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финальной стадии работы мы предлагаем студентам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самодистанцироваться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законченной работы, а по возвращении к работе самостоятельно оценить целостность полученному ИК-тайм-менеджменту.</a:t>
            </a:r>
          </a:p>
          <a:p>
            <a:pPr algn="just"/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 проведенного мероприятия для куратора заключается в получении исследовательских данных, характеризующих уровень сформированного отношения ко времени у обучающихся, в возможной эффективной коррекции компетенций в области тайм-менеджмента студентов-медиков как способа успешной самоорганизации, которые могут быть положены в основу адаптации обучающихся к учебно-воспитательного процесса в медицинском вузе. Полученные данные также могут быть применены в работе управления по воспитательной работе и молодежной политике, а также в работе кураторов обучающихся первого курса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КрасГМУ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проф. В.Ф.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2854036" y="3148297"/>
            <a:ext cx="6448301" cy="463138"/>
          </a:xfrm>
          <a:prstGeom prst="rect">
            <a:avLst/>
          </a:prstGeom>
          <a:solidFill>
            <a:srgbClr val="1E20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Наша </a:t>
            </a:r>
            <a:r>
              <a:rPr lang="ru-RU" b="1" dirty="0" smtClean="0"/>
              <a:t> изданная статья</a:t>
            </a:r>
            <a:r>
              <a:rPr lang="ru-RU" b="1" dirty="0"/>
              <a:t>, как инструкция – отчет об опыте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512" y="269531"/>
            <a:ext cx="3427774" cy="338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2512" y="4184073"/>
            <a:ext cx="444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Ссылка на статью в РИНЦ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069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A4C752-C935-CC40-8543-5FCFED3EF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44" y="1086591"/>
            <a:ext cx="9515652" cy="4565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solidFill>
                  <a:srgbClr val="000000"/>
                </a:solidFill>
              </a:rPr>
              <a:t>1. Агапова Е.Г., Бондарь Д.А. Реализация учебной дисциплины «тайм-менеджмент» в Тихоокеанском государственном университете // Современные проблемы науки и образования. 2021. №5. С. 9. 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000000"/>
                </a:solidFill>
              </a:rPr>
              <a:t>2. </a:t>
            </a:r>
            <a:r>
              <a:rPr lang="ru-RU" sz="1200" dirty="0" err="1">
                <a:solidFill>
                  <a:srgbClr val="000000"/>
                </a:solidFill>
              </a:rPr>
              <a:t>Агранович</a:t>
            </a:r>
            <a:r>
              <a:rPr lang="ru-RU" sz="1200" dirty="0">
                <a:solidFill>
                  <a:srgbClr val="000000"/>
                </a:solidFill>
              </a:rPr>
              <a:t> Е.Н. Технология тайм-менеджмент, как средство самоорганизации учебной деятельности студентов // Вестник Казахского национального женского педагогического университета. 2020. №1. С. 195-201. 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000000"/>
                </a:solidFill>
              </a:rPr>
              <a:t>3. Баранова Т.В., </a:t>
            </a:r>
            <a:r>
              <a:rPr lang="ru-RU" sz="1200" dirty="0" err="1">
                <a:solidFill>
                  <a:srgbClr val="000000"/>
                </a:solidFill>
              </a:rPr>
              <a:t>Красненкова</a:t>
            </a:r>
            <a:r>
              <a:rPr lang="ru-RU" sz="1200" dirty="0">
                <a:solidFill>
                  <a:srgbClr val="000000"/>
                </a:solidFill>
              </a:rPr>
              <a:t> О.А. Управление временем в студенческой жизни // Наука и бизнес: пути развития. 2022. № 1 (127). С. 111-116.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000000"/>
                </a:solidFill>
              </a:rPr>
              <a:t>4. </a:t>
            </a:r>
            <a:r>
              <a:rPr lang="ru-RU" sz="1200" dirty="0" err="1">
                <a:solidFill>
                  <a:srgbClr val="000000"/>
                </a:solidFill>
              </a:rPr>
              <a:t>Бузни</a:t>
            </a:r>
            <a:r>
              <a:rPr lang="ru-RU" sz="1200" dirty="0">
                <a:solidFill>
                  <a:srgbClr val="000000"/>
                </a:solidFill>
              </a:rPr>
              <a:t> А.Н., Асанова А.С. Время как ресурс тайм-менеджмента // В сборнике: WORLD SCIENCE: PROBLEMS AND INNOVATIONS. сборник статей LI Международной научно-практической конференции. Пенза, 2021. С. 73-77.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000000"/>
                </a:solidFill>
              </a:rPr>
              <a:t>5. Козырева О.А., Дьякова Н.И. Прогнозирование успешности профессионального становления будущих специалистов посредством </a:t>
            </a:r>
            <a:r>
              <a:rPr lang="ru-RU" sz="1200" dirty="0" err="1">
                <a:solidFill>
                  <a:srgbClr val="000000"/>
                </a:solidFill>
              </a:rPr>
              <a:t>интеллек</a:t>
            </a:r>
            <a:r>
              <a:rPr lang="ru-RU" sz="1200" dirty="0">
                <a:solidFill>
                  <a:srgbClr val="000000"/>
                </a:solidFill>
              </a:rPr>
              <a:t>-карт // Вестник Красноярского государственного педагогического университета им. </a:t>
            </a:r>
            <a:r>
              <a:rPr lang="ru-RU" sz="1200" dirty="0" err="1">
                <a:solidFill>
                  <a:srgbClr val="000000"/>
                </a:solidFill>
              </a:rPr>
              <a:t>В.П.Астафьева</a:t>
            </a:r>
            <a:r>
              <a:rPr lang="ru-RU" sz="1200" dirty="0">
                <a:solidFill>
                  <a:srgbClr val="000000"/>
                </a:solidFill>
              </a:rPr>
              <a:t>. - 2016. - Т.38, №4. - С.196-201.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000000"/>
                </a:solidFill>
              </a:rPr>
              <a:t>6. </a:t>
            </a:r>
            <a:r>
              <a:rPr lang="ru-RU" sz="1200" dirty="0" err="1">
                <a:solidFill>
                  <a:srgbClr val="000000"/>
                </a:solidFill>
              </a:rPr>
              <a:t>Кулекин</a:t>
            </a:r>
            <a:r>
              <a:rPr lang="ru-RU" sz="1200" dirty="0">
                <a:solidFill>
                  <a:srgbClr val="000000"/>
                </a:solidFill>
              </a:rPr>
              <a:t> И.В., </a:t>
            </a:r>
            <a:r>
              <a:rPr lang="ru-RU" sz="1200" dirty="0" err="1">
                <a:solidFill>
                  <a:srgbClr val="000000"/>
                </a:solidFill>
              </a:rPr>
              <a:t>Магомадов</a:t>
            </a:r>
            <a:r>
              <a:rPr lang="ru-RU" sz="1200" dirty="0">
                <a:solidFill>
                  <a:srgbClr val="000000"/>
                </a:solidFill>
              </a:rPr>
              <a:t> Р.А. Развитие субъектно-профессионального потенциала студентов института морского транспортного менеджмента на основе тренинга тайм-менеджмента // Проблемы современного педагогического образования. 2020. №68-3. С. 166-169.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000000"/>
                </a:solidFill>
              </a:rPr>
              <a:t>7. Попова А. В. Репрезентация сложной природы времени через его формы // </a:t>
            </a:r>
            <a:r>
              <a:rPr lang="ru-RU" sz="1200" dirty="0" err="1">
                <a:solidFill>
                  <a:srgbClr val="000000"/>
                </a:solidFill>
              </a:rPr>
              <a:t>Вестн</a:t>
            </a:r>
            <a:r>
              <a:rPr lang="ru-RU" sz="1200" dirty="0">
                <a:solidFill>
                  <a:srgbClr val="000000"/>
                </a:solidFill>
              </a:rPr>
              <a:t>. Том. гос. ун-та. Философия. Социология. Политология. 2016. №2 (34). DOI: 10.17223/1998863X/34/20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000000"/>
                </a:solidFill>
              </a:rPr>
              <a:t>8. Соловьева О. В., Иконникова Д. М. Временная компетентность как психологический феномен и предмет научной рефлексии // Проблемы современного педагогического образования. 2022. №75-2. 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000000"/>
                </a:solidFill>
              </a:rPr>
              <a:t>9. Трофимов К. В. Самоорганизация как условие организации жизнедеятельности студентов вуза // Научно-педагогическое обозрение. 2019. № 5 (27). С. 9-18. DOI: 10.23951/2307-6127-2019-5-9-18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000000"/>
                </a:solidFill>
              </a:rPr>
              <a:t>10. </a:t>
            </a:r>
            <a:r>
              <a:rPr lang="ru-RU" sz="1200" dirty="0" err="1">
                <a:solidFill>
                  <a:srgbClr val="000000"/>
                </a:solidFill>
              </a:rPr>
              <a:t>Nagovitsyn</a:t>
            </a:r>
            <a:r>
              <a:rPr lang="ru-RU" sz="1200" dirty="0">
                <a:solidFill>
                  <a:srgbClr val="000000"/>
                </a:solidFill>
              </a:rPr>
              <a:t> R.S., </a:t>
            </a:r>
            <a:r>
              <a:rPr lang="ru-RU" sz="1200" dirty="0" err="1">
                <a:solidFill>
                  <a:srgbClr val="000000"/>
                </a:solidFill>
              </a:rPr>
              <a:t>Osipov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A.Yu</a:t>
            </a:r>
            <a:r>
              <a:rPr lang="ru-RU" sz="1200" dirty="0">
                <a:solidFill>
                  <a:srgbClr val="000000"/>
                </a:solidFill>
              </a:rPr>
              <a:t>., </a:t>
            </a:r>
            <a:r>
              <a:rPr lang="ru-RU" sz="1200" dirty="0" err="1">
                <a:solidFill>
                  <a:srgbClr val="000000"/>
                </a:solidFill>
              </a:rPr>
              <a:t>Kudryavtsev</a:t>
            </a:r>
            <a:r>
              <a:rPr lang="ru-RU" sz="1200" dirty="0">
                <a:solidFill>
                  <a:srgbClr val="000000"/>
                </a:solidFill>
              </a:rPr>
              <a:t> M.D., </a:t>
            </a:r>
            <a:r>
              <a:rPr lang="ru-RU" sz="1200" dirty="0" err="1">
                <a:solidFill>
                  <a:srgbClr val="000000"/>
                </a:solidFill>
              </a:rPr>
              <a:t>Markov</a:t>
            </a:r>
            <a:r>
              <a:rPr lang="ru-RU" sz="1200" dirty="0">
                <a:solidFill>
                  <a:srgbClr val="000000"/>
                </a:solidFill>
              </a:rPr>
              <a:t> K.K., </a:t>
            </a:r>
            <a:r>
              <a:rPr lang="ru-RU" sz="1200" dirty="0" err="1">
                <a:solidFill>
                  <a:srgbClr val="000000"/>
                </a:solidFill>
              </a:rPr>
              <a:t>Savchuk</a:t>
            </a:r>
            <a:r>
              <a:rPr lang="ru-RU" sz="1200" dirty="0">
                <a:solidFill>
                  <a:srgbClr val="000000"/>
                </a:solidFill>
              </a:rPr>
              <a:t> A.N., </a:t>
            </a:r>
            <a:r>
              <a:rPr lang="ru-RU" sz="1200" dirty="0" err="1">
                <a:solidFill>
                  <a:srgbClr val="000000"/>
                </a:solidFill>
              </a:rPr>
              <a:t>Zakharova</a:t>
            </a:r>
            <a:r>
              <a:rPr lang="ru-RU" sz="1200" dirty="0">
                <a:solidFill>
                  <a:srgbClr val="000000"/>
                </a:solidFill>
              </a:rPr>
              <a:t> L.V., [</a:t>
            </a:r>
            <a:r>
              <a:rPr lang="ru-RU" sz="1200" dirty="0" err="1">
                <a:solidFill>
                  <a:srgbClr val="000000"/>
                </a:solidFill>
              </a:rPr>
              <a:t>et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al</a:t>
            </a:r>
            <a:r>
              <a:rPr lang="ru-RU" sz="1200" dirty="0">
                <a:solidFill>
                  <a:srgbClr val="000000"/>
                </a:solidFill>
              </a:rPr>
              <a:t>.]. </a:t>
            </a:r>
            <a:r>
              <a:rPr lang="ru-RU" sz="1200" dirty="0" err="1">
                <a:solidFill>
                  <a:srgbClr val="000000"/>
                </a:solidFill>
              </a:rPr>
              <a:t>Styles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of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Professional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Activity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of</a:t>
            </a:r>
            <a:r>
              <a:rPr lang="ru-RU" sz="1200" dirty="0">
                <a:solidFill>
                  <a:srgbClr val="000000"/>
                </a:solidFill>
              </a:rPr>
              <a:t> a </a:t>
            </a:r>
            <a:r>
              <a:rPr lang="ru-RU" sz="1200" dirty="0" err="1">
                <a:solidFill>
                  <a:srgbClr val="000000"/>
                </a:solidFill>
              </a:rPr>
              <a:t>Teacher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of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Higher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Education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of</a:t>
            </a:r>
            <a:r>
              <a:rPr lang="ru-RU" sz="1200" dirty="0">
                <a:solidFill>
                  <a:srgbClr val="000000"/>
                </a:solidFill>
              </a:rPr>
              <a:t> a </a:t>
            </a:r>
            <a:r>
              <a:rPr lang="ru-RU" sz="1200" dirty="0" err="1">
                <a:solidFill>
                  <a:srgbClr val="000000"/>
                </a:solidFill>
              </a:rPr>
              <a:t>Pedagogical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Profile</a:t>
            </a:r>
            <a:r>
              <a:rPr lang="ru-RU" sz="1200" dirty="0">
                <a:solidFill>
                  <a:srgbClr val="000000"/>
                </a:solidFill>
              </a:rPr>
              <a:t> // </a:t>
            </a:r>
            <a:r>
              <a:rPr lang="ru-RU" sz="1200" dirty="0" err="1">
                <a:solidFill>
                  <a:srgbClr val="000000"/>
                </a:solidFill>
              </a:rPr>
              <a:t>Amazonia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Investiga</a:t>
            </a:r>
            <a:r>
              <a:rPr lang="ru-RU" sz="1200" dirty="0">
                <a:solidFill>
                  <a:srgbClr val="000000"/>
                </a:solidFill>
              </a:rPr>
              <a:t>. 2020. </a:t>
            </a:r>
            <a:r>
              <a:rPr lang="ru-RU" sz="1200" dirty="0" err="1">
                <a:solidFill>
                  <a:srgbClr val="000000"/>
                </a:solidFill>
              </a:rPr>
              <a:t>Vol</a:t>
            </a:r>
            <a:r>
              <a:rPr lang="ru-RU" sz="1200" dirty="0">
                <a:solidFill>
                  <a:srgbClr val="000000"/>
                </a:solidFill>
              </a:rPr>
              <a:t>. 9. №26. P. 341-348. DOI: 10.34069/AI/2020.26.02.39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81943D5-249D-EE46-97BC-C0AFC9979D8D}"/>
              </a:ext>
            </a:extLst>
          </p:cNvPr>
          <p:cNvSpPr/>
          <p:nvPr/>
        </p:nvSpPr>
        <p:spPr>
          <a:xfrm>
            <a:off x="-873" y="119604"/>
            <a:ext cx="6081039" cy="5909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 </a:t>
            </a:r>
          </a:p>
        </p:txBody>
      </p:sp>
    </p:spTree>
    <p:extLst>
      <p:ext uri="{BB962C8B-B14F-4D97-AF65-F5344CB8AC3E}">
        <p14:creationId xmlns:p14="http://schemas.microsoft.com/office/powerpoint/2010/main" val="429036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58F896-A7AF-6544-B06C-B6927D398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935" y="1749584"/>
            <a:ext cx="7274530" cy="2683778"/>
          </a:xfrm>
        </p:spPr>
        <p:txBody>
          <a:bodyPr>
            <a:noAutofit/>
          </a:bodyPr>
          <a:lstStyle/>
          <a:p>
            <a:pPr algn="ctr"/>
            <a:r>
              <a:rPr lang="ru-RU" sz="8800" dirty="0">
                <a:latin typeface="Trebuchet MS" panose="020B0603020202020204" pitchFamily="34" charset="0"/>
                <a:cs typeface="Times New Roman" panose="02020603050405020304" pitchFamily="18" charset="0"/>
              </a:rPr>
              <a:t>Спасибо </a:t>
            </a:r>
            <a:r>
              <a:rPr lang="ru-RU" sz="88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/>
            </a:r>
            <a:br>
              <a:rPr lang="ru-RU" sz="88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r>
              <a:rPr lang="ru-RU" sz="88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за внимание</a:t>
            </a:r>
            <a:r>
              <a:rPr lang="ru-RU" sz="8800" dirty="0">
                <a:latin typeface="Trebuchet MS" panose="020B060302020202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04" y="3994854"/>
            <a:ext cx="7659046" cy="18883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8608">
            <a:off x="872993" y="5152226"/>
            <a:ext cx="1417195" cy="137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3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9232" y="1446873"/>
            <a:ext cx="4942406" cy="5078037"/>
          </a:xfrm>
          <a:prstGeom prst="rect">
            <a:avLst/>
          </a:prstGeom>
          <a:solidFill>
            <a:srgbClr val="1E2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A572AA-15F7-6A4C-9AB1-300E4D0DF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94" y="3911577"/>
            <a:ext cx="4841553" cy="50482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Специалистами и учеными подчеркивается насущная необходимость пересмотреть ту часть существующих образовательных подходов в обучении и подготовке специалистов, в которой упор делается на формирование у обучающихся лиц прикладных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«мягких» навыков (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которым наряду с самоорганизацией и умением эффективного взаимодействия с окружающими относится и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временем (тайм-менеджмент)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524B803-D024-454F-A6CE-0559C2211819}"/>
              </a:ext>
            </a:extLst>
          </p:cNvPr>
          <p:cNvSpPr/>
          <p:nvPr/>
        </p:nvSpPr>
        <p:spPr>
          <a:xfrm>
            <a:off x="0" y="212651"/>
            <a:ext cx="4596415" cy="547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3D76B54-FA69-7743-903D-EFEFFC047AB1}"/>
              </a:ext>
            </a:extLst>
          </p:cNvPr>
          <p:cNvCxnSpPr/>
          <p:nvPr/>
        </p:nvCxnSpPr>
        <p:spPr>
          <a:xfrm flipV="1">
            <a:off x="0" y="1190787"/>
            <a:ext cx="10097984" cy="51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0091" y="1246054"/>
            <a:ext cx="48775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педагогики и высшего образования высказывают мнение, что одной из основных задач подготовки современного специалиста является целенаправленное развитие у обучающихся лиц потенциала, способного обеспечить необходимый уровень социальной и профессиональной активности, работоспособности и мобильности [6, 10].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518556" y="1587335"/>
            <a:ext cx="221673" cy="201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558141" y="4015352"/>
            <a:ext cx="182088" cy="18604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5007428" y="265216"/>
            <a:ext cx="277091" cy="2848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6011497" y="1323526"/>
            <a:ext cx="475769" cy="459179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339530" y="1642323"/>
            <a:ext cx="458181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УПРАВЛЕНИЕ ВРЕМЕНЕМ </a:t>
            </a:r>
            <a:r>
              <a:rPr lang="ru-RU" dirty="0" smtClean="0">
                <a:solidFill>
                  <a:schemeClr val="bg1"/>
                </a:solidFill>
              </a:rPr>
              <a:t>—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это </a:t>
            </a:r>
            <a:r>
              <a:rPr lang="ru-RU" sz="2400" b="1" dirty="0">
                <a:solidFill>
                  <a:schemeClr val="bg1"/>
                </a:solidFill>
              </a:rPr>
              <a:t>действие или процесс тренировки </a:t>
            </a:r>
            <a:r>
              <a:rPr lang="ru-RU" sz="1400" dirty="0">
                <a:solidFill>
                  <a:schemeClr val="bg1"/>
                </a:solidFill>
              </a:rPr>
              <a:t>сознательного контроля над временем, потраченным на конкретные виды деятельности, </a:t>
            </a:r>
            <a:r>
              <a:rPr lang="ru-RU" sz="1400" dirty="0" smtClean="0">
                <a:solidFill>
                  <a:schemeClr val="bg1"/>
                </a:solidFill>
              </a:rPr>
              <a:t>при </a:t>
            </a:r>
            <a:r>
              <a:rPr lang="ru-RU" sz="1400" dirty="0">
                <a:solidFill>
                  <a:schemeClr val="bg1"/>
                </a:solidFill>
              </a:rPr>
              <a:t>котором специально увеличиваются эффективность и продуктивность.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Управление </a:t>
            </a:r>
            <a:r>
              <a:rPr lang="ru-RU" sz="1600" dirty="0">
                <a:solidFill>
                  <a:schemeClr val="bg1"/>
                </a:solidFill>
              </a:rPr>
              <a:t>временем </a:t>
            </a:r>
            <a:r>
              <a:rPr lang="ru-RU" sz="2000" b="1" dirty="0">
                <a:solidFill>
                  <a:schemeClr val="bg1"/>
                </a:solidFill>
              </a:rPr>
              <a:t>может помочь получить ряд навыков, инструментов и методов,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используемых при выполнении конкретных задач, проектов и целей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Этот </a:t>
            </a:r>
            <a:r>
              <a:rPr lang="ru-RU" sz="1400" dirty="0">
                <a:solidFill>
                  <a:schemeClr val="bg1"/>
                </a:solidFill>
              </a:rPr>
              <a:t>набор включает в себя широкий спектр деятельности, а именно: </a:t>
            </a:r>
            <a:r>
              <a:rPr lang="ru-RU" sz="2000" b="1" dirty="0">
                <a:solidFill>
                  <a:schemeClr val="bg1"/>
                </a:solidFill>
              </a:rPr>
              <a:t>планирование, распределение, постановку целей, делегирование</a:t>
            </a:r>
            <a:r>
              <a:rPr lang="ru-RU" sz="1400" dirty="0">
                <a:solidFill>
                  <a:schemeClr val="bg1"/>
                </a:solidFill>
              </a:rPr>
              <a:t>, анализ временных затрат, мониторинг, организацию, составление списков и расстановку </a:t>
            </a:r>
            <a:r>
              <a:rPr lang="ru-RU" sz="1400" dirty="0" smtClean="0">
                <a:solidFill>
                  <a:schemeClr val="bg1"/>
                </a:solidFill>
              </a:rPr>
              <a:t>приоритетов</a:t>
            </a:r>
            <a:r>
              <a:rPr lang="en-US" sz="1400" dirty="0" smtClean="0">
                <a:solidFill>
                  <a:schemeClr val="bg1"/>
                </a:solidFill>
              </a:rPr>
              <a:t> [1]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35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7688" y="1446873"/>
            <a:ext cx="4910738" cy="5078037"/>
          </a:xfrm>
          <a:prstGeom prst="rect">
            <a:avLst/>
          </a:prstGeom>
          <a:solidFill>
            <a:srgbClr val="1E2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A572AA-15F7-6A4C-9AB1-300E4D0DF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421" y="1743756"/>
            <a:ext cx="4726380" cy="5048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•	Это особенно важно, поскольку в федеральных образовательных стандартах высшего образования появилось требование к формированию у обучающихся лиц </a:t>
            </a:r>
            <a:r>
              <a:rPr lang="ru-RU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универсальной компетенции УК-6, </a:t>
            </a:r>
            <a:r>
              <a:rPr lang="ru-RU" sz="2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по результатам формирования которой выпускник вуза способен управлять своим временем, выстраивать и реализовывать траекторию своего саморазвития на основе базовых принципов образования в течение всей жизни [1].</a:t>
            </a: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524B803-D024-454F-A6CE-0559C2211819}"/>
              </a:ext>
            </a:extLst>
          </p:cNvPr>
          <p:cNvSpPr/>
          <p:nvPr/>
        </p:nvSpPr>
        <p:spPr>
          <a:xfrm>
            <a:off x="0" y="212651"/>
            <a:ext cx="4596415" cy="547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3D76B54-FA69-7743-903D-EFEFFC047AB1}"/>
              </a:ext>
            </a:extLst>
          </p:cNvPr>
          <p:cNvCxnSpPr/>
          <p:nvPr/>
        </p:nvCxnSpPr>
        <p:spPr>
          <a:xfrm flipV="1">
            <a:off x="0" y="1190787"/>
            <a:ext cx="10097984" cy="51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8561" y="1246054"/>
            <a:ext cx="44730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Под словосочетанием тайм-менеджмент специалисты понимают технологию, позволяющую человеку эффективно использовать время своей жизни для успешной реализации личных и профессиональных целей, задач и ценностей.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тайм-менеджмента в учебно-воспитательном процессе высшей школы позволяет значимо повысить уровень персональной ответственности обучающихся лиц за результат обучения, развить эффективные навыки управления личным и служебным временем с целью оптимизации временных затрат [9]. </a:t>
            </a:r>
          </a:p>
        </p:txBody>
      </p:sp>
      <p:sp>
        <p:nvSpPr>
          <p:cNvPr id="5" name="5-конечная звезда 4"/>
          <p:cNvSpPr/>
          <p:nvPr/>
        </p:nvSpPr>
        <p:spPr>
          <a:xfrm>
            <a:off x="748146" y="1609222"/>
            <a:ext cx="221673" cy="201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787731" y="3820713"/>
            <a:ext cx="182088" cy="18604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2" y="1503106"/>
            <a:ext cx="408579" cy="4186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5" y="3704425"/>
            <a:ext cx="408579" cy="4186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61" y="1685063"/>
            <a:ext cx="408579" cy="41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20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30331" y="4584458"/>
            <a:ext cx="4712525" cy="2148931"/>
          </a:xfrm>
          <a:prstGeom prst="rect">
            <a:avLst/>
          </a:prstGeom>
          <a:solidFill>
            <a:srgbClr val="1E2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ИНТЕЛЛЕКТ-КАРТА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>
                <a:solidFill>
                  <a:schemeClr val="bg1"/>
                </a:solidFill>
              </a:rPr>
              <a:t>ментальная карта, диаграмма связей, карта мыслей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по-английски — </a:t>
            </a:r>
            <a:r>
              <a:rPr lang="ru-RU" dirty="0" err="1">
                <a:solidFill>
                  <a:schemeClr val="bg1"/>
                </a:solidFill>
              </a:rPr>
              <a:t>mind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map</a:t>
            </a:r>
            <a:r>
              <a:rPr lang="ru-RU" dirty="0">
                <a:solidFill>
                  <a:schemeClr val="bg1"/>
                </a:solidFill>
              </a:rPr>
              <a:t>) — метод может называться по-разному, но это всегда визуальное представление информации, отражающее системные связи между целым и его частями.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81943D5-249D-EE46-97BC-C0AFC9979D8D}"/>
              </a:ext>
            </a:extLst>
          </p:cNvPr>
          <p:cNvSpPr/>
          <p:nvPr/>
        </p:nvSpPr>
        <p:spPr>
          <a:xfrm>
            <a:off x="0" y="135438"/>
            <a:ext cx="6728478" cy="5909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2066" y="157399"/>
            <a:ext cx="4184074" cy="2759217"/>
          </a:xfrm>
          <a:prstGeom prst="rect">
            <a:avLst/>
          </a:prstGeom>
          <a:solidFill>
            <a:srgbClr val="1E2064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Автором методики в её современном виде </a:t>
            </a: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и самого термина </a:t>
            </a:r>
            <a:r>
              <a:rPr lang="ru-RU" sz="1400" dirty="0" err="1" smtClean="0">
                <a:solidFill>
                  <a:schemeClr val="bg1"/>
                </a:solidFill>
              </a:rPr>
              <a:t>mind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map</a:t>
            </a:r>
            <a:r>
              <a:rPr lang="ru-RU" sz="1400" dirty="0" smtClean="0">
                <a:solidFill>
                  <a:schemeClr val="bg1"/>
                </a:solidFill>
              </a:rPr>
              <a:t> считается британский психолог </a:t>
            </a:r>
            <a:r>
              <a:rPr lang="ru-RU" sz="2000" b="1" dirty="0" smtClean="0">
                <a:solidFill>
                  <a:schemeClr val="bg1"/>
                </a:solidFill>
              </a:rPr>
              <a:t>Тони </a:t>
            </a:r>
            <a:r>
              <a:rPr lang="ru-RU" sz="2000" b="1" dirty="0" err="1" smtClean="0">
                <a:solidFill>
                  <a:schemeClr val="bg1"/>
                </a:solidFill>
              </a:rPr>
              <a:t>Бьюзен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sz="1400" dirty="0" smtClean="0">
                <a:solidFill>
                  <a:schemeClr val="bg1"/>
                </a:solidFill>
              </a:rPr>
              <a:t>который показал интеллект-карту </a:t>
            </a: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в телевизионном шоу в 1974 </a:t>
            </a:r>
            <a:r>
              <a:rPr lang="ru-RU" dirty="0">
                <a:solidFill>
                  <a:schemeClr val="bg1"/>
                </a:solidFill>
              </a:rPr>
              <a:t>году.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900" dirty="0" smtClean="0">
              <a:solidFill>
                <a:schemeClr val="bg1"/>
              </a:solidFill>
            </a:endParaRPr>
          </a:p>
          <a:p>
            <a:pPr marL="285750" indent="-285750" algn="ctr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i="1" dirty="0" smtClean="0">
                <a:solidFill>
                  <a:schemeClr val="bg1"/>
                </a:solidFill>
              </a:rPr>
              <a:t>Однако </a:t>
            </a:r>
            <a:r>
              <a:rPr lang="ru-RU" sz="1400" i="1" dirty="0">
                <a:solidFill>
                  <a:schemeClr val="bg1"/>
                </a:solidFill>
              </a:rPr>
              <a:t>корни подобного метода работы </a:t>
            </a:r>
            <a:r>
              <a:rPr lang="en-US" sz="1400" i="1" dirty="0" smtClean="0">
                <a:solidFill>
                  <a:schemeClr val="bg1"/>
                </a:solidFill>
              </a:rPr>
              <a:t/>
            </a:r>
            <a:br>
              <a:rPr lang="en-US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с </a:t>
            </a:r>
            <a:r>
              <a:rPr lang="ru-RU" sz="1400" i="1" dirty="0">
                <a:solidFill>
                  <a:schemeClr val="bg1"/>
                </a:solidFill>
              </a:rPr>
              <a:t>информацией можно найти и в III веке нашей эры: греческий философ-неоплатоник Порфирий использовал графическую древовидную схему в комментарии к «Категориям» Аристотеля.</a:t>
            </a:r>
            <a:endParaRPr lang="en-US" sz="1400" i="1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2521" y="1045028"/>
            <a:ext cx="4805547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формирования навыков самоорганизации у студентов медицинского университета, был проведен час куратора среди первокурсников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КрасГМУ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проф. В.Ф.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мероприятии приняли участие: четыре группы 1 курса лечебного факультета вуза (32 девушки и 12 юношей, медиана возраста составила 18 лет).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мероприятия стали: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ЭФФЕКТИВНОГО ТАЙМ-МЕНЕДЖМЕНТА,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метода интеллектуальных карт [4, 5].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4883" y="4502762"/>
            <a:ext cx="41524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Такая диаграмма строится вокруг центральной идеи, концепции, темы или проблемы, от которой отходят «ветви» со связанными идеями. 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dirty="0"/>
              <a:t>С помощью ментальных карт можно структурировать любой материал — от простого списка литературы до учебного плана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087590" y="3205834"/>
            <a:ext cx="42869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 ЧЁМ ПРЕИМУЩЕСТВА ИНТЕЛЛЕКТ-КАРТ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/>
              <a:t>1. Процесс обучения становится </a:t>
            </a:r>
            <a:r>
              <a:rPr lang="ru-RU" sz="1400" dirty="0" smtClean="0"/>
              <a:t>осмысленным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/>
              <a:t>2. Информация лучше </a:t>
            </a:r>
            <a:r>
              <a:rPr lang="ru-RU" sz="1400" dirty="0" smtClean="0"/>
              <a:t>запоминается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/>
              <a:t>3. Сложные концепции проще воспринимаются</a:t>
            </a:r>
          </a:p>
          <a:p>
            <a:endParaRPr lang="ru-RU" dirty="0"/>
          </a:p>
        </p:txBody>
      </p:sp>
      <p:sp>
        <p:nvSpPr>
          <p:cNvPr id="17" name="Управляющая кнопка: справка 16">
            <a:hlinkClick r:id="" action="ppaction://noaction" highlightClick="1"/>
          </p:cNvPr>
          <p:cNvSpPr/>
          <p:nvPr/>
        </p:nvSpPr>
        <p:spPr>
          <a:xfrm>
            <a:off x="5856516" y="3265714"/>
            <a:ext cx="910441" cy="910441"/>
          </a:xfrm>
          <a:prstGeom prst="actionButtonHelp">
            <a:avLst/>
          </a:prstGeom>
          <a:solidFill>
            <a:srgbClr val="1E20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9430">
            <a:off x="5656459" y="5051010"/>
            <a:ext cx="958258" cy="109257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8" y="2497995"/>
            <a:ext cx="408579" cy="4186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83" y="221594"/>
            <a:ext cx="408579" cy="4186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98" y="1367860"/>
            <a:ext cx="408579" cy="41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67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6200000">
            <a:off x="-2703616" y="3267049"/>
            <a:ext cx="6448301" cy="463138"/>
          </a:xfrm>
          <a:prstGeom prst="rect">
            <a:avLst/>
          </a:prstGeom>
          <a:solidFill>
            <a:srgbClr val="1E20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Рисунок 1 - пример интеллект -карт</a:t>
            </a:r>
            <a:endParaRPr lang="ru-RU" dirty="0"/>
          </a:p>
        </p:txBody>
      </p:sp>
      <p:pic>
        <p:nvPicPr>
          <p:cNvPr id="1032" name="Picture 8" descr="Интеллект-карты: как правильно составить наглядный план для любой задачи |  РБК Трен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37" y="274467"/>
            <a:ext cx="10397631" cy="643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88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6200000">
            <a:off x="-2418608" y="3267050"/>
            <a:ext cx="6448301" cy="463138"/>
          </a:xfrm>
          <a:prstGeom prst="rect">
            <a:avLst/>
          </a:prstGeom>
          <a:solidFill>
            <a:srgbClr val="1E20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Рисунок 2 - пример интеллект-карт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89" y="274467"/>
            <a:ext cx="8829141" cy="64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4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156593" y="977735"/>
            <a:ext cx="5318924" cy="549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4391" y="1868385"/>
            <a:ext cx="5125341" cy="460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452260" y="1100447"/>
            <a:ext cx="4350326" cy="5343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комментирование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усиление элементов и понятий, наполняющих карту, с помощью специальных символов – пиктограмм,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инфографических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знаков, при помощи которых невербальным образом формируется авторское отношение к составным частям карты; </a:t>
            </a:r>
          </a:p>
          <a:p>
            <a:pPr marL="342900" indent="-342900" algn="just"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тайм-менеджмента в полной и убедительной форме за счет целостного видения событийного поля</a:t>
            </a:r>
          </a:p>
          <a:p>
            <a:pPr marL="342900" indent="-342900" algn="just"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генерацию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синтетических идей, способствующих рефлексивному осознанию временной субъективной развертки.</a:t>
            </a:r>
          </a:p>
          <a:p>
            <a:pPr algn="just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A572AA-15F7-6A4C-9AB1-300E4D0DF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900" y="1975389"/>
            <a:ext cx="4081155" cy="446895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структурирование мониторинга времени в иерархическом порядке за счет использования главных, вторичных, третичных (и т.д.) ветвей;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понимания специфики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темпоральных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событий с помощью ясных и цветных образов и демонстрации связей между ними;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базовых временных концепций особым цветом, размером несущими символическую нагрузку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DAA572AA-15F7-6A4C-9AB1-300E4D0DF5CF}"/>
              </a:ext>
            </a:extLst>
          </p:cNvPr>
          <p:cNvSpPr txBox="1">
            <a:spLocks/>
          </p:cNvSpPr>
          <p:nvPr/>
        </p:nvSpPr>
        <p:spPr>
          <a:xfrm>
            <a:off x="6128889" y="1985223"/>
            <a:ext cx="5049751" cy="5048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81943D5-249D-EE46-97BC-C0AFC9979D8D}"/>
              </a:ext>
            </a:extLst>
          </p:cNvPr>
          <p:cNvSpPr/>
          <p:nvPr/>
        </p:nvSpPr>
        <p:spPr>
          <a:xfrm>
            <a:off x="8158348" y="60228"/>
            <a:ext cx="4033652" cy="470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445" y="495198"/>
            <a:ext cx="5082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ГРАФИЧЕСКОЕ ПРЕДСТАВЛЕНИЕ ИНФОРМАЦИИ – </a:t>
            </a:r>
            <a:b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это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основная особенность интеллект-карт (ИК). Использование метода интеллект-карт для тайм-менеджмента дает следующие преимущества: 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8608">
            <a:off x="5171861" y="5330146"/>
            <a:ext cx="1417195" cy="13799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4" y="1868385"/>
            <a:ext cx="408579" cy="4186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5" y="3428228"/>
            <a:ext cx="408579" cy="4186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0" y="4988071"/>
            <a:ext cx="408579" cy="4186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21" y="1427724"/>
            <a:ext cx="408579" cy="4186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79" y="3791244"/>
            <a:ext cx="408579" cy="4186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25" y="4698311"/>
            <a:ext cx="408579" cy="41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1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983" y="89300"/>
            <a:ext cx="5460987" cy="1873790"/>
          </a:xfrm>
          <a:prstGeom prst="rect">
            <a:avLst/>
          </a:prstGeom>
          <a:solidFill>
            <a:srgbClr val="1E20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37977" y="896651"/>
            <a:ext cx="4888675" cy="517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ветви,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своего цвета, располагаются по кругу по часовой стрелке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названия каждой ветви советует названию дню недели.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ветки предполагается не только буквенно-словесное обозначение дня, но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пиктограмма, сублимирующая в себе периодические особенности данного дня.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примера с «тяжелым» четвергом пиктограммой может быть, возможно, лопата и куча земли или человечек несущий груз, любой пробудившийся в сознании символ, ассоциирующийся у человека с «тяжелой» работой.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разметка времени на линии дня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недели.</a:t>
            </a:r>
            <a:r>
              <a:rPr lang="ru-RU" sz="1400" b="1" dirty="0" smtClean="0"/>
              <a:t>. </a:t>
            </a:r>
            <a:endParaRPr lang="ru-RU" sz="1400" b="1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DAA572AA-15F7-6A4C-9AB1-300E4D0DF5CF}"/>
              </a:ext>
            </a:extLst>
          </p:cNvPr>
          <p:cNvSpPr txBox="1">
            <a:spLocks/>
          </p:cNvSpPr>
          <p:nvPr/>
        </p:nvSpPr>
        <p:spPr>
          <a:xfrm>
            <a:off x="6128889" y="1985223"/>
            <a:ext cx="5049751" cy="5048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81943D5-249D-EE46-97BC-C0AFC9979D8D}"/>
              </a:ext>
            </a:extLst>
          </p:cNvPr>
          <p:cNvSpPr/>
          <p:nvPr/>
        </p:nvSpPr>
        <p:spPr>
          <a:xfrm>
            <a:off x="7691252" y="80021"/>
            <a:ext cx="4500748" cy="478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316" y="171384"/>
            <a:ext cx="52513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</a:rPr>
              <a:t>Многие студенты, участвующие нашем в мероприятии, </a:t>
            </a:r>
            <a:r>
              <a:rPr lang="ru-RU" sz="2400" b="1" dirty="0">
                <a:solidFill>
                  <a:schemeClr val="bg1"/>
                </a:solidFill>
              </a:rPr>
              <a:t>ранее были не знакомы </a:t>
            </a:r>
            <a:r>
              <a:rPr lang="ru-RU" sz="1600" dirty="0">
                <a:solidFill>
                  <a:schemeClr val="bg1"/>
                </a:solidFill>
              </a:rPr>
              <a:t>с методом ИК, и не имели опыта детального планирования </a:t>
            </a:r>
            <a:r>
              <a:rPr lang="ru-RU" sz="1600" dirty="0" err="1">
                <a:solidFill>
                  <a:schemeClr val="bg1"/>
                </a:solidFill>
              </a:rPr>
              <a:t>внеучебного</a:t>
            </a:r>
            <a:r>
              <a:rPr lang="ru-RU" sz="1600" dirty="0">
                <a:solidFill>
                  <a:schemeClr val="bg1"/>
                </a:solidFill>
              </a:rPr>
              <a:t> времени. </a:t>
            </a:r>
          </a:p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</a:rPr>
              <a:t>Связи с этим мы разработали и озвучили в рамках мероприятия следующие указания-правила для работы с </a:t>
            </a:r>
            <a:r>
              <a:rPr lang="ru-RU" sz="1600" dirty="0" smtClean="0">
                <a:solidFill>
                  <a:schemeClr val="bg1"/>
                </a:solidFill>
              </a:rPr>
              <a:t>ИК-тайм-менеджментом.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6488" y="2200173"/>
            <a:ext cx="5329918" cy="4533136"/>
          </a:xfrm>
          <a:ln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необходим белый лист формата А3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цветных карандашей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фломастеров.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будущей карты располагается основной объект, требующая описания или изучения. В нашем случае это -  все время календарной недели плюс еще один день будущей недели. 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идея отображается в виде рисунка.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отходят ветви, имеющие разные цвета, по количеству дней в недели плюс один день.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ветвь отходит вверх и в право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(см. рисунок) и отмечает собой самый субъективно «трудный» рабочий день недели.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indent="0" algn="just">
              <a:buNone/>
              <a:tabLst>
                <a:tab pos="360363" algn="l"/>
              </a:tabLst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Для примера, пусть это будет четверг, потому что в этот день проходит ментально сложное практическое занятие, требующее не только предварительной объемной, качественной и длительной подготовки, отнимающей многие временные и физиологические ресурсы, но и само по себе требующее быть в интеллектуальном напряжении в течении всего времени занятия. 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055316"/>
              </p:ext>
            </p:extLst>
          </p:nvPr>
        </p:nvGraphicFramePr>
        <p:xfrm>
          <a:off x="8496151" y="3168516"/>
          <a:ext cx="972325" cy="923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0" name="Image" r:id="rId3" imgW="6768000" imgH="6425280" progId="Photoshop.Image.13">
                  <p:embed/>
                </p:oleObj>
              </mc:Choice>
              <mc:Fallback>
                <p:oleObj name="Image" r:id="rId3" imgW="6768000" imgH="6425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96151" y="3168516"/>
                        <a:ext cx="972325" cy="923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9430">
            <a:off x="147168" y="5177456"/>
            <a:ext cx="576039" cy="6567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9430">
            <a:off x="5854304" y="560060"/>
            <a:ext cx="958258" cy="109257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9430">
            <a:off x="5828448" y="3731288"/>
            <a:ext cx="958258" cy="109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8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1563" y="3351055"/>
            <a:ext cx="4704620" cy="3040047"/>
          </a:xfrm>
          <a:prstGeom prst="rect">
            <a:avLst/>
          </a:prstGeom>
          <a:solidFill>
            <a:srgbClr val="1E20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ОСОБЕННОСТЬЮ НАШЕЙ РАБОТЫ ЯВИЛОСЬ,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 </a:t>
            </a:r>
            <a:r>
              <a:rPr lang="ru-RU" sz="1400" dirty="0"/>
              <a:t>при выполнении </a:t>
            </a:r>
            <a:r>
              <a:rPr lang="ru-RU" sz="1400" dirty="0" smtClean="0"/>
              <a:t>элемента </a:t>
            </a:r>
            <a:r>
              <a:rPr lang="ru-RU" b="1" dirty="0" smtClean="0"/>
              <a:t>«РАЗМЕТКА ВРЕМЕНИ НА ЛИНИИ</a:t>
            </a:r>
            <a:r>
              <a:rPr lang="ru-RU" sz="1400" dirty="0" smtClean="0"/>
              <a:t>», </a:t>
            </a:r>
            <a:r>
              <a:rPr lang="ru-RU" sz="1400" dirty="0"/>
              <a:t>мы предложили студентам, вначале обозначить «специальным» цветом и пиктограммой, на этой тайм-линии временные «островки», «точки», «области», связанные в их сознании с понятиями «расслабление», «отдых», «перезагрузка», «удовольствие», «счастье», «приятное». </a:t>
            </a:r>
            <a:endParaRPr lang="ru-RU" sz="1400" dirty="0" smtClean="0"/>
          </a:p>
          <a:p>
            <a:pPr algn="ctr"/>
            <a:r>
              <a:rPr lang="ru-RU" sz="1400" dirty="0" smtClean="0"/>
              <a:t>Целью </a:t>
            </a:r>
            <a:r>
              <a:rPr lang="ru-RU" sz="1400" dirty="0"/>
              <a:t>данного задания стало осознание себя в состоянии «</a:t>
            </a:r>
            <a:r>
              <a:rPr lang="ru-RU" sz="1400" dirty="0" err="1"/>
              <a:t>ненапряжения</a:t>
            </a:r>
            <a:r>
              <a:rPr lang="ru-RU" sz="1400" dirty="0"/>
              <a:t>», «положительного стресса», «анти-стресса» как ресурса и потенциала жизненных сил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DAA572AA-15F7-6A4C-9AB1-300E4D0DF5CF}"/>
              </a:ext>
            </a:extLst>
          </p:cNvPr>
          <p:cNvSpPr txBox="1">
            <a:spLocks/>
          </p:cNvSpPr>
          <p:nvPr/>
        </p:nvSpPr>
        <p:spPr>
          <a:xfrm>
            <a:off x="6128889" y="1985223"/>
            <a:ext cx="5049751" cy="5048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81943D5-249D-EE46-97BC-C0AFC9979D8D}"/>
              </a:ext>
            </a:extLst>
          </p:cNvPr>
          <p:cNvSpPr/>
          <p:nvPr/>
        </p:nvSpPr>
        <p:spPr>
          <a:xfrm>
            <a:off x="7691252" y="80021"/>
            <a:ext cx="4500748" cy="478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61848" y="581755"/>
            <a:ext cx="4584034" cy="2576773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этапом обозначить на ветке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временные области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(создав не только словесный комментарий к этому участку, но и рисуночный), требующие различных напряжений и усилий, связанных с учебными, коллективными, личными обязанностями, с учетом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темпоральных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наложений (специфической субъективно-переживаемой взаимосвязи моментов времени и временных характеристик) [7]. </a:t>
            </a:r>
          </a:p>
          <a:p>
            <a:pPr marL="0" indent="0" algn="just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10" name="5-конечная звезда 9"/>
          <p:cNvSpPr/>
          <p:nvPr/>
        </p:nvSpPr>
        <p:spPr>
          <a:xfrm>
            <a:off x="6488805" y="936878"/>
            <a:ext cx="292589" cy="279242"/>
          </a:xfrm>
          <a:prstGeom prst="star5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6" name="5-конечная звезда 15"/>
          <p:cNvSpPr/>
          <p:nvPr/>
        </p:nvSpPr>
        <p:spPr>
          <a:xfrm>
            <a:off x="6511019" y="4123261"/>
            <a:ext cx="292589" cy="279242"/>
          </a:xfrm>
          <a:prstGeom prst="star5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762" y="581755"/>
            <a:ext cx="6623062" cy="520077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96763" y="5882244"/>
            <a:ext cx="6242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Рисунок 3 – фрагмент карты </a:t>
            </a:r>
            <a:r>
              <a:rPr lang="ru-RU" dirty="0"/>
              <a:t>(</a:t>
            </a:r>
            <a:r>
              <a:rPr lang="ru-RU" dirty="0" smtClean="0"/>
              <a:t>Манилов </a:t>
            </a:r>
            <a:r>
              <a:rPr lang="ru-RU" dirty="0"/>
              <a:t>Константин </a:t>
            </a:r>
            <a:r>
              <a:rPr lang="ru-RU" dirty="0" smtClean="0"/>
              <a:t>104 </a:t>
            </a:r>
            <a:r>
              <a:rPr lang="ru-RU" dirty="0" err="1" smtClean="0"/>
              <a:t>пед</a:t>
            </a:r>
            <a:r>
              <a:rPr lang="ru-RU" dirty="0" smtClean="0"/>
              <a:t>. 2022).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10846130" y="1012089"/>
            <a:ext cx="926275" cy="1081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8787740" y="1012089"/>
            <a:ext cx="2058390" cy="686083"/>
          </a:xfrm>
          <a:prstGeom prst="rightArrow">
            <a:avLst/>
          </a:prstGeom>
          <a:solidFill>
            <a:srgbClr val="1E2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ВРЕМЕННЫЕ ОБЛАСТИ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8943099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2970</TotalTime>
  <Words>2535</Words>
  <Application>Microsoft Office PowerPoint</Application>
  <PresentationFormat>Широкоэкранный</PresentationFormat>
  <Paragraphs>132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Times New Roman</vt:lpstr>
      <vt:lpstr>Trebuchet MS</vt:lpstr>
      <vt:lpstr>Wingdings 3</vt:lpstr>
      <vt:lpstr>Тема Office</vt:lpstr>
      <vt:lpstr>Image</vt:lpstr>
      <vt:lpstr>ФОРМИРОВАНИЯ ЭФФЕКТИВНОГО АНТИСТЕРС-МЕНЕДЖМЕНТА  У СТУДЕНТОВ ПЕРВОГО КУРСА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Временная перспектива личности у студентов младших курсов</dc:title>
  <dc:creator>Елизавета Брюханова</dc:creator>
  <cp:lastModifiedBy>Наташа</cp:lastModifiedBy>
  <cp:revision>371</cp:revision>
  <dcterms:created xsi:type="dcterms:W3CDTF">2021-12-07T10:51:58Z</dcterms:created>
  <dcterms:modified xsi:type="dcterms:W3CDTF">2024-03-05T14:17:42Z</dcterms:modified>
</cp:coreProperties>
</file>