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4" r:id="rId3"/>
  </p:sldMasterIdLst>
  <p:notesMasterIdLst>
    <p:notesMasterId r:id="rId56"/>
  </p:notesMasterIdLst>
  <p:sldIdLst>
    <p:sldId id="256" r:id="rId4"/>
    <p:sldId id="293" r:id="rId5"/>
    <p:sldId id="285" r:id="rId6"/>
    <p:sldId id="365" r:id="rId7"/>
    <p:sldId id="366" r:id="rId8"/>
    <p:sldId id="367" r:id="rId9"/>
    <p:sldId id="368" r:id="rId10"/>
    <p:sldId id="369" r:id="rId11"/>
    <p:sldId id="371" r:id="rId12"/>
    <p:sldId id="258" r:id="rId13"/>
    <p:sldId id="298" r:id="rId14"/>
    <p:sldId id="347" r:id="rId15"/>
    <p:sldId id="295" r:id="rId16"/>
    <p:sldId id="324" r:id="rId17"/>
    <p:sldId id="328" r:id="rId18"/>
    <p:sldId id="332" r:id="rId19"/>
    <p:sldId id="333" r:id="rId20"/>
    <p:sldId id="349" r:id="rId21"/>
    <p:sldId id="257" r:id="rId22"/>
    <p:sldId id="297" r:id="rId23"/>
    <p:sldId id="288" r:id="rId24"/>
    <p:sldId id="259" r:id="rId25"/>
    <p:sldId id="345" r:id="rId26"/>
    <p:sldId id="341" r:id="rId27"/>
    <p:sldId id="277" r:id="rId28"/>
    <p:sldId id="278" r:id="rId29"/>
    <p:sldId id="336" r:id="rId30"/>
    <p:sldId id="337" r:id="rId31"/>
    <p:sldId id="356" r:id="rId32"/>
    <p:sldId id="346" r:id="rId33"/>
    <p:sldId id="350" r:id="rId34"/>
    <p:sldId id="351" r:id="rId35"/>
    <p:sldId id="275" r:id="rId36"/>
    <p:sldId id="280" r:id="rId37"/>
    <p:sldId id="339" r:id="rId38"/>
    <p:sldId id="305" r:id="rId39"/>
    <p:sldId id="322" r:id="rId40"/>
    <p:sldId id="358" r:id="rId41"/>
    <p:sldId id="359" r:id="rId42"/>
    <p:sldId id="340" r:id="rId43"/>
    <p:sldId id="360" r:id="rId44"/>
    <p:sldId id="357" r:id="rId45"/>
    <p:sldId id="361" r:id="rId46"/>
    <p:sldId id="362" r:id="rId47"/>
    <p:sldId id="314" r:id="rId48"/>
    <p:sldId id="352" r:id="rId49"/>
    <p:sldId id="353" r:id="rId50"/>
    <p:sldId id="343" r:id="rId51"/>
    <p:sldId id="301" r:id="rId52"/>
    <p:sldId id="279" r:id="rId53"/>
    <p:sldId id="363" r:id="rId54"/>
    <p:sldId id="364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15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%</a:t>
            </a:r>
          </a:p>
        </c:rich>
      </c:tx>
      <c:layout>
        <c:manualLayout>
          <c:xMode val="edge"/>
          <c:yMode val="edge"/>
          <c:x val="0"/>
          <c:y val="8.70213585687111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923217550274211E-2"/>
          <c:y val="0.20437956204379562"/>
          <c:w val="0.85374771480804945"/>
          <c:h val="0.4124087591240913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альтеративная реакция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6757310320636774E-3"/>
                  <c:y val="-4.9966724114251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277851008615892E-2"/>
                  <c:y val="-5.30322610413914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82707544558594E-2"/>
                  <c:y val="1.317227772250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01206700922772E-2"/>
                  <c:y val="-5.38350296425756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394808557991732E-2"/>
                  <c:y val="-5.00760148376135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0-99</c:v>
                </c:pt>
                <c:pt idx="1">
                  <c:v>100-199</c:v>
                </c:pt>
                <c:pt idx="2">
                  <c:v>200-299</c:v>
                </c:pt>
                <c:pt idx="3">
                  <c:v>300-399</c:v>
                </c:pt>
                <c:pt idx="4">
                  <c:v>400-499</c:v>
                </c:pt>
                <c:pt idx="5">
                  <c:v>более 500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87.9</c:v>
                </c:pt>
                <c:pt idx="1">
                  <c:v>73.5</c:v>
                </c:pt>
                <c:pt idx="2">
                  <c:v>40.9</c:v>
                </c:pt>
                <c:pt idx="3">
                  <c:v>13.3</c:v>
                </c:pt>
                <c:pt idx="4">
                  <c:v>10.6</c:v>
                </c:pt>
                <c:pt idx="5">
                  <c:v>4.5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4FFC-4C32-8D74-1052B353D9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продуктивная клеточная реакция</c:v>
                </c:pt>
              </c:strCache>
            </c:strRef>
          </c:tx>
          <c:dLbls>
            <c:dLbl>
              <c:idx val="0"/>
              <c:layout>
                <c:manualLayout>
                  <c:x val="-2.6757310320636774E-3"/>
                  <c:y val="-4.77036913513199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93390313917451E-2"/>
                  <c:y val="-4.82877894606751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73018330664456E-2"/>
                  <c:y val="-5.24485326041347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01206700922772E-2"/>
                  <c:y val="-4.7485020859491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535576382488995E-2"/>
                  <c:y val="-4.02951305549641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FFC-4C32-8D74-1052B353D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0-99</c:v>
                </c:pt>
                <c:pt idx="1">
                  <c:v>100-199</c:v>
                </c:pt>
                <c:pt idx="2">
                  <c:v>200-299</c:v>
                </c:pt>
                <c:pt idx="3">
                  <c:v>300-399</c:v>
                </c:pt>
                <c:pt idx="4">
                  <c:v>400-499</c:v>
                </c:pt>
                <c:pt idx="5">
                  <c:v>более 500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12.1</c:v>
                </c:pt>
                <c:pt idx="1">
                  <c:v>26.5</c:v>
                </c:pt>
                <c:pt idx="2">
                  <c:v>59.1</c:v>
                </c:pt>
                <c:pt idx="3">
                  <c:v>86.7</c:v>
                </c:pt>
                <c:pt idx="4">
                  <c:v>89.4</c:v>
                </c:pt>
                <c:pt idx="5">
                  <c:v>95.5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4FFC-4C32-8D74-1052B353D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0128"/>
        <c:axId val="94689472"/>
      </c:lineChart>
      <c:catAx>
        <c:axId val="4408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92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CD4</a:t>
                </a:r>
              </a:p>
            </c:rich>
          </c:tx>
          <c:layout>
            <c:manualLayout>
              <c:xMode val="edge"/>
              <c:yMode val="edge"/>
              <c:x val="0.93455521999495139"/>
              <c:y val="0.67153266392159694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46894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4689472"/>
        <c:scaling>
          <c:orientation val="minMax"/>
          <c:max val="100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4080128"/>
        <c:crosses val="autoZero"/>
        <c:crossBetween val="between"/>
      </c:valAx>
      <c:spPr>
        <a:noFill/>
        <a:ln w="25355">
          <a:noFill/>
        </a:ln>
      </c:spPr>
    </c:plotArea>
    <c:legend>
      <c:legendPos val="r"/>
      <c:layout>
        <c:manualLayout>
          <c:xMode val="edge"/>
          <c:yMode val="edge"/>
          <c:x val="9.3235888966950259E-2"/>
          <c:y val="0.89051096823905995"/>
          <c:w val="0.89031073317457665"/>
          <c:h val="9.48905584049705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%</a:t>
            </a:r>
          </a:p>
        </c:rich>
      </c:tx>
      <c:layout>
        <c:manualLayout>
          <c:xMode val="edge"/>
          <c:yMode val="edge"/>
          <c:x val="0"/>
          <c:y val="0.1067123867581070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923217550274211E-2"/>
          <c:y val="0.20437956204379562"/>
          <c:w val="0.85374771480804945"/>
          <c:h val="0.4124087591240913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туберкулез органов дыхания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6757310320636458E-3"/>
                  <c:y val="-4.86528635961216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277851008615815E-2"/>
                  <c:y val="-5.25577180923732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0062924115404166E-2"/>
                  <c:y val="-3.651842199253942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357097009741427E-2"/>
                  <c:y val="-6.06726578758271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394808557991732E-2"/>
                  <c:y val="-5.03313934992218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520904131108523E-2"/>
                  <c:y val="-4.30973414539584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0-99</c:v>
                </c:pt>
                <c:pt idx="1">
                  <c:v>100-199</c:v>
                </c:pt>
                <c:pt idx="2">
                  <c:v>200-299</c:v>
                </c:pt>
                <c:pt idx="3">
                  <c:v>300-399</c:v>
                </c:pt>
                <c:pt idx="4">
                  <c:v>400-499</c:v>
                </c:pt>
                <c:pt idx="5">
                  <c:v>более 500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5.5</c:v>
                </c:pt>
                <c:pt idx="1">
                  <c:v>11.8</c:v>
                </c:pt>
                <c:pt idx="2">
                  <c:v>36.4</c:v>
                </c:pt>
                <c:pt idx="3">
                  <c:v>23.5</c:v>
                </c:pt>
                <c:pt idx="4">
                  <c:v>76.900000000000006</c:v>
                </c:pt>
                <c:pt idx="5">
                  <c:v>82.6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AF5F-4A2E-9E21-FCAF4BC00C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генерализованный туберкулез</c:v>
                </c:pt>
              </c:strCache>
            </c:strRef>
          </c:tx>
          <c:dLbls>
            <c:dLbl>
              <c:idx val="0"/>
              <c:layout>
                <c:manualLayout>
                  <c:x val="-2.6757310320636492E-3"/>
                  <c:y val="-4.901755186944897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9339031391744E-2"/>
                  <c:y val="-4.876233240969281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73018330664442E-2"/>
                  <c:y val="-5.2630832218245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668374139026341E-2"/>
                  <c:y val="-8.47839644337661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535576382488982E-2"/>
                  <c:y val="-4.00397518933551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F5F-4A2E-9E21-FCAF4BC00C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0-99</c:v>
                </c:pt>
                <c:pt idx="1">
                  <c:v>100-199</c:v>
                </c:pt>
                <c:pt idx="2">
                  <c:v>200-299</c:v>
                </c:pt>
                <c:pt idx="3">
                  <c:v>300-399</c:v>
                </c:pt>
                <c:pt idx="4">
                  <c:v>400-499</c:v>
                </c:pt>
                <c:pt idx="5">
                  <c:v>более 500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94.5</c:v>
                </c:pt>
                <c:pt idx="1">
                  <c:v>88.2</c:v>
                </c:pt>
                <c:pt idx="2">
                  <c:v>63.6</c:v>
                </c:pt>
                <c:pt idx="3">
                  <c:v>76.5</c:v>
                </c:pt>
                <c:pt idx="4">
                  <c:v>23.1</c:v>
                </c:pt>
                <c:pt idx="5">
                  <c:v>17.399999999999999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C-AF5F-4A2E-9E21-FCAF4BC00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01536"/>
        <c:axId val="33931840"/>
      </c:lineChart>
      <c:catAx>
        <c:axId val="83201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CD4</a:t>
                </a:r>
              </a:p>
            </c:rich>
          </c:tx>
          <c:layout>
            <c:manualLayout>
              <c:xMode val="edge"/>
              <c:yMode val="edge"/>
              <c:x val="0.93455520700555372"/>
              <c:y val="0.67153268139869615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39318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931840"/>
        <c:scaling>
          <c:orientation val="minMax"/>
          <c:max val="100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3201536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8.0438751126258493E-2"/>
          <c:y val="0.890510964355259"/>
          <c:w val="0.9159049091309045"/>
          <c:h val="9.48905681144705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%</a:t>
            </a:r>
          </a:p>
        </c:rich>
      </c:tx>
      <c:layout>
        <c:manualLayout>
          <c:xMode val="edge"/>
          <c:yMode val="edge"/>
          <c:x val="5.8616647127784319E-2"/>
          <c:y val="4.0685224839400458E-2"/>
        </c:manualLayout>
      </c:layout>
      <c:overlay val="0"/>
      <c:spPr>
        <a:noFill/>
        <a:ln w="2530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616647127784319E-2"/>
          <c:y val="7.2805139186295512E-2"/>
          <c:w val="0.92614302461899201"/>
          <c:h val="0.72162740899357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1265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9107779735131545E-3"/>
                  <c:y val="-2.2830405190532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C9-4730-92B8-717C5F3BD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59729547185177E-3"/>
                  <c:y val="-9.8520397173559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C9-4730-92B8-717C5F3BD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981993554499792E-4"/>
                  <c:y val="-5.148085724430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4C9-4730-92B8-717C5F3BD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470546497401596E-3"/>
                  <c:y val="-9.015083075235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C9-4730-92B8-717C5F3BD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54679739360624E-3"/>
                  <c:y val="-1.2675949057525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4C9-4730-92B8-717C5F3BD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610810445855428E-4"/>
                  <c:y val="-9.7966645141909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C9-4730-92B8-717C5F3BD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02">
                <a:noFill/>
              </a:ln>
            </c:spPr>
            <c:txPr>
              <a:bodyPr/>
              <a:lstStyle/>
              <a:p>
                <a:pPr>
                  <a:defRPr sz="17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&lt;100</c:v>
                </c:pt>
                <c:pt idx="1">
                  <c:v>101-200</c:v>
                </c:pt>
                <c:pt idx="2">
                  <c:v>201-300</c:v>
                </c:pt>
                <c:pt idx="3">
                  <c:v>301-400</c:v>
                </c:pt>
                <c:pt idx="4">
                  <c:v>401-500</c:v>
                </c:pt>
                <c:pt idx="5">
                  <c:v>&gt;500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71.099999999999994</c:v>
                </c:pt>
                <c:pt idx="1">
                  <c:v>57.5</c:v>
                </c:pt>
                <c:pt idx="2">
                  <c:v>47.4</c:v>
                </c:pt>
                <c:pt idx="3">
                  <c:v>32.4</c:v>
                </c:pt>
                <c:pt idx="4">
                  <c:v>12.1</c:v>
                </c:pt>
                <c:pt idx="5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4C9-4730-92B8-717C5F3BD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225088"/>
        <c:axId val="33937024"/>
      </c:barChart>
      <c:catAx>
        <c:axId val="9922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 кл/мкл</a:t>
                </a:r>
              </a:p>
            </c:rich>
          </c:tx>
          <c:layout>
            <c:manualLayout>
              <c:xMode val="edge"/>
              <c:yMode val="edge"/>
              <c:x val="0.90207610300236829"/>
              <c:y val="0.88833669389243131"/>
            </c:manualLayout>
          </c:layout>
          <c:overlay val="0"/>
          <c:spPr>
            <a:noFill/>
            <a:ln w="25302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3937024"/>
        <c:crosses val="autoZero"/>
        <c:auto val="1"/>
        <c:lblAlgn val="ctr"/>
        <c:lblOffset val="100"/>
        <c:noMultiLvlLbl val="0"/>
      </c:catAx>
      <c:valAx>
        <c:axId val="33937024"/>
        <c:scaling>
          <c:orientation val="minMax"/>
        </c:scaling>
        <c:delete val="0"/>
        <c:axPos val="l"/>
        <c:majorGridlines>
          <c:spPr>
            <a:ln w="316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22508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E74-48C8-9F20-68D0DB885D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74-48C8-9F20-68D0DB885D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Излечение</c:v>
                </c:pt>
                <c:pt idx="1">
                  <c:v>Хронизация</c:v>
                </c:pt>
                <c:pt idx="2">
                  <c:v>Смерть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4-48C8-9F20-68D0DB885D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92D050"/>
                        </a:solidFill>
                      </a:rPr>
                      <a:t>3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67-49D7-8446-0FC388A071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92D05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Излечение</c:v>
                </c:pt>
                <c:pt idx="1">
                  <c:v>Хронизация</c:v>
                </c:pt>
                <c:pt idx="2">
                  <c:v>Смерть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67-49D7-8446-0FC388A071C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 всего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304</c:v>
                </c:pt>
                <c:pt idx="1">
                  <c:v>234</c:v>
                </c:pt>
                <c:pt idx="2">
                  <c:v>294</c:v>
                </c:pt>
                <c:pt idx="3">
                  <c:v>247</c:v>
                </c:pt>
                <c:pt idx="4">
                  <c:v>212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 1 год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157</c:v>
                </c:pt>
                <c:pt idx="1">
                  <c:v>147</c:v>
                </c:pt>
                <c:pt idx="2">
                  <c:v>106</c:v>
                </c:pt>
                <c:pt idx="3">
                  <c:v>118</c:v>
                </c:pt>
                <c:pt idx="4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984000"/>
        <c:axId val="94674240"/>
      </c:barChart>
      <c:catAx>
        <c:axId val="979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674240"/>
        <c:crosses val="autoZero"/>
        <c:auto val="1"/>
        <c:lblAlgn val="ctr"/>
        <c:lblOffset val="100"/>
        <c:noMultiLvlLbl val="0"/>
      </c:catAx>
      <c:valAx>
        <c:axId val="9467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9840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 всего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310</c:v>
                </c:pt>
                <c:pt idx="1">
                  <c:v>276</c:v>
                </c:pt>
                <c:pt idx="2">
                  <c:v>249</c:v>
                </c:pt>
                <c:pt idx="3">
                  <c:v>238</c:v>
                </c:pt>
                <c:pt idx="4">
                  <c:v>204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 1 год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43</c:v>
                </c:pt>
                <c:pt idx="1">
                  <c:v>39</c:v>
                </c:pt>
                <c:pt idx="2">
                  <c:v>35</c:v>
                </c:pt>
                <c:pt idx="3">
                  <c:v>34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986048"/>
        <c:axId val="99444416"/>
      </c:barChart>
      <c:catAx>
        <c:axId val="9798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9444416"/>
        <c:crosses val="autoZero"/>
        <c:auto val="1"/>
        <c:lblAlgn val="ctr"/>
        <c:lblOffset val="100"/>
        <c:noMultiLvlLbl val="0"/>
      </c:catAx>
      <c:valAx>
        <c:axId val="9944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9860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68F38-3ECC-4FB8-B28C-93838A58DE2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371BEF6-9492-4CC1-B698-DFAF202A5553}">
      <dgm:prSet phldrT="[Текст]"/>
      <dgm:spPr/>
      <dgm:t>
        <a:bodyPr/>
        <a:lstStyle/>
        <a:p>
          <a:r>
            <a:rPr lang="ru-RU" dirty="0"/>
            <a:t>Клеточный</a:t>
          </a:r>
        </a:p>
      </dgm:t>
    </dgm:pt>
    <dgm:pt modelId="{6B31681A-2777-43AC-86C5-71B2298E57BD}" type="parTrans" cxnId="{CF7D3532-A42C-4561-9AAD-5187C2DD52F5}">
      <dgm:prSet/>
      <dgm:spPr/>
      <dgm:t>
        <a:bodyPr/>
        <a:lstStyle/>
        <a:p>
          <a:endParaRPr lang="ru-RU"/>
        </a:p>
      </dgm:t>
    </dgm:pt>
    <dgm:pt modelId="{5AF914E0-7BCF-4E7D-A076-D9C053F510A9}" type="sibTrans" cxnId="{CF7D3532-A42C-4561-9AAD-5187C2DD52F5}">
      <dgm:prSet/>
      <dgm:spPr/>
      <dgm:t>
        <a:bodyPr/>
        <a:lstStyle/>
        <a:p>
          <a:endParaRPr lang="ru-RU"/>
        </a:p>
      </dgm:t>
    </dgm:pt>
    <dgm:pt modelId="{0626AFF1-377F-4300-A173-203295D1DF68}">
      <dgm:prSet phldrT="[Текст]"/>
      <dgm:spPr/>
      <dgm:t>
        <a:bodyPr/>
        <a:lstStyle/>
        <a:p>
          <a:r>
            <a:rPr lang="ru-RU" dirty="0"/>
            <a:t>Тканевой</a:t>
          </a:r>
        </a:p>
      </dgm:t>
    </dgm:pt>
    <dgm:pt modelId="{3F23D6B0-9B99-499E-AFB5-17EFD2642C4B}" type="parTrans" cxnId="{B01E119C-9214-4DB5-AB97-C4879DD8E633}">
      <dgm:prSet/>
      <dgm:spPr/>
      <dgm:t>
        <a:bodyPr/>
        <a:lstStyle/>
        <a:p>
          <a:endParaRPr lang="ru-RU"/>
        </a:p>
      </dgm:t>
    </dgm:pt>
    <dgm:pt modelId="{5E998D15-95A0-4888-A22E-9E9EC14DBC8F}" type="sibTrans" cxnId="{B01E119C-9214-4DB5-AB97-C4879DD8E633}">
      <dgm:prSet/>
      <dgm:spPr/>
      <dgm:t>
        <a:bodyPr/>
        <a:lstStyle/>
        <a:p>
          <a:endParaRPr lang="ru-RU"/>
        </a:p>
      </dgm:t>
    </dgm:pt>
    <dgm:pt modelId="{43720C49-320B-405E-BD4C-43EB8095AC75}">
      <dgm:prSet phldrT="[Текст]"/>
      <dgm:spPr/>
      <dgm:t>
        <a:bodyPr/>
        <a:lstStyle/>
        <a:p>
          <a:r>
            <a:rPr lang="ru-RU" dirty="0"/>
            <a:t>Органный</a:t>
          </a:r>
        </a:p>
      </dgm:t>
    </dgm:pt>
    <dgm:pt modelId="{8767B9D6-252B-4F9F-A3DD-E0944D2E3E67}" type="parTrans" cxnId="{58C9BDB7-4743-40CD-BA65-0FC9F80CDB53}">
      <dgm:prSet/>
      <dgm:spPr/>
      <dgm:t>
        <a:bodyPr/>
        <a:lstStyle/>
        <a:p>
          <a:endParaRPr lang="ru-RU"/>
        </a:p>
      </dgm:t>
    </dgm:pt>
    <dgm:pt modelId="{B3B4EE9C-B5BD-43BF-87EC-59B127743E99}" type="sibTrans" cxnId="{58C9BDB7-4743-40CD-BA65-0FC9F80CDB53}">
      <dgm:prSet/>
      <dgm:spPr/>
      <dgm:t>
        <a:bodyPr/>
        <a:lstStyle/>
        <a:p>
          <a:endParaRPr lang="ru-RU"/>
        </a:p>
      </dgm:t>
    </dgm:pt>
    <dgm:pt modelId="{525B7F5B-EF32-489D-846C-5EC1355B44E2}">
      <dgm:prSet/>
      <dgm:spPr/>
      <dgm:t>
        <a:bodyPr/>
        <a:lstStyle/>
        <a:p>
          <a:r>
            <a:rPr lang="ru-RU" dirty="0"/>
            <a:t>Системный</a:t>
          </a:r>
        </a:p>
      </dgm:t>
    </dgm:pt>
    <dgm:pt modelId="{826C7055-3974-49E6-A353-6FF1407D20AE}" type="parTrans" cxnId="{A826140E-4770-4E6A-844E-A1307CD277ED}">
      <dgm:prSet/>
      <dgm:spPr/>
    </dgm:pt>
    <dgm:pt modelId="{354A4464-892F-4C26-9868-35383B1ED534}" type="sibTrans" cxnId="{A826140E-4770-4E6A-844E-A1307CD277ED}">
      <dgm:prSet/>
      <dgm:spPr/>
    </dgm:pt>
    <dgm:pt modelId="{8025CCC3-FBDF-4872-9D48-AEABAD19E28E}" type="pres">
      <dgm:prSet presAssocID="{27168F38-3ECC-4FB8-B28C-93838A58DE2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89E0F-E964-448D-80C6-28503A7EFEB8}" type="pres">
      <dgm:prSet presAssocID="{27168F38-3ECC-4FB8-B28C-93838A58DE22}" presName="dummyMaxCanvas" presStyleCnt="0">
        <dgm:presLayoutVars/>
      </dgm:prSet>
      <dgm:spPr/>
    </dgm:pt>
    <dgm:pt modelId="{82FFEC1B-80BC-4BC2-A13B-90847B334CDF}" type="pres">
      <dgm:prSet presAssocID="{27168F38-3ECC-4FB8-B28C-93838A58DE2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36B6-1D05-40FC-8785-DC47CD946E85}" type="pres">
      <dgm:prSet presAssocID="{27168F38-3ECC-4FB8-B28C-93838A58DE2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16DB1-7F27-4FD2-AFD3-BACFB4171D6E}" type="pres">
      <dgm:prSet presAssocID="{27168F38-3ECC-4FB8-B28C-93838A58DE2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4ABB8-A056-415F-A8C9-B72947B4BA3E}" type="pres">
      <dgm:prSet presAssocID="{27168F38-3ECC-4FB8-B28C-93838A58DE22}" presName="FourNodes_4" presStyleLbl="node1" presStyleIdx="3" presStyleCnt="4" custLinFactNeighborX="313" custLinFactNeighborY="2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1288D-4AB7-4C74-974E-117CC6C407B0}" type="pres">
      <dgm:prSet presAssocID="{27168F38-3ECC-4FB8-B28C-93838A58DE2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2393A-A31F-4B46-BF4E-6F93E40C5BF8}" type="pres">
      <dgm:prSet presAssocID="{27168F38-3ECC-4FB8-B28C-93838A58DE2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06C23-3C02-4F87-A1FA-D369E0FE075F}" type="pres">
      <dgm:prSet presAssocID="{27168F38-3ECC-4FB8-B28C-93838A58DE2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7A97A-9E5B-4102-B46E-678BF1E4A84B}" type="pres">
      <dgm:prSet presAssocID="{27168F38-3ECC-4FB8-B28C-93838A58DE2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739BB-8564-4FBB-84FF-539B2B7DD95D}" type="pres">
      <dgm:prSet presAssocID="{27168F38-3ECC-4FB8-B28C-93838A58DE2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E1B68-C63D-4514-B5C8-66584F43C2E9}" type="pres">
      <dgm:prSet presAssocID="{27168F38-3ECC-4FB8-B28C-93838A58DE2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B47C-B85B-40CD-9F6A-52E6383ED365}" type="pres">
      <dgm:prSet presAssocID="{27168F38-3ECC-4FB8-B28C-93838A58DE2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CF0D1-91A8-40F9-8D81-CDF3DE06BF81}" type="presOf" srcId="{5E998D15-95A0-4888-A22E-9E9EC14DBC8F}" destId="{6702393A-A31F-4B46-BF4E-6F93E40C5BF8}" srcOrd="0" destOrd="0" presId="urn:microsoft.com/office/officeart/2005/8/layout/vProcess5"/>
    <dgm:cxn modelId="{E8DEAE28-3DD2-424A-B89F-68B0B92B8BAB}" type="presOf" srcId="{525B7F5B-EF32-489D-846C-5EC1355B44E2}" destId="{9EB9B47C-B85B-40CD-9F6A-52E6383ED365}" srcOrd="1" destOrd="0" presId="urn:microsoft.com/office/officeart/2005/8/layout/vProcess5"/>
    <dgm:cxn modelId="{0576E987-FF00-40B1-A6C2-CF4FAC236A85}" type="presOf" srcId="{0626AFF1-377F-4300-A173-203295D1DF68}" destId="{856739BB-8564-4FBB-84FF-539B2B7DD95D}" srcOrd="1" destOrd="0" presId="urn:microsoft.com/office/officeart/2005/8/layout/vProcess5"/>
    <dgm:cxn modelId="{7871A01D-B5E2-4BE8-A98E-8F2DB6A2E5D7}" type="presOf" srcId="{43720C49-320B-405E-BD4C-43EB8095AC75}" destId="{73E16DB1-7F27-4FD2-AFD3-BACFB4171D6E}" srcOrd="0" destOrd="0" presId="urn:microsoft.com/office/officeart/2005/8/layout/vProcess5"/>
    <dgm:cxn modelId="{43AA142B-B555-42FE-9025-8BC1AB483D15}" type="presOf" srcId="{43720C49-320B-405E-BD4C-43EB8095AC75}" destId="{B10E1B68-C63D-4514-B5C8-66584F43C2E9}" srcOrd="1" destOrd="0" presId="urn:microsoft.com/office/officeart/2005/8/layout/vProcess5"/>
    <dgm:cxn modelId="{AA27734C-C3E9-4FC3-88DC-165B1BFD0889}" type="presOf" srcId="{525B7F5B-EF32-489D-846C-5EC1355B44E2}" destId="{D8F4ABB8-A056-415F-A8C9-B72947B4BA3E}" srcOrd="0" destOrd="0" presId="urn:microsoft.com/office/officeart/2005/8/layout/vProcess5"/>
    <dgm:cxn modelId="{AD357A96-BB72-4FCB-8562-8C7D83A08679}" type="presOf" srcId="{27168F38-3ECC-4FB8-B28C-93838A58DE22}" destId="{8025CCC3-FBDF-4872-9D48-AEABAD19E28E}" srcOrd="0" destOrd="0" presId="urn:microsoft.com/office/officeart/2005/8/layout/vProcess5"/>
    <dgm:cxn modelId="{AA5DE6BA-1C3A-4AB8-BF52-31636AA7EC5D}" type="presOf" srcId="{0626AFF1-377F-4300-A173-203295D1DF68}" destId="{327236B6-1D05-40FC-8785-DC47CD946E85}" srcOrd="0" destOrd="0" presId="urn:microsoft.com/office/officeart/2005/8/layout/vProcess5"/>
    <dgm:cxn modelId="{A826140E-4770-4E6A-844E-A1307CD277ED}" srcId="{27168F38-3ECC-4FB8-B28C-93838A58DE22}" destId="{525B7F5B-EF32-489D-846C-5EC1355B44E2}" srcOrd="3" destOrd="0" parTransId="{826C7055-3974-49E6-A353-6FF1407D20AE}" sibTransId="{354A4464-892F-4C26-9868-35383B1ED534}"/>
    <dgm:cxn modelId="{B9CD9D67-2312-40B0-9D15-8FDEF02567C8}" type="presOf" srcId="{C371BEF6-9492-4CC1-B698-DFAF202A5553}" destId="{AB57A97A-9E5B-4102-B46E-678BF1E4A84B}" srcOrd="1" destOrd="0" presId="urn:microsoft.com/office/officeart/2005/8/layout/vProcess5"/>
    <dgm:cxn modelId="{58C9BDB7-4743-40CD-BA65-0FC9F80CDB53}" srcId="{27168F38-3ECC-4FB8-B28C-93838A58DE22}" destId="{43720C49-320B-405E-BD4C-43EB8095AC75}" srcOrd="2" destOrd="0" parTransId="{8767B9D6-252B-4F9F-A3DD-E0944D2E3E67}" sibTransId="{B3B4EE9C-B5BD-43BF-87EC-59B127743E99}"/>
    <dgm:cxn modelId="{CF7D3532-A42C-4561-9AAD-5187C2DD52F5}" srcId="{27168F38-3ECC-4FB8-B28C-93838A58DE22}" destId="{C371BEF6-9492-4CC1-B698-DFAF202A5553}" srcOrd="0" destOrd="0" parTransId="{6B31681A-2777-43AC-86C5-71B2298E57BD}" sibTransId="{5AF914E0-7BCF-4E7D-A076-D9C053F510A9}"/>
    <dgm:cxn modelId="{B79307C3-A302-4A8F-ADCE-32C140FC1273}" type="presOf" srcId="{5AF914E0-7BCF-4E7D-A076-D9C053F510A9}" destId="{8361288D-4AB7-4C74-974E-117CC6C407B0}" srcOrd="0" destOrd="0" presId="urn:microsoft.com/office/officeart/2005/8/layout/vProcess5"/>
    <dgm:cxn modelId="{9FF2CE40-3390-40E2-B445-785A60EA120D}" type="presOf" srcId="{B3B4EE9C-B5BD-43BF-87EC-59B127743E99}" destId="{27306C23-3C02-4F87-A1FA-D369E0FE075F}" srcOrd="0" destOrd="0" presId="urn:microsoft.com/office/officeart/2005/8/layout/vProcess5"/>
    <dgm:cxn modelId="{B01E119C-9214-4DB5-AB97-C4879DD8E633}" srcId="{27168F38-3ECC-4FB8-B28C-93838A58DE22}" destId="{0626AFF1-377F-4300-A173-203295D1DF68}" srcOrd="1" destOrd="0" parTransId="{3F23D6B0-9B99-499E-AFB5-17EFD2642C4B}" sibTransId="{5E998D15-95A0-4888-A22E-9E9EC14DBC8F}"/>
    <dgm:cxn modelId="{83F48E36-DF59-4967-80B1-10B6E52968DA}" type="presOf" srcId="{C371BEF6-9492-4CC1-B698-DFAF202A5553}" destId="{82FFEC1B-80BC-4BC2-A13B-90847B334CDF}" srcOrd="0" destOrd="0" presId="urn:microsoft.com/office/officeart/2005/8/layout/vProcess5"/>
    <dgm:cxn modelId="{7B63F60D-F795-4888-A609-3975EE24F998}" type="presParOf" srcId="{8025CCC3-FBDF-4872-9D48-AEABAD19E28E}" destId="{CB489E0F-E964-448D-80C6-28503A7EFEB8}" srcOrd="0" destOrd="0" presId="urn:microsoft.com/office/officeart/2005/8/layout/vProcess5"/>
    <dgm:cxn modelId="{DA9D09B1-5EF8-420E-A5DD-59682575A256}" type="presParOf" srcId="{8025CCC3-FBDF-4872-9D48-AEABAD19E28E}" destId="{82FFEC1B-80BC-4BC2-A13B-90847B334CDF}" srcOrd="1" destOrd="0" presId="urn:microsoft.com/office/officeart/2005/8/layout/vProcess5"/>
    <dgm:cxn modelId="{CDEC892A-B924-41C8-959A-8282615DF580}" type="presParOf" srcId="{8025CCC3-FBDF-4872-9D48-AEABAD19E28E}" destId="{327236B6-1D05-40FC-8785-DC47CD946E85}" srcOrd="2" destOrd="0" presId="urn:microsoft.com/office/officeart/2005/8/layout/vProcess5"/>
    <dgm:cxn modelId="{EBB61246-3F17-44B4-AE33-D3AF1B954FC4}" type="presParOf" srcId="{8025CCC3-FBDF-4872-9D48-AEABAD19E28E}" destId="{73E16DB1-7F27-4FD2-AFD3-BACFB4171D6E}" srcOrd="3" destOrd="0" presId="urn:microsoft.com/office/officeart/2005/8/layout/vProcess5"/>
    <dgm:cxn modelId="{AEC6168A-BCBD-4EAE-89DC-B02CCB81EC1C}" type="presParOf" srcId="{8025CCC3-FBDF-4872-9D48-AEABAD19E28E}" destId="{D8F4ABB8-A056-415F-A8C9-B72947B4BA3E}" srcOrd="4" destOrd="0" presId="urn:microsoft.com/office/officeart/2005/8/layout/vProcess5"/>
    <dgm:cxn modelId="{28075B1A-9E58-48F6-87F4-83FE496850EC}" type="presParOf" srcId="{8025CCC3-FBDF-4872-9D48-AEABAD19E28E}" destId="{8361288D-4AB7-4C74-974E-117CC6C407B0}" srcOrd="5" destOrd="0" presId="urn:microsoft.com/office/officeart/2005/8/layout/vProcess5"/>
    <dgm:cxn modelId="{7CAEDCB7-77A8-45A4-8E74-09CC90176A34}" type="presParOf" srcId="{8025CCC3-FBDF-4872-9D48-AEABAD19E28E}" destId="{6702393A-A31F-4B46-BF4E-6F93E40C5BF8}" srcOrd="6" destOrd="0" presId="urn:microsoft.com/office/officeart/2005/8/layout/vProcess5"/>
    <dgm:cxn modelId="{81A855E2-717C-4D40-87C9-E3A4483DBB25}" type="presParOf" srcId="{8025CCC3-FBDF-4872-9D48-AEABAD19E28E}" destId="{27306C23-3C02-4F87-A1FA-D369E0FE075F}" srcOrd="7" destOrd="0" presId="urn:microsoft.com/office/officeart/2005/8/layout/vProcess5"/>
    <dgm:cxn modelId="{A2236335-A0EE-4B32-B603-C56BD0D154C4}" type="presParOf" srcId="{8025CCC3-FBDF-4872-9D48-AEABAD19E28E}" destId="{AB57A97A-9E5B-4102-B46E-678BF1E4A84B}" srcOrd="8" destOrd="0" presId="urn:microsoft.com/office/officeart/2005/8/layout/vProcess5"/>
    <dgm:cxn modelId="{AACA4C87-4BF5-4095-9F5D-90364F25C347}" type="presParOf" srcId="{8025CCC3-FBDF-4872-9D48-AEABAD19E28E}" destId="{856739BB-8564-4FBB-84FF-539B2B7DD95D}" srcOrd="9" destOrd="0" presId="urn:microsoft.com/office/officeart/2005/8/layout/vProcess5"/>
    <dgm:cxn modelId="{6EA38AA0-D273-4E27-A67B-472F6050003A}" type="presParOf" srcId="{8025CCC3-FBDF-4872-9D48-AEABAD19E28E}" destId="{B10E1B68-C63D-4514-B5C8-66584F43C2E9}" srcOrd="10" destOrd="0" presId="urn:microsoft.com/office/officeart/2005/8/layout/vProcess5"/>
    <dgm:cxn modelId="{9BFA85FF-8E9C-4170-9DE9-EF95CF8C3637}" type="presParOf" srcId="{8025CCC3-FBDF-4872-9D48-AEABAD19E28E}" destId="{9EB9B47C-B85B-40CD-9F6A-52E6383ED36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62E3B-53DB-4CB7-A7BF-3F4D2400EDDA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12A636-7DA0-4EE2-9532-6DD0C9DC4B90}">
      <dgm:prSet/>
      <dgm:spPr/>
      <dgm:t>
        <a:bodyPr/>
        <a:lstStyle/>
        <a:p>
          <a:pPr rtl="0"/>
          <a:endParaRPr lang="ru-RU" dirty="0"/>
        </a:p>
      </dgm:t>
    </dgm:pt>
    <dgm:pt modelId="{92A953FA-6D3C-4A75-9CE5-BEC84D30EA30}" type="parTrans" cxnId="{9FC50B13-0102-4BED-9607-94E81D5900EE}">
      <dgm:prSet/>
      <dgm:spPr/>
      <dgm:t>
        <a:bodyPr/>
        <a:lstStyle/>
        <a:p>
          <a:endParaRPr lang="ru-RU"/>
        </a:p>
      </dgm:t>
    </dgm:pt>
    <dgm:pt modelId="{692934FE-851F-43B1-923B-C5DE0ECF8CC2}" type="sibTrans" cxnId="{9FC50B13-0102-4BED-9607-94E81D5900EE}">
      <dgm:prSet/>
      <dgm:spPr/>
      <dgm:t>
        <a:bodyPr/>
        <a:lstStyle/>
        <a:p>
          <a:endParaRPr lang="ru-RU"/>
        </a:p>
      </dgm:t>
    </dgm:pt>
    <dgm:pt modelId="{55BB8450-E91C-4A74-8F2A-B2A90168339A}">
      <dgm:prSet/>
      <dgm:spPr/>
      <dgm:t>
        <a:bodyPr/>
        <a:lstStyle/>
        <a:p>
          <a:pPr rtl="0"/>
          <a:endParaRPr lang="ru-RU" dirty="0"/>
        </a:p>
      </dgm:t>
    </dgm:pt>
    <dgm:pt modelId="{4D41E910-9F02-4691-90FC-B07A80A2002A}" type="parTrans" cxnId="{4840F66C-CEA1-47C2-ADCC-9FFD9053DFCD}">
      <dgm:prSet/>
      <dgm:spPr/>
      <dgm:t>
        <a:bodyPr/>
        <a:lstStyle/>
        <a:p>
          <a:endParaRPr lang="ru-RU"/>
        </a:p>
      </dgm:t>
    </dgm:pt>
    <dgm:pt modelId="{D57B357F-CFB7-4705-B92D-352F3DE7C4CC}" type="sibTrans" cxnId="{4840F66C-CEA1-47C2-ADCC-9FFD9053DFCD}">
      <dgm:prSet/>
      <dgm:spPr/>
      <dgm:t>
        <a:bodyPr/>
        <a:lstStyle/>
        <a:p>
          <a:endParaRPr lang="ru-RU"/>
        </a:p>
      </dgm:t>
    </dgm:pt>
    <dgm:pt modelId="{A4080E16-732D-46BE-947C-E8622D95DC5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Нарушается привлечение фибробластов в зону туберкулезного воспаления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700" dirty="0"/>
        </a:p>
      </dgm:t>
    </dgm:pt>
    <dgm:pt modelId="{D4745DBA-5B68-4E36-A63B-35CEBDE1F1AB}" type="parTrans" cxnId="{0751DD14-6456-402F-96EF-986A1A63DBFB}">
      <dgm:prSet/>
      <dgm:spPr/>
      <dgm:t>
        <a:bodyPr/>
        <a:lstStyle/>
        <a:p>
          <a:endParaRPr lang="ru-RU"/>
        </a:p>
      </dgm:t>
    </dgm:pt>
    <dgm:pt modelId="{57D00666-4735-4259-B499-F453E21BABB1}" type="sibTrans" cxnId="{0751DD14-6456-402F-96EF-986A1A63DBFB}">
      <dgm:prSet/>
      <dgm:spPr/>
      <dgm:t>
        <a:bodyPr/>
        <a:lstStyle/>
        <a:p>
          <a:endParaRPr lang="ru-RU"/>
        </a:p>
      </dgm:t>
    </dgm:pt>
    <dgm:pt modelId="{4849B052-2449-420B-A313-46ADBB203D36}">
      <dgm:prSet/>
      <dgm:spPr/>
      <dgm:t>
        <a:bodyPr/>
        <a:lstStyle/>
        <a:p>
          <a:pPr rtl="0"/>
          <a:endParaRPr lang="ru-RU" dirty="0"/>
        </a:p>
      </dgm:t>
    </dgm:pt>
    <dgm:pt modelId="{7280282C-5734-42CA-92DA-545F586A30C7}" type="parTrans" cxnId="{F9DA5149-96F9-4BCB-90ED-C2B6CB957691}">
      <dgm:prSet/>
      <dgm:spPr/>
      <dgm:t>
        <a:bodyPr/>
        <a:lstStyle/>
        <a:p>
          <a:endParaRPr lang="ru-RU"/>
        </a:p>
      </dgm:t>
    </dgm:pt>
    <dgm:pt modelId="{2015490D-0E0D-4E5A-B571-3472ED29B9B2}" type="sibTrans" cxnId="{F9DA5149-96F9-4BCB-90ED-C2B6CB957691}">
      <dgm:prSet/>
      <dgm:spPr/>
      <dgm:t>
        <a:bodyPr/>
        <a:lstStyle/>
        <a:p>
          <a:endParaRPr lang="ru-RU"/>
        </a:p>
      </dgm:t>
    </dgm:pt>
    <dgm:pt modelId="{F67B4F9A-28A0-4ADF-99CB-5C2378519F5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Не формируется фиброзный слой гранулемы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/>
        </a:p>
      </dgm:t>
    </dgm:pt>
    <dgm:pt modelId="{AB858947-7CDB-4E73-BBE7-DC9547E7F534}" type="parTrans" cxnId="{262393EC-5555-46F3-9E9F-D5FC64C0BE77}">
      <dgm:prSet/>
      <dgm:spPr/>
      <dgm:t>
        <a:bodyPr/>
        <a:lstStyle/>
        <a:p>
          <a:endParaRPr lang="ru-RU"/>
        </a:p>
      </dgm:t>
    </dgm:pt>
    <dgm:pt modelId="{A4C7250A-FEB4-4E20-BA6B-C49CB03A0070}" type="sibTrans" cxnId="{262393EC-5555-46F3-9E9F-D5FC64C0BE77}">
      <dgm:prSet/>
      <dgm:spPr/>
      <dgm:t>
        <a:bodyPr/>
        <a:lstStyle/>
        <a:p>
          <a:endParaRPr lang="ru-RU"/>
        </a:p>
      </dgm:t>
    </dgm:pt>
    <dgm:pt modelId="{0BCCA5FE-781A-4B21-A56A-083310696D06}">
      <dgm:prSet/>
      <dgm:spPr/>
      <dgm:t>
        <a:bodyPr/>
        <a:lstStyle/>
        <a:p>
          <a:pPr rtl="0"/>
          <a:endParaRPr lang="ru-RU" dirty="0"/>
        </a:p>
      </dgm:t>
    </dgm:pt>
    <dgm:pt modelId="{406AAEA8-F68A-44DE-AB74-D6494328F2F6}" type="parTrans" cxnId="{A85978ED-FAA6-450E-A7EA-DC694DC65133}">
      <dgm:prSet/>
      <dgm:spPr/>
      <dgm:t>
        <a:bodyPr/>
        <a:lstStyle/>
        <a:p>
          <a:endParaRPr lang="ru-RU"/>
        </a:p>
      </dgm:t>
    </dgm:pt>
    <dgm:pt modelId="{44701DF9-2E74-4F54-97D2-71F12D3ED16A}" type="sibTrans" cxnId="{A85978ED-FAA6-450E-A7EA-DC694DC65133}">
      <dgm:prSet/>
      <dgm:spPr/>
      <dgm:t>
        <a:bodyPr/>
        <a:lstStyle/>
        <a:p>
          <a:endParaRPr lang="ru-RU"/>
        </a:p>
      </dgm:t>
    </dgm:pt>
    <dgm:pt modelId="{616D5057-02BD-4DEC-8A54-FC876E61A7E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Невозможно формирование полноценных каверн или полей фиброза</a:t>
          </a:r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/>
        </a:p>
      </dgm:t>
    </dgm:pt>
    <dgm:pt modelId="{855BE439-C62B-4939-ADCE-5364FF2FBA5A}" type="parTrans" cxnId="{ECB7B01D-9165-4711-83BC-7E9E4369BD26}">
      <dgm:prSet/>
      <dgm:spPr/>
      <dgm:t>
        <a:bodyPr/>
        <a:lstStyle/>
        <a:p>
          <a:endParaRPr lang="ru-RU"/>
        </a:p>
      </dgm:t>
    </dgm:pt>
    <dgm:pt modelId="{2626D5C8-1610-4105-AFEB-02BAB17622F4}" type="sibTrans" cxnId="{ECB7B01D-9165-4711-83BC-7E9E4369BD26}">
      <dgm:prSet/>
      <dgm:spPr/>
      <dgm:t>
        <a:bodyPr/>
        <a:lstStyle/>
        <a:p>
          <a:endParaRPr lang="ru-RU"/>
        </a:p>
      </dgm:t>
    </dgm:pt>
    <dgm:pt modelId="{E1C3727D-7590-4D1D-9948-C9D3A3A31859}">
      <dgm:prSet custT="1"/>
      <dgm:spPr/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/>
        </a:p>
      </dgm:t>
    </dgm:pt>
    <dgm:pt modelId="{4A6FD487-E49F-4EB2-98F3-4038CE5C6524}" type="parTrans" cxnId="{E5ACED65-F37C-4711-9BD8-5AD9E273AB43}">
      <dgm:prSet/>
      <dgm:spPr/>
      <dgm:t>
        <a:bodyPr/>
        <a:lstStyle/>
        <a:p>
          <a:endParaRPr lang="ru-RU"/>
        </a:p>
      </dgm:t>
    </dgm:pt>
    <dgm:pt modelId="{A1CDD473-5201-4973-AC65-FF0D6FC0A6F5}" type="sibTrans" cxnId="{E5ACED65-F37C-4711-9BD8-5AD9E273AB43}">
      <dgm:prSet/>
      <dgm:spPr/>
      <dgm:t>
        <a:bodyPr/>
        <a:lstStyle/>
        <a:p>
          <a:endParaRPr lang="ru-RU"/>
        </a:p>
      </dgm:t>
    </dgm:pt>
    <dgm:pt modelId="{2EF393E1-4B24-45D5-B841-AFD9A19EA0D2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/>
        </a:p>
      </dgm:t>
    </dgm:pt>
    <dgm:pt modelId="{42575ECB-CC1A-44A3-90A4-8F0BFACBED96}" type="parTrans" cxnId="{124A8283-BF7D-4540-AA2A-41E541280C34}">
      <dgm:prSet/>
      <dgm:spPr/>
      <dgm:t>
        <a:bodyPr/>
        <a:lstStyle/>
        <a:p>
          <a:endParaRPr lang="ru-RU"/>
        </a:p>
      </dgm:t>
    </dgm:pt>
    <dgm:pt modelId="{150EA809-59DA-4B5F-B0AB-E9BCD98112D3}" type="sibTrans" cxnId="{124A8283-BF7D-4540-AA2A-41E541280C34}">
      <dgm:prSet/>
      <dgm:spPr/>
      <dgm:t>
        <a:bodyPr/>
        <a:lstStyle/>
        <a:p>
          <a:endParaRPr lang="ru-RU"/>
        </a:p>
      </dgm:t>
    </dgm:pt>
    <dgm:pt modelId="{C3648537-84CC-45AF-A637-22FCDA822DD2}">
      <dgm:prSet custT="1"/>
      <dgm:spPr/>
      <dgm:t>
        <a:bodyPr/>
        <a:lstStyle/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700" dirty="0"/>
        </a:p>
      </dgm:t>
    </dgm:pt>
    <dgm:pt modelId="{8773AAF8-C8A2-4501-A966-07381CE34D9C}" type="parTrans" cxnId="{13218569-3895-46B4-8119-BFFC6430A689}">
      <dgm:prSet/>
      <dgm:spPr/>
      <dgm:t>
        <a:bodyPr/>
        <a:lstStyle/>
        <a:p>
          <a:endParaRPr lang="ru-RU"/>
        </a:p>
      </dgm:t>
    </dgm:pt>
    <dgm:pt modelId="{17F733EC-02A1-41E6-B27D-5B77EF074BC1}" type="sibTrans" cxnId="{13218569-3895-46B4-8119-BFFC6430A689}">
      <dgm:prSet/>
      <dgm:spPr/>
      <dgm:t>
        <a:bodyPr/>
        <a:lstStyle/>
        <a:p>
          <a:endParaRPr lang="ru-RU"/>
        </a:p>
      </dgm:t>
    </dgm:pt>
    <dgm:pt modelId="{D7B6608D-7CAE-46F7-AA89-E3BCBF86253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ФКТ, </a:t>
          </a:r>
          <a:r>
            <a:rPr lang="ru-RU" sz="2400" dirty="0" err="1"/>
            <a:t>цирротический</a:t>
          </a:r>
          <a:r>
            <a:rPr lang="ru-RU" sz="2400" dirty="0"/>
            <a:t> туберкулез легких у больных с низким уровнем </a:t>
          </a:r>
          <a:r>
            <a:rPr lang="en-US" sz="2400" dirty="0"/>
            <a:t>CD4</a:t>
          </a:r>
          <a:r>
            <a:rPr lang="ru-RU" sz="2400" dirty="0"/>
            <a:t> невозможен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D8EFA459-0172-42DC-821C-1FA5F5C2B0D0}" type="parTrans" cxnId="{046EEA01-3517-440A-A738-870CE6E7B5E6}">
      <dgm:prSet/>
      <dgm:spPr/>
    </dgm:pt>
    <dgm:pt modelId="{9D5FE6C6-B036-453F-9622-5C735D38948F}" type="sibTrans" cxnId="{046EEA01-3517-440A-A738-870CE6E7B5E6}">
      <dgm:prSet/>
      <dgm:spPr/>
    </dgm:pt>
    <dgm:pt modelId="{9CE4E502-C4CC-4BE4-AF22-342CA270C040}">
      <dgm:prSet custT="1"/>
      <dgm:spPr/>
      <dgm:t>
        <a:bodyPr/>
        <a:lstStyle/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9B818ED7-8A71-429D-BE70-D0AF55310EEF}" type="parTrans" cxnId="{33F21D94-44CE-4141-9C10-4F1842C8D3B2}">
      <dgm:prSet/>
      <dgm:spPr/>
    </dgm:pt>
    <dgm:pt modelId="{2DFA67B1-4531-4AA3-A11F-FCE7EC2F2281}" type="sibTrans" cxnId="{33F21D94-44CE-4141-9C10-4F1842C8D3B2}">
      <dgm:prSet/>
      <dgm:spPr/>
    </dgm:pt>
    <dgm:pt modelId="{9FD686C7-A9A8-49C5-86F0-A32499DB0608}" type="pres">
      <dgm:prSet presAssocID="{0DA62E3B-53DB-4CB7-A7BF-3F4D2400ED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AD8AF-27FB-427A-B187-8E0486ADD758}" type="pres">
      <dgm:prSet presAssocID="{FD12A636-7DA0-4EE2-9532-6DD0C9DC4B90}" presName="composite" presStyleCnt="0"/>
      <dgm:spPr/>
    </dgm:pt>
    <dgm:pt modelId="{DD0484CE-C2F1-4F09-BE9F-5A2D5C1EE7B3}" type="pres">
      <dgm:prSet presAssocID="{FD12A636-7DA0-4EE2-9532-6DD0C9DC4B9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46B2C-8A6B-4734-B74D-D6CD09A67586}" type="pres">
      <dgm:prSet presAssocID="{FD12A636-7DA0-4EE2-9532-6DD0C9DC4B9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3EB29-3C20-4632-98EA-29F168F3F903}" type="pres">
      <dgm:prSet presAssocID="{692934FE-851F-43B1-923B-C5DE0ECF8CC2}" presName="sp" presStyleCnt="0"/>
      <dgm:spPr/>
    </dgm:pt>
    <dgm:pt modelId="{DC4D3BE1-EAD3-47F6-9459-407695246F8F}" type="pres">
      <dgm:prSet presAssocID="{55BB8450-E91C-4A74-8F2A-B2A90168339A}" presName="composite" presStyleCnt="0"/>
      <dgm:spPr/>
    </dgm:pt>
    <dgm:pt modelId="{4C8DB8B0-2A32-4311-A133-39FFE20D5267}" type="pres">
      <dgm:prSet presAssocID="{55BB8450-E91C-4A74-8F2A-B2A90168339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5AE8F-0D8F-450A-8DB9-38C0B29E2C90}" type="pres">
      <dgm:prSet presAssocID="{55BB8450-E91C-4A74-8F2A-B2A90168339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FEB51-A566-4D7F-A693-E34E0B89A614}" type="pres">
      <dgm:prSet presAssocID="{D57B357F-CFB7-4705-B92D-352F3DE7C4CC}" presName="sp" presStyleCnt="0"/>
      <dgm:spPr/>
    </dgm:pt>
    <dgm:pt modelId="{06DC0FB7-E441-4D2D-A041-76CA85FC7201}" type="pres">
      <dgm:prSet presAssocID="{4849B052-2449-420B-A313-46ADBB203D36}" presName="composite" presStyleCnt="0"/>
      <dgm:spPr/>
    </dgm:pt>
    <dgm:pt modelId="{E763E73B-16AB-48AF-8F1E-EEA0A90CDAA3}" type="pres">
      <dgm:prSet presAssocID="{4849B052-2449-420B-A313-46ADBB203D3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9CC30-E51E-40D9-90E0-72968CDE2F9C}" type="pres">
      <dgm:prSet presAssocID="{4849B052-2449-420B-A313-46ADBB203D3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69707-AAC4-4CE7-9428-AF3704EE20A2}" type="pres">
      <dgm:prSet presAssocID="{2015490D-0E0D-4E5A-B571-3472ED29B9B2}" presName="sp" presStyleCnt="0"/>
      <dgm:spPr/>
    </dgm:pt>
    <dgm:pt modelId="{E16B903B-B3BB-400B-B6AA-CBF80481365D}" type="pres">
      <dgm:prSet presAssocID="{0BCCA5FE-781A-4B21-A56A-083310696D06}" presName="composite" presStyleCnt="0"/>
      <dgm:spPr/>
    </dgm:pt>
    <dgm:pt modelId="{B12E2790-B13B-4E81-B5D4-7C693B1FF665}" type="pres">
      <dgm:prSet presAssocID="{0BCCA5FE-781A-4B21-A56A-083310696D0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59300-79CA-421F-8319-BE608154FA2D}" type="pres">
      <dgm:prSet presAssocID="{0BCCA5FE-781A-4B21-A56A-083310696D0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0A3A2-D541-4B25-B0DB-A364CED06E1A}" type="presOf" srcId="{4849B052-2449-420B-A313-46ADBB203D36}" destId="{E763E73B-16AB-48AF-8F1E-EEA0A90CDAA3}" srcOrd="0" destOrd="0" presId="urn:microsoft.com/office/officeart/2005/8/layout/chevron2"/>
    <dgm:cxn modelId="{A5D5442F-CED8-44A6-9A95-35DB3F2C010D}" type="presOf" srcId="{F67B4F9A-28A0-4ADF-99CB-5C2378519F55}" destId="{FFA5AE8F-0D8F-450A-8DB9-38C0B29E2C90}" srcOrd="0" destOrd="1" presId="urn:microsoft.com/office/officeart/2005/8/layout/chevron2"/>
    <dgm:cxn modelId="{42AEBC27-3E63-425E-9952-CA3D2E3E9A74}" type="presOf" srcId="{C3648537-84CC-45AF-A637-22FCDA822DD2}" destId="{EF446B2C-8A6B-4734-B74D-D6CD09A67586}" srcOrd="0" destOrd="0" presId="urn:microsoft.com/office/officeart/2005/8/layout/chevron2"/>
    <dgm:cxn modelId="{2B4F0600-1AFA-4CB5-A7AE-89DAC9C2106A}" type="presOf" srcId="{9CE4E502-C4CC-4BE4-AF22-342CA270C040}" destId="{85859300-79CA-421F-8319-BE608154FA2D}" srcOrd="0" destOrd="0" presId="urn:microsoft.com/office/officeart/2005/8/layout/chevron2"/>
    <dgm:cxn modelId="{3E2E57E9-00FD-4D2D-9671-23D880B3EE73}" type="presOf" srcId="{616D5057-02BD-4DEC-8A54-FC876E61A7ED}" destId="{1709CC30-E51E-40D9-90E0-72968CDE2F9C}" srcOrd="0" destOrd="1" presId="urn:microsoft.com/office/officeart/2005/8/layout/chevron2"/>
    <dgm:cxn modelId="{33F21D94-44CE-4141-9C10-4F1842C8D3B2}" srcId="{0BCCA5FE-781A-4B21-A56A-083310696D06}" destId="{9CE4E502-C4CC-4BE4-AF22-342CA270C040}" srcOrd="0" destOrd="0" parTransId="{9B818ED7-8A71-429D-BE70-D0AF55310EEF}" sibTransId="{2DFA67B1-4531-4AA3-A11F-FCE7EC2F2281}"/>
    <dgm:cxn modelId="{129B5F19-D3E1-4884-9CDA-C37E07DDB334}" type="presOf" srcId="{0DA62E3B-53DB-4CB7-A7BF-3F4D2400EDDA}" destId="{9FD686C7-A9A8-49C5-86F0-A32499DB0608}" srcOrd="0" destOrd="0" presId="urn:microsoft.com/office/officeart/2005/8/layout/chevron2"/>
    <dgm:cxn modelId="{CEED0AD7-4C7B-4408-8614-DADB598F6465}" type="presOf" srcId="{55BB8450-E91C-4A74-8F2A-B2A90168339A}" destId="{4C8DB8B0-2A32-4311-A133-39FFE20D5267}" srcOrd="0" destOrd="0" presId="urn:microsoft.com/office/officeart/2005/8/layout/chevron2"/>
    <dgm:cxn modelId="{439E66FD-FF5A-414B-8DF7-A7D71BAB3A50}" type="presOf" srcId="{2EF393E1-4B24-45D5-B841-AFD9A19EA0D2}" destId="{FFA5AE8F-0D8F-450A-8DB9-38C0B29E2C90}" srcOrd="0" destOrd="0" presId="urn:microsoft.com/office/officeart/2005/8/layout/chevron2"/>
    <dgm:cxn modelId="{18C0DADD-EB12-46EB-9EF6-BF1699009221}" type="presOf" srcId="{FD12A636-7DA0-4EE2-9532-6DD0C9DC4B90}" destId="{DD0484CE-C2F1-4F09-BE9F-5A2D5C1EE7B3}" srcOrd="0" destOrd="0" presId="urn:microsoft.com/office/officeart/2005/8/layout/chevron2"/>
    <dgm:cxn modelId="{814C958C-2739-495F-B70C-A4530DD3AFE8}" type="presOf" srcId="{A4080E16-732D-46BE-947C-E8622D95DC5A}" destId="{EF446B2C-8A6B-4734-B74D-D6CD09A67586}" srcOrd="0" destOrd="1" presId="urn:microsoft.com/office/officeart/2005/8/layout/chevron2"/>
    <dgm:cxn modelId="{0751DD14-6456-402F-96EF-986A1A63DBFB}" srcId="{FD12A636-7DA0-4EE2-9532-6DD0C9DC4B90}" destId="{A4080E16-732D-46BE-947C-E8622D95DC5A}" srcOrd="1" destOrd="0" parTransId="{D4745DBA-5B68-4E36-A63B-35CEBDE1F1AB}" sibTransId="{57D00666-4735-4259-B499-F453E21BABB1}"/>
    <dgm:cxn modelId="{125A1BCB-B1B8-4E4C-95A4-EA9AD2B65954}" type="presOf" srcId="{D7B6608D-7CAE-46F7-AA89-E3BCBF86253C}" destId="{85859300-79CA-421F-8319-BE608154FA2D}" srcOrd="0" destOrd="1" presId="urn:microsoft.com/office/officeart/2005/8/layout/chevron2"/>
    <dgm:cxn modelId="{124A8283-BF7D-4540-AA2A-41E541280C34}" srcId="{55BB8450-E91C-4A74-8F2A-B2A90168339A}" destId="{2EF393E1-4B24-45D5-B841-AFD9A19EA0D2}" srcOrd="0" destOrd="0" parTransId="{42575ECB-CC1A-44A3-90A4-8F0BFACBED96}" sibTransId="{150EA809-59DA-4B5F-B0AB-E9BCD98112D3}"/>
    <dgm:cxn modelId="{11634F89-4A80-47EF-A21B-5C99872C1780}" type="presOf" srcId="{0BCCA5FE-781A-4B21-A56A-083310696D06}" destId="{B12E2790-B13B-4E81-B5D4-7C693B1FF665}" srcOrd="0" destOrd="0" presId="urn:microsoft.com/office/officeart/2005/8/layout/chevron2"/>
    <dgm:cxn modelId="{9129D03D-5E8B-4C69-9028-F48C577B3924}" type="presOf" srcId="{E1C3727D-7590-4D1D-9948-C9D3A3A31859}" destId="{1709CC30-E51E-40D9-90E0-72968CDE2F9C}" srcOrd="0" destOrd="0" presId="urn:microsoft.com/office/officeart/2005/8/layout/chevron2"/>
    <dgm:cxn modelId="{ECB7B01D-9165-4711-83BC-7E9E4369BD26}" srcId="{4849B052-2449-420B-A313-46ADBB203D36}" destId="{616D5057-02BD-4DEC-8A54-FC876E61A7ED}" srcOrd="1" destOrd="0" parTransId="{855BE439-C62B-4939-ADCE-5364FF2FBA5A}" sibTransId="{2626D5C8-1610-4105-AFEB-02BAB17622F4}"/>
    <dgm:cxn modelId="{4840F66C-CEA1-47C2-ADCC-9FFD9053DFCD}" srcId="{0DA62E3B-53DB-4CB7-A7BF-3F4D2400EDDA}" destId="{55BB8450-E91C-4A74-8F2A-B2A90168339A}" srcOrd="1" destOrd="0" parTransId="{4D41E910-9F02-4691-90FC-B07A80A2002A}" sibTransId="{D57B357F-CFB7-4705-B92D-352F3DE7C4CC}"/>
    <dgm:cxn modelId="{046EEA01-3517-440A-A738-870CE6E7B5E6}" srcId="{0BCCA5FE-781A-4B21-A56A-083310696D06}" destId="{D7B6608D-7CAE-46F7-AA89-E3BCBF86253C}" srcOrd="1" destOrd="0" parTransId="{D8EFA459-0172-42DC-821C-1FA5F5C2B0D0}" sibTransId="{9D5FE6C6-B036-453F-9622-5C735D38948F}"/>
    <dgm:cxn modelId="{9FC50B13-0102-4BED-9607-94E81D5900EE}" srcId="{0DA62E3B-53DB-4CB7-A7BF-3F4D2400EDDA}" destId="{FD12A636-7DA0-4EE2-9532-6DD0C9DC4B90}" srcOrd="0" destOrd="0" parTransId="{92A953FA-6D3C-4A75-9CE5-BEC84D30EA30}" sibTransId="{692934FE-851F-43B1-923B-C5DE0ECF8CC2}"/>
    <dgm:cxn modelId="{E5ACED65-F37C-4711-9BD8-5AD9E273AB43}" srcId="{4849B052-2449-420B-A313-46ADBB203D36}" destId="{E1C3727D-7590-4D1D-9948-C9D3A3A31859}" srcOrd="0" destOrd="0" parTransId="{4A6FD487-E49F-4EB2-98F3-4038CE5C6524}" sibTransId="{A1CDD473-5201-4973-AC65-FF0D6FC0A6F5}"/>
    <dgm:cxn modelId="{13218569-3895-46B4-8119-BFFC6430A689}" srcId="{FD12A636-7DA0-4EE2-9532-6DD0C9DC4B90}" destId="{C3648537-84CC-45AF-A637-22FCDA822DD2}" srcOrd="0" destOrd="0" parTransId="{8773AAF8-C8A2-4501-A966-07381CE34D9C}" sibTransId="{17F733EC-02A1-41E6-B27D-5B77EF074BC1}"/>
    <dgm:cxn modelId="{262393EC-5555-46F3-9E9F-D5FC64C0BE77}" srcId="{55BB8450-E91C-4A74-8F2A-B2A90168339A}" destId="{F67B4F9A-28A0-4ADF-99CB-5C2378519F55}" srcOrd="1" destOrd="0" parTransId="{AB858947-7CDB-4E73-BBE7-DC9547E7F534}" sibTransId="{A4C7250A-FEB4-4E20-BA6B-C49CB03A0070}"/>
    <dgm:cxn modelId="{F9DA5149-96F9-4BCB-90ED-C2B6CB957691}" srcId="{0DA62E3B-53DB-4CB7-A7BF-3F4D2400EDDA}" destId="{4849B052-2449-420B-A313-46ADBB203D36}" srcOrd="2" destOrd="0" parTransId="{7280282C-5734-42CA-92DA-545F586A30C7}" sibTransId="{2015490D-0E0D-4E5A-B571-3472ED29B9B2}"/>
    <dgm:cxn modelId="{A85978ED-FAA6-450E-A7EA-DC694DC65133}" srcId="{0DA62E3B-53DB-4CB7-A7BF-3F4D2400EDDA}" destId="{0BCCA5FE-781A-4B21-A56A-083310696D06}" srcOrd="3" destOrd="0" parTransId="{406AAEA8-F68A-44DE-AB74-D6494328F2F6}" sibTransId="{44701DF9-2E74-4F54-97D2-71F12D3ED16A}"/>
    <dgm:cxn modelId="{61BD6580-4ED7-4F2C-BF45-0CDEED0CB835}" type="presParOf" srcId="{9FD686C7-A9A8-49C5-86F0-A32499DB0608}" destId="{1E9AD8AF-27FB-427A-B187-8E0486ADD758}" srcOrd="0" destOrd="0" presId="urn:microsoft.com/office/officeart/2005/8/layout/chevron2"/>
    <dgm:cxn modelId="{A1446C6F-B34A-4126-843A-3A8A5B89F127}" type="presParOf" srcId="{1E9AD8AF-27FB-427A-B187-8E0486ADD758}" destId="{DD0484CE-C2F1-4F09-BE9F-5A2D5C1EE7B3}" srcOrd="0" destOrd="0" presId="urn:microsoft.com/office/officeart/2005/8/layout/chevron2"/>
    <dgm:cxn modelId="{87231C98-4922-4E0A-A42C-018B3BE34AA4}" type="presParOf" srcId="{1E9AD8AF-27FB-427A-B187-8E0486ADD758}" destId="{EF446B2C-8A6B-4734-B74D-D6CD09A67586}" srcOrd="1" destOrd="0" presId="urn:microsoft.com/office/officeart/2005/8/layout/chevron2"/>
    <dgm:cxn modelId="{881C85EE-1ADB-4679-B028-EBF139585068}" type="presParOf" srcId="{9FD686C7-A9A8-49C5-86F0-A32499DB0608}" destId="{7FD3EB29-3C20-4632-98EA-29F168F3F903}" srcOrd="1" destOrd="0" presId="urn:microsoft.com/office/officeart/2005/8/layout/chevron2"/>
    <dgm:cxn modelId="{F0C72319-20D4-4FDA-AEB9-B60807F64433}" type="presParOf" srcId="{9FD686C7-A9A8-49C5-86F0-A32499DB0608}" destId="{DC4D3BE1-EAD3-47F6-9459-407695246F8F}" srcOrd="2" destOrd="0" presId="urn:microsoft.com/office/officeart/2005/8/layout/chevron2"/>
    <dgm:cxn modelId="{0F3D6189-2BB0-4AAD-8C10-2D2BC8D35B5D}" type="presParOf" srcId="{DC4D3BE1-EAD3-47F6-9459-407695246F8F}" destId="{4C8DB8B0-2A32-4311-A133-39FFE20D5267}" srcOrd="0" destOrd="0" presId="urn:microsoft.com/office/officeart/2005/8/layout/chevron2"/>
    <dgm:cxn modelId="{EA2F959E-B34E-443E-8D81-B4EC61086FF1}" type="presParOf" srcId="{DC4D3BE1-EAD3-47F6-9459-407695246F8F}" destId="{FFA5AE8F-0D8F-450A-8DB9-38C0B29E2C90}" srcOrd="1" destOrd="0" presId="urn:microsoft.com/office/officeart/2005/8/layout/chevron2"/>
    <dgm:cxn modelId="{33EB6D7D-CE7C-414D-9299-355134236FFB}" type="presParOf" srcId="{9FD686C7-A9A8-49C5-86F0-A32499DB0608}" destId="{CA9FEB51-A566-4D7F-A693-E34E0B89A614}" srcOrd="3" destOrd="0" presId="urn:microsoft.com/office/officeart/2005/8/layout/chevron2"/>
    <dgm:cxn modelId="{0C23968A-4F5E-4A0C-AE89-660BD12063FB}" type="presParOf" srcId="{9FD686C7-A9A8-49C5-86F0-A32499DB0608}" destId="{06DC0FB7-E441-4D2D-A041-76CA85FC7201}" srcOrd="4" destOrd="0" presId="urn:microsoft.com/office/officeart/2005/8/layout/chevron2"/>
    <dgm:cxn modelId="{10A3193D-CC6F-4417-9EEA-4AFF8560D38F}" type="presParOf" srcId="{06DC0FB7-E441-4D2D-A041-76CA85FC7201}" destId="{E763E73B-16AB-48AF-8F1E-EEA0A90CDAA3}" srcOrd="0" destOrd="0" presId="urn:microsoft.com/office/officeart/2005/8/layout/chevron2"/>
    <dgm:cxn modelId="{22A32449-E9EC-403E-ACD8-F84EB78A3064}" type="presParOf" srcId="{06DC0FB7-E441-4D2D-A041-76CA85FC7201}" destId="{1709CC30-E51E-40D9-90E0-72968CDE2F9C}" srcOrd="1" destOrd="0" presId="urn:microsoft.com/office/officeart/2005/8/layout/chevron2"/>
    <dgm:cxn modelId="{2FDC267F-FE58-44A7-B7DE-38FC2FEB8BF6}" type="presParOf" srcId="{9FD686C7-A9A8-49C5-86F0-A32499DB0608}" destId="{57D69707-AAC4-4CE7-9428-AF3704EE20A2}" srcOrd="5" destOrd="0" presId="urn:microsoft.com/office/officeart/2005/8/layout/chevron2"/>
    <dgm:cxn modelId="{D8DEAB74-1D51-477F-9C0D-A7417AEC0555}" type="presParOf" srcId="{9FD686C7-A9A8-49C5-86F0-A32499DB0608}" destId="{E16B903B-B3BB-400B-B6AA-CBF80481365D}" srcOrd="6" destOrd="0" presId="urn:microsoft.com/office/officeart/2005/8/layout/chevron2"/>
    <dgm:cxn modelId="{B7489F77-1799-49F1-B88C-84D2FEC1F482}" type="presParOf" srcId="{E16B903B-B3BB-400B-B6AA-CBF80481365D}" destId="{B12E2790-B13B-4E81-B5D4-7C693B1FF665}" srcOrd="0" destOrd="0" presId="urn:microsoft.com/office/officeart/2005/8/layout/chevron2"/>
    <dgm:cxn modelId="{76D84E23-7BC4-4796-8383-AD538F97DEC1}" type="presParOf" srcId="{E16B903B-B3BB-400B-B6AA-CBF80481365D}" destId="{85859300-79CA-421F-8319-BE608154FA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06CF9-75A0-49D8-A36F-B4AB90EE6B70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478894B9-BE67-4680-B8B8-16BDDCADCE64}">
      <dgm:prSet phldrT="[Текст]"/>
      <dgm:spPr/>
      <dgm:t>
        <a:bodyPr/>
        <a:lstStyle/>
        <a:p>
          <a:r>
            <a:rPr lang="ru-RU" dirty="0"/>
            <a:t>Экссудативное воспаление</a:t>
          </a:r>
        </a:p>
        <a:p>
          <a:r>
            <a:rPr lang="ru-RU" dirty="0"/>
            <a:t>Быстрая генерализация</a:t>
          </a:r>
        </a:p>
        <a:p>
          <a:r>
            <a:rPr lang="ru-RU" dirty="0"/>
            <a:t>Быстрый клинический ответ на лечение</a:t>
          </a:r>
        </a:p>
      </dgm:t>
    </dgm:pt>
    <dgm:pt modelId="{EC424F25-DB7A-4FE9-ABEA-23BCEECBA7A9}" type="parTrans" cxnId="{C3BB58CE-793A-47B5-940B-18012A840402}">
      <dgm:prSet/>
      <dgm:spPr/>
    </dgm:pt>
    <dgm:pt modelId="{29B2B392-0B3F-4E26-930F-06F280E2F385}" type="sibTrans" cxnId="{C3BB58CE-793A-47B5-940B-18012A840402}">
      <dgm:prSet/>
      <dgm:spPr/>
    </dgm:pt>
    <dgm:pt modelId="{85E9721D-27CA-4D71-8E47-D49D5FB02CF2}">
      <dgm:prSet phldrT="[Текст]"/>
      <dgm:spPr/>
      <dgm:t>
        <a:bodyPr/>
        <a:lstStyle/>
        <a:p>
          <a:r>
            <a:rPr lang="ru-RU" dirty="0"/>
            <a:t>Продуктивное воспаление</a:t>
          </a:r>
        </a:p>
        <a:p>
          <a:r>
            <a:rPr lang="ru-RU" dirty="0"/>
            <a:t>Замедление развития</a:t>
          </a:r>
        </a:p>
        <a:p>
          <a:r>
            <a:rPr lang="ru-RU" dirty="0"/>
            <a:t>Сохраняется несколько очагов воспаления с хроническим течением</a:t>
          </a:r>
        </a:p>
      </dgm:t>
    </dgm:pt>
    <dgm:pt modelId="{62E4B21A-342A-41DD-A98F-F9E01F9494FB}" type="parTrans" cxnId="{C421F29E-649C-4F85-AA1C-11472B0FB88A}">
      <dgm:prSet/>
      <dgm:spPr/>
    </dgm:pt>
    <dgm:pt modelId="{816DDD2A-F735-419F-839B-EFEDBFFE0632}" type="sibTrans" cxnId="{C421F29E-649C-4F85-AA1C-11472B0FB88A}">
      <dgm:prSet/>
      <dgm:spPr/>
    </dgm:pt>
    <dgm:pt modelId="{C2C6F1A9-BB5F-4820-B219-E5488653697B}">
      <dgm:prSet phldrT="[Текст]"/>
      <dgm:spPr/>
      <dgm:t>
        <a:bodyPr/>
        <a:lstStyle/>
        <a:p>
          <a:r>
            <a:rPr lang="ru-RU" dirty="0"/>
            <a:t>Локализованный процесс</a:t>
          </a:r>
        </a:p>
        <a:p>
          <a:r>
            <a:rPr lang="ru-RU" dirty="0"/>
            <a:t>Слабо выраженная клиника</a:t>
          </a:r>
        </a:p>
        <a:p>
          <a:r>
            <a:rPr lang="ru-RU" dirty="0"/>
            <a:t>Хроническое течение</a:t>
          </a:r>
        </a:p>
      </dgm:t>
    </dgm:pt>
    <dgm:pt modelId="{FB1AD564-2796-488E-83B7-971FF306C568}" type="parTrans" cxnId="{FE52B7A4-7C7D-439F-AF4F-6A610DA5369B}">
      <dgm:prSet/>
      <dgm:spPr/>
    </dgm:pt>
    <dgm:pt modelId="{F11180D1-9894-4BC4-96DD-4445C6B359B5}" type="sibTrans" cxnId="{FE52B7A4-7C7D-439F-AF4F-6A610DA5369B}">
      <dgm:prSet/>
      <dgm:spPr/>
    </dgm:pt>
    <dgm:pt modelId="{A6DF8484-3112-4FC3-B8C7-F34F9B3BAA9E}" type="pres">
      <dgm:prSet presAssocID="{28406CF9-75A0-49D8-A36F-B4AB90EE6B70}" presName="CompostProcess" presStyleCnt="0">
        <dgm:presLayoutVars>
          <dgm:dir/>
          <dgm:resizeHandles val="exact"/>
        </dgm:presLayoutVars>
      </dgm:prSet>
      <dgm:spPr/>
    </dgm:pt>
    <dgm:pt modelId="{28A6C8DD-1E40-404C-96DA-5B2E6AF10EDF}" type="pres">
      <dgm:prSet presAssocID="{28406CF9-75A0-49D8-A36F-B4AB90EE6B70}" presName="arrow" presStyleLbl="bgShp" presStyleIdx="0" presStyleCnt="1"/>
      <dgm:spPr/>
    </dgm:pt>
    <dgm:pt modelId="{50D6856B-79CF-4AB5-A49D-77CC3CA23B49}" type="pres">
      <dgm:prSet presAssocID="{28406CF9-75A0-49D8-A36F-B4AB90EE6B70}" presName="linearProcess" presStyleCnt="0"/>
      <dgm:spPr/>
    </dgm:pt>
    <dgm:pt modelId="{D6C3AA07-1CEE-4429-A689-CC5A471BC19E}" type="pres">
      <dgm:prSet presAssocID="{478894B9-BE67-4680-B8B8-16BDDCADCE6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9E41D-0DCC-441A-9097-2E18C2216D93}" type="pres">
      <dgm:prSet presAssocID="{29B2B392-0B3F-4E26-930F-06F280E2F385}" presName="sibTrans" presStyleCnt="0"/>
      <dgm:spPr/>
    </dgm:pt>
    <dgm:pt modelId="{0A0C5895-8CD6-4644-8144-2A24957674DA}" type="pres">
      <dgm:prSet presAssocID="{85E9721D-27CA-4D71-8E47-D49D5FB02CF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0FDAC-F781-4F19-8A80-B3D99775D867}" type="pres">
      <dgm:prSet presAssocID="{816DDD2A-F735-419F-839B-EFEDBFFE0632}" presName="sibTrans" presStyleCnt="0"/>
      <dgm:spPr/>
    </dgm:pt>
    <dgm:pt modelId="{A442E941-2368-472B-8B6E-DCCC92A3C8EF}" type="pres">
      <dgm:prSet presAssocID="{C2C6F1A9-BB5F-4820-B219-E5488653697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203BC-F3A1-4F53-82A8-EC4A4B27646F}" type="presOf" srcId="{C2C6F1A9-BB5F-4820-B219-E5488653697B}" destId="{A442E941-2368-472B-8B6E-DCCC92A3C8EF}" srcOrd="0" destOrd="0" presId="urn:microsoft.com/office/officeart/2005/8/layout/hProcess9"/>
    <dgm:cxn modelId="{3D4C2C60-7252-483C-A2B4-564C72BB3076}" type="presOf" srcId="{478894B9-BE67-4680-B8B8-16BDDCADCE64}" destId="{D6C3AA07-1CEE-4429-A689-CC5A471BC19E}" srcOrd="0" destOrd="0" presId="urn:microsoft.com/office/officeart/2005/8/layout/hProcess9"/>
    <dgm:cxn modelId="{C421F29E-649C-4F85-AA1C-11472B0FB88A}" srcId="{28406CF9-75A0-49D8-A36F-B4AB90EE6B70}" destId="{85E9721D-27CA-4D71-8E47-D49D5FB02CF2}" srcOrd="1" destOrd="0" parTransId="{62E4B21A-342A-41DD-A98F-F9E01F9494FB}" sibTransId="{816DDD2A-F735-419F-839B-EFEDBFFE0632}"/>
    <dgm:cxn modelId="{F37DEA0F-A973-49D7-B76B-6287678BAE69}" type="presOf" srcId="{85E9721D-27CA-4D71-8E47-D49D5FB02CF2}" destId="{0A0C5895-8CD6-4644-8144-2A24957674DA}" srcOrd="0" destOrd="0" presId="urn:microsoft.com/office/officeart/2005/8/layout/hProcess9"/>
    <dgm:cxn modelId="{C3BB58CE-793A-47B5-940B-18012A840402}" srcId="{28406CF9-75A0-49D8-A36F-B4AB90EE6B70}" destId="{478894B9-BE67-4680-B8B8-16BDDCADCE64}" srcOrd="0" destOrd="0" parTransId="{EC424F25-DB7A-4FE9-ABEA-23BCEECBA7A9}" sibTransId="{29B2B392-0B3F-4E26-930F-06F280E2F385}"/>
    <dgm:cxn modelId="{C5AC8CC0-AA33-426D-B7A2-472B2207F064}" type="presOf" srcId="{28406CF9-75A0-49D8-A36F-B4AB90EE6B70}" destId="{A6DF8484-3112-4FC3-B8C7-F34F9B3BAA9E}" srcOrd="0" destOrd="0" presId="urn:microsoft.com/office/officeart/2005/8/layout/hProcess9"/>
    <dgm:cxn modelId="{FE52B7A4-7C7D-439F-AF4F-6A610DA5369B}" srcId="{28406CF9-75A0-49D8-A36F-B4AB90EE6B70}" destId="{C2C6F1A9-BB5F-4820-B219-E5488653697B}" srcOrd="2" destOrd="0" parTransId="{FB1AD564-2796-488E-83B7-971FF306C568}" sibTransId="{F11180D1-9894-4BC4-96DD-4445C6B359B5}"/>
    <dgm:cxn modelId="{A047A224-9E84-4EA1-95B9-2D4338056418}" type="presParOf" srcId="{A6DF8484-3112-4FC3-B8C7-F34F9B3BAA9E}" destId="{28A6C8DD-1E40-404C-96DA-5B2E6AF10EDF}" srcOrd="0" destOrd="0" presId="urn:microsoft.com/office/officeart/2005/8/layout/hProcess9"/>
    <dgm:cxn modelId="{25CCB1FF-1DEF-453A-A35F-7DAFC55D42DE}" type="presParOf" srcId="{A6DF8484-3112-4FC3-B8C7-F34F9B3BAA9E}" destId="{50D6856B-79CF-4AB5-A49D-77CC3CA23B49}" srcOrd="1" destOrd="0" presId="urn:microsoft.com/office/officeart/2005/8/layout/hProcess9"/>
    <dgm:cxn modelId="{3C3FDEC3-64F5-4B1B-B753-0207833514C6}" type="presParOf" srcId="{50D6856B-79CF-4AB5-A49D-77CC3CA23B49}" destId="{D6C3AA07-1CEE-4429-A689-CC5A471BC19E}" srcOrd="0" destOrd="0" presId="urn:microsoft.com/office/officeart/2005/8/layout/hProcess9"/>
    <dgm:cxn modelId="{2D381641-BAF8-4687-8DBB-889CC0CCFC40}" type="presParOf" srcId="{50D6856B-79CF-4AB5-A49D-77CC3CA23B49}" destId="{DD59E41D-0DCC-441A-9097-2E18C2216D93}" srcOrd="1" destOrd="0" presId="urn:microsoft.com/office/officeart/2005/8/layout/hProcess9"/>
    <dgm:cxn modelId="{E39C5B91-8565-4DBE-B82B-D68451EB0F2B}" type="presParOf" srcId="{50D6856B-79CF-4AB5-A49D-77CC3CA23B49}" destId="{0A0C5895-8CD6-4644-8144-2A24957674DA}" srcOrd="2" destOrd="0" presId="urn:microsoft.com/office/officeart/2005/8/layout/hProcess9"/>
    <dgm:cxn modelId="{CEF04357-F889-4362-AD37-90AF6C56CA01}" type="presParOf" srcId="{50D6856B-79CF-4AB5-A49D-77CC3CA23B49}" destId="{69B0FDAC-F781-4F19-8A80-B3D99775D867}" srcOrd="3" destOrd="0" presId="urn:microsoft.com/office/officeart/2005/8/layout/hProcess9"/>
    <dgm:cxn modelId="{6653D2FC-65F5-49F1-B5F0-3257C622B4AE}" type="presParOf" srcId="{50D6856B-79CF-4AB5-A49D-77CC3CA23B49}" destId="{A442E941-2368-472B-8B6E-DCCC92A3C8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FEC1B-80BC-4BC2-A13B-90847B334CDF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Клеточный</a:t>
          </a:r>
        </a:p>
      </dsp:txBody>
      <dsp:txXfrm>
        <a:off x="29163" y="29163"/>
        <a:ext cx="5425092" cy="937385"/>
      </dsp:txXfrm>
    </dsp:sp>
    <dsp:sp modelId="{327236B6-1D05-40FC-8785-DC47CD946E85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Тканевой</a:t>
          </a:r>
        </a:p>
      </dsp:txBody>
      <dsp:txXfrm>
        <a:off x="580546" y="1205913"/>
        <a:ext cx="5326758" cy="937385"/>
      </dsp:txXfrm>
    </dsp:sp>
    <dsp:sp modelId="{73E16DB1-7F27-4FD2-AFD3-BACFB4171D6E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Органный</a:t>
          </a:r>
        </a:p>
      </dsp:txBody>
      <dsp:txXfrm>
        <a:off x="1123699" y="2382663"/>
        <a:ext cx="5334987" cy="937385"/>
      </dsp:txXfrm>
    </dsp:sp>
    <dsp:sp modelId="{D8F4ABB8-A056-415F-A8C9-B72947B4BA3E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Системный</a:t>
          </a:r>
        </a:p>
      </dsp:txBody>
      <dsp:txXfrm>
        <a:off x="1675083" y="3559414"/>
        <a:ext cx="5326758" cy="937385"/>
      </dsp:txXfrm>
    </dsp:sp>
    <dsp:sp modelId="{8361288D-4AB7-4C74-974E-117CC6C407B0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082090" y="762624"/>
        <a:ext cx="355966" cy="487027"/>
      </dsp:txXfrm>
    </dsp:sp>
    <dsp:sp modelId="{6702393A-A31F-4B46-BF4E-6F93E40C5BF8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633473" y="1939375"/>
        <a:ext cx="355966" cy="487027"/>
      </dsp:txXfrm>
    </dsp:sp>
    <dsp:sp modelId="{27306C23-3C02-4F87-A1FA-D369E0FE075F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176627" y="3116125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0.12376</cdr:x>
      <cdr:y>0.62092</cdr:y>
    </cdr:from>
    <cdr:to>
      <cdr:x>0.15875</cdr:x>
      <cdr:y>0.71118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8456" y="2476872"/>
          <a:ext cx="2880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0.11501</cdr:x>
      <cdr:y>0.62092</cdr:y>
    </cdr:from>
    <cdr:to>
      <cdr:x>0.17625</cdr:x>
      <cdr:y>0.72923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6448" y="2476872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51,6%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0.50875</cdr:x>
      <cdr:y>0.69169</cdr:y>
    </cdr:from>
    <cdr:to>
      <cdr:x>0.5525</cdr:x>
      <cdr:y>0.80097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86808" y="2759197"/>
          <a:ext cx="360040" cy="435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36%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0.6925</cdr:x>
      <cdr:y>0.65916</cdr:y>
    </cdr:from>
    <cdr:to>
      <cdr:x>0.745</cdr:x>
      <cdr:y>0.76533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98976" y="2629434"/>
          <a:ext cx="432048" cy="423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0.6925</cdr:x>
      <cdr:y>0.68767</cdr:y>
    </cdr:from>
    <cdr:to>
      <cdr:x>0.745</cdr:x>
      <cdr:y>0.79741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98976" y="2743147"/>
          <a:ext cx="432048" cy="437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47,8%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0.12376</cdr:x>
      <cdr:y>0.62092</cdr:y>
    </cdr:from>
    <cdr:to>
      <cdr:x>0.15875</cdr:x>
      <cdr:y>0.71118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8456" y="2476872"/>
          <a:ext cx="2880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0.11501</cdr:x>
      <cdr:y>0.78022</cdr:y>
    </cdr:from>
    <cdr:to>
      <cdr:x>0.17625</cdr:x>
      <cdr:y>0.88853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6448" y="3112315"/>
          <a:ext cx="503981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13,9%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0.79116</cdr:y>
    </cdr:from>
    <cdr:to>
      <cdr:x>0.54375</cdr:x>
      <cdr:y>0.90044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14800" y="3155963"/>
          <a:ext cx="360045" cy="435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14,1</a:t>
          </a:r>
          <a:r>
            <a:rPr lang="ru-RU" sz="1100" b="1" dirty="0" smtClean="0">
              <a:solidFill>
                <a:schemeClr val="tx1"/>
              </a:solidFill>
            </a:rPr>
            <a:t>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0.6925</cdr:x>
      <cdr:y>0.65916</cdr:y>
    </cdr:from>
    <cdr:to>
      <cdr:x>0.745</cdr:x>
      <cdr:y>0.76533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98976" y="2629434"/>
          <a:ext cx="432048" cy="423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0.6925</cdr:x>
      <cdr:y>0.81301</cdr:y>
    </cdr:from>
    <cdr:to>
      <cdr:x>0.745</cdr:x>
      <cdr:y>0.92275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98976" y="3243120"/>
          <a:ext cx="432054" cy="437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14,3</a:t>
          </a:r>
          <a:r>
            <a:rPr lang="ru-RU" sz="1100" b="1" dirty="0" smtClean="0">
              <a:solidFill>
                <a:schemeClr val="tx1"/>
              </a:solidFill>
            </a:rPr>
            <a:t>%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F33E-BEFB-48D4-B81D-F9116EE0BB42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361B-E7C1-41CF-B37E-550DAA050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2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8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0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93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7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39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73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65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8B245-2A22-4CFB-8743-7A60DC5B7A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9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01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38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69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B75A5-E696-4FD3-B9B5-5D1DD5B86C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7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70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8D57-EECE-47B2-A62B-1F76EB26BFF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65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07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19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78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84185F-10E5-4A7B-9CEA-E7AEAEF489AF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068739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09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53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50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03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71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19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8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90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82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47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7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519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69546-734B-4EE4-B389-486DA78982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18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9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 eaLnBrk="0" hangingPunct="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 eaLnBrk="0" hangingPunct="0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 eaLnBrk="0" hangingPunct="0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 eaLnBrk="0" hangingPunct="0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C33063-C1BD-4DA9-874A-3AAFD3CC5175}" type="slidenum">
              <a:rPr lang="ru-RU" sz="1200">
                <a:latin typeface="Times New Roman" pitchFamily="18" charset="0"/>
              </a:rPr>
              <a:pPr/>
              <a:t>13</a:t>
            </a:fld>
            <a:endParaRPr 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6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1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361B-E7C1-41CF-B37E-550DAA05093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2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9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8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3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4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5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47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13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17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2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03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40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87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9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21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8A0D7-7B33-4F82-A885-C32D494DB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78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79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5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98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3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6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56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94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72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51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1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01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047DBA-A598-4778-ADD1-30DE0321C7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3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281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725C68B6-61C2-468F-89AB-4B9F7531AA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72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defTabSz="91281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76AEE-E2DE-41D9-8CCD-C080E6F8C1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033E-174D-40C0-A7CB-B860D72363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Патогенез и патологическая анатомия туберкулеза на фоне ВИЧ-инфекции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C000"/>
                </a:solidFill>
              </a:rPr>
              <a:t>Риски развития туберкулеза у ВИЧ-инфицированных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229600" cy="4648200"/>
          </a:xfrm>
        </p:spPr>
        <p:txBody>
          <a:bodyPr/>
          <a:lstStyle/>
          <a:p>
            <a:pPr eaLnBrk="1" hangingPunct="1"/>
            <a:r>
              <a:rPr lang="ru-RU" sz="2800" dirty="0"/>
              <a:t>У лиц,  одновременно инфицированных ВИЧ и ТБ, вероятность развития туберкулеза равна 5 - 10% </a:t>
            </a:r>
            <a:r>
              <a:rPr lang="ru-RU" sz="2800" dirty="0">
                <a:solidFill>
                  <a:srgbClr val="FFC000"/>
                </a:solidFill>
              </a:rPr>
              <a:t>ежегодно</a:t>
            </a:r>
            <a:r>
              <a:rPr lang="ru-RU" sz="2800" dirty="0"/>
              <a:t>. </a:t>
            </a:r>
          </a:p>
          <a:p>
            <a:pPr eaLnBrk="1" hangingPunct="1"/>
            <a:r>
              <a:rPr lang="ru-RU" sz="2800" dirty="0"/>
              <a:t> В то же время  у лиц, не имеющих ВИЧ, вероятность развития туберкулеза не превышает 10% </a:t>
            </a:r>
            <a:r>
              <a:rPr lang="ru-RU" sz="2800" dirty="0">
                <a:solidFill>
                  <a:srgbClr val="FFC000"/>
                </a:solidFill>
              </a:rPr>
              <a:t>на протяжении всей жизни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Риски развития туберкулеза у ВИЧ-инфицированных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1828800"/>
          </a:xfrm>
        </p:spPr>
        <p:txBody>
          <a:bodyPr/>
          <a:lstStyle/>
          <a:p>
            <a:r>
              <a:rPr lang="ru-RU" dirty="0"/>
              <a:t>Риск развития туберкулеза значительно повышен уже в первый год после </a:t>
            </a:r>
            <a:r>
              <a:rPr lang="ru-RU" dirty="0" err="1"/>
              <a:t>сероконверсии</a:t>
            </a:r>
            <a:r>
              <a:rPr lang="ru-RU" dirty="0"/>
              <a:t> ВИЧ (</a:t>
            </a:r>
            <a:r>
              <a:rPr lang="en-US" dirty="0" err="1"/>
              <a:t>Sonnenberg</a:t>
            </a:r>
            <a:r>
              <a:rPr lang="en-US" dirty="0"/>
              <a:t> P</a:t>
            </a:r>
            <a:r>
              <a:rPr lang="ru-RU" dirty="0"/>
              <a:t>., 2005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9208" y="116632"/>
            <a:ext cx="8003232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Туберкулез в сочетании с ВИЧ-инфекцией в Красноярском крае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3131"/>
            <a:ext cx="79928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В крае ВИЧ-инфицированных среди больных ТБ – </a:t>
            </a:r>
            <a:r>
              <a:rPr lang="ru-RU" sz="2400" b="1" dirty="0" smtClean="0">
                <a:solidFill>
                  <a:srgbClr val="FF0000"/>
                </a:solidFill>
              </a:rPr>
              <a:t>35,4%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Среди впервые заболевших ТБ – </a:t>
            </a:r>
            <a:r>
              <a:rPr lang="ru-RU" sz="2400" b="1" dirty="0" smtClean="0">
                <a:solidFill>
                  <a:srgbClr val="FF0000"/>
                </a:solidFill>
              </a:rPr>
              <a:t>34,8%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" y="3028488"/>
            <a:ext cx="800323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Заболеваемость ТБ среди </a:t>
            </a:r>
            <a:r>
              <a:rPr lang="ru-RU" sz="2400" b="1" dirty="0" smtClean="0">
                <a:solidFill>
                  <a:srgbClr val="FFFF00"/>
                </a:solidFill>
              </a:rPr>
              <a:t>ВИЧ-инфицированных</a:t>
            </a:r>
            <a:endParaRPr lang="ru-RU" sz="2400" b="1" dirty="0">
              <a:solidFill>
                <a:srgbClr val="FFFF00"/>
              </a:solidFill>
            </a:endParaRPr>
          </a:p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ПОЧТИ </a:t>
            </a:r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</a:rPr>
              <a:t>35,6</a:t>
            </a:r>
            <a:r>
              <a:rPr lang="ru-RU" sz="2400" b="1" dirty="0" smtClean="0">
                <a:solidFill>
                  <a:srgbClr val="FF0000"/>
                </a:solidFill>
              </a:rPr>
              <a:t> РАЗА ВЫШЕ,</a:t>
            </a:r>
          </a:p>
          <a:p>
            <a:pPr lvl="0" algn="ctr"/>
            <a:r>
              <a:rPr lang="ru-RU" sz="2400" b="1" dirty="0" smtClean="0">
                <a:solidFill>
                  <a:srgbClr val="FFFF00"/>
                </a:solidFill>
              </a:rPr>
              <a:t>чем среди общего контингента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013176"/>
            <a:ext cx="7992888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FF00"/>
                </a:solidFill>
              </a:rPr>
              <a:t>Смертность от туберкулеза среди ВИЧ-инфицированных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почти </a:t>
            </a:r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</a:rPr>
              <a:t>123,4</a:t>
            </a:r>
            <a:r>
              <a:rPr lang="ru-RU" sz="2400" b="1" dirty="0" smtClean="0">
                <a:solidFill>
                  <a:srgbClr val="FF0000"/>
                </a:solidFill>
              </a:rPr>
              <a:t> раза </a:t>
            </a:r>
            <a:r>
              <a:rPr lang="ru-RU" sz="2400" b="1" dirty="0">
                <a:solidFill>
                  <a:srgbClr val="FF0000"/>
                </a:solidFill>
              </a:rPr>
              <a:t>!!! выше </a:t>
            </a:r>
          </a:p>
          <a:p>
            <a:pPr lvl="0" algn="ctr"/>
            <a:r>
              <a:rPr lang="ru-RU" sz="2400" b="1" dirty="0">
                <a:solidFill>
                  <a:srgbClr val="FFFF00"/>
                </a:solidFill>
              </a:rPr>
              <a:t>чем среди больных туберкулезом без </a:t>
            </a:r>
            <a:r>
              <a:rPr lang="ru-RU" sz="2400" b="1" dirty="0" smtClean="0">
                <a:solidFill>
                  <a:srgbClr val="FFFF00"/>
                </a:solidFill>
              </a:rPr>
              <a:t>ВИЧ-инфекции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>
                <a:solidFill>
                  <a:srgbClr val="FFCC66"/>
                </a:solidFill>
              </a:rPr>
              <a:t>Патогенез сочетанной инфекции.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23238" name="Rectangle 4"/>
          <p:cNvSpPr>
            <a:spLocks noGrp="1" noChangeArrowheads="1"/>
          </p:cNvSpPr>
          <p:nvPr>
            <p:ph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dirty="0"/>
              <a:t>Стимуляция репликации ВИЧ в 5-160 раз</a:t>
            </a:r>
          </a:p>
          <a:p>
            <a:pPr eaLnBrk="1" hangingPunct="1"/>
            <a:r>
              <a:rPr lang="ru-RU" sz="2800" dirty="0"/>
              <a:t> Ускорение течения ВИЧ после перенесенного туберкулеза</a:t>
            </a:r>
          </a:p>
          <a:p>
            <a:pPr algn="just" eaLnBrk="1" hangingPunct="1"/>
            <a:r>
              <a:rPr lang="ru-RU" sz="2800" dirty="0"/>
              <a:t> Уровень репликации ВИЧ в зонах, пораженных туберкулезом, значительно выше, чем в непораженных участках, а также существенно превышает уровень вирусной нагрузки в крови этих же больных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>
              <a:solidFill>
                <a:srgbClr val="FFFF00"/>
              </a:solidFill>
            </a:endParaRPr>
          </a:p>
          <a:p>
            <a:pPr eaLnBrk="1" hangingPunct="1"/>
            <a:endParaRPr lang="ru-RU" dirty="0"/>
          </a:p>
        </p:txBody>
      </p:sp>
      <p:sp>
        <p:nvSpPr>
          <p:cNvPr id="223237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2555776" y="836712"/>
            <a:ext cx="4041775" cy="63976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b="0" dirty="0">
                <a:solidFill>
                  <a:srgbClr val="92D050"/>
                </a:solidFill>
              </a:rPr>
              <a:t>ВИЧ-инфекция</a:t>
            </a:r>
          </a:p>
        </p:txBody>
      </p:sp>
    </p:spTree>
    <p:extLst>
      <p:ext uri="{BB962C8B-B14F-4D97-AF65-F5344CB8AC3E}">
        <p14:creationId xmlns:p14="http://schemas.microsoft.com/office/powerpoint/2010/main" val="37133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ru-RU" dirty="0"/>
              <a:t>Патогенез туберкулеза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«Уровни» патогенеза ТБ на фоне ВИЧ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Клеточный уровень</a:t>
            </a:r>
            <a:endParaRPr lang="ru-RU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323528" y="1052736"/>
            <a:ext cx="8496944" cy="5688632"/>
            <a:chOff x="323528" y="1052736"/>
            <a:chExt cx="8496944" cy="56886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059832" y="1052736"/>
              <a:ext cx="2808312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ВИЧ-инфекция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339752" y="1916832"/>
              <a:ext cx="417646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Снижение количества </a:t>
              </a:r>
              <a:r>
                <a:rPr lang="en-US" dirty="0">
                  <a:solidFill>
                    <a:schemeClr val="bg1"/>
                  </a:solidFill>
                </a:rPr>
                <a:t>CD4</a:t>
              </a:r>
              <a:r>
                <a:rPr lang="ru-RU" dirty="0">
                  <a:solidFill>
                    <a:schemeClr val="bg1"/>
                  </a:solidFill>
                </a:rPr>
                <a:t>-лимфоцитов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3528" y="3645024"/>
              <a:ext cx="4176464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Нарушение формирования гранулем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3528" y="4437112"/>
              <a:ext cx="4320480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Активизация неспецифических компонентов иммунитета (нейтрофилы)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72000" y="2924944"/>
              <a:ext cx="417646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Повышение реакций гуморального иммунитета (Т-хелперы 2 типа)</a:t>
              </a:r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4211960" y="1700808"/>
              <a:ext cx="432048" cy="21602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2987824" y="2564904"/>
              <a:ext cx="504056" cy="2880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низ 25"/>
            <p:cNvSpPr/>
            <p:nvPr/>
          </p:nvSpPr>
          <p:spPr>
            <a:xfrm>
              <a:off x="6228184" y="3645024"/>
              <a:ext cx="432048" cy="2880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9552" y="2852936"/>
              <a:ext cx="3600400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Угнетение клеточных реакций иммунитета </a:t>
              </a:r>
              <a:r>
                <a:rPr lang="en-US" dirty="0">
                  <a:solidFill>
                    <a:schemeClr val="bg1"/>
                  </a:solidFill>
                </a:rPr>
                <a:t>(T-</a:t>
              </a:r>
              <a:r>
                <a:rPr lang="ru-RU" dirty="0">
                  <a:solidFill>
                    <a:schemeClr val="bg1"/>
                  </a:solidFill>
                </a:rPr>
                <a:t>хелперы 1 типа)</a:t>
              </a:r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6228184" y="5085184"/>
              <a:ext cx="432048" cy="2244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2411760" y="3429000"/>
              <a:ext cx="432048" cy="2244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3528" y="5301208"/>
              <a:ext cx="8496944" cy="14401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Экссудативный тип воспаления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Неспецифические  (</a:t>
              </a:r>
              <a:r>
                <a:rPr lang="ru-RU" dirty="0" err="1">
                  <a:solidFill>
                    <a:schemeClr val="bg1"/>
                  </a:solidFill>
                </a:rPr>
                <a:t>нейтрофильные</a:t>
              </a:r>
              <a:r>
                <a:rPr lang="ru-RU" dirty="0">
                  <a:solidFill>
                    <a:schemeClr val="bg1"/>
                  </a:solidFill>
                </a:rPr>
                <a:t>) клеточные реакции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Отсутствие ограничения МБТ  → генерализация ТБ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Выраженные клинические проявления (лихорадка, снижение веса, профузные ночные поты)</a:t>
              </a: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2" name="Стрелка вниз 31"/>
            <p:cNvSpPr/>
            <p:nvPr/>
          </p:nvSpPr>
          <p:spPr>
            <a:xfrm>
              <a:off x="5364088" y="2564904"/>
              <a:ext cx="504056" cy="2880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788024" y="4077072"/>
              <a:ext cx="4032448" cy="864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Стимуляция В-лимфоцитов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↑↑↑ ФНО, ЦИК, ИЛ6, ИЛ2</a:t>
              </a:r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2411760" y="4212704"/>
              <a:ext cx="432048" cy="2244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низ 34"/>
            <p:cNvSpPr/>
            <p:nvPr/>
          </p:nvSpPr>
          <p:spPr>
            <a:xfrm>
              <a:off x="2483768" y="5076800"/>
              <a:ext cx="432048" cy="2244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dirty="0"/>
              <a:t>Тканевой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Схема изменений клеточных реакций при туберкулезе при прогрессировании иммунодефицита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2060848"/>
            <a:ext cx="4536504" cy="40324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67744" y="3501008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700808"/>
            <a:ext cx="144016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96136" y="1628800"/>
            <a:ext cx="244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Гранулематозный слой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2204864"/>
            <a:ext cx="144016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0608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Казеозно-некротический слой</a:t>
            </a:r>
          </a:p>
        </p:txBody>
      </p:sp>
    </p:spTree>
    <p:extLst>
      <p:ext uri="{BB962C8B-B14F-4D97-AF65-F5344CB8AC3E}">
        <p14:creationId xmlns:p14="http://schemas.microsoft.com/office/powerpoint/2010/main" val="506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Схема изменений клеточных реакций при туберкулезе при прогрессировании иммунодефицита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2060848"/>
            <a:ext cx="4464496" cy="40324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87624" y="2564904"/>
            <a:ext cx="3312368" cy="30963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700808"/>
            <a:ext cx="144016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96136" y="1628800"/>
            <a:ext cx="244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Гранулематозный слой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2204864"/>
            <a:ext cx="144016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0608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Казеозно-некротический слой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ru-RU" dirty="0"/>
              <a:t>Общие вопросы патогенеза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>
              <a:buNone/>
            </a:pPr>
            <a:r>
              <a:rPr lang="ru-RU" sz="2400" dirty="0"/>
              <a:t>  Удельный  вес  обильного  роста  МБТ  на  питательных  средах в  два  раза  выше,  чем  у  </a:t>
            </a:r>
            <a:r>
              <a:rPr lang="ru-RU" sz="2400" dirty="0" err="1"/>
              <a:t>ВИЧ-негативных</a:t>
            </a:r>
            <a:r>
              <a:rPr lang="ru-RU" sz="2400" dirty="0"/>
              <a:t>  больных туберкулезом (Корецкая Н.М.)</a:t>
            </a:r>
          </a:p>
          <a:p>
            <a:pPr algn="ctr">
              <a:buNone/>
            </a:pPr>
            <a:r>
              <a:rPr lang="ru-RU" sz="2400" dirty="0"/>
              <a:t>+</a:t>
            </a:r>
          </a:p>
          <a:p>
            <a:pPr algn="ctr">
              <a:buNone/>
            </a:pPr>
            <a:r>
              <a:rPr lang="ru-RU" sz="2400" dirty="0"/>
              <a:t>Резкое снижение клеточных реакций</a:t>
            </a:r>
          </a:p>
          <a:p>
            <a:pPr algn="ctr">
              <a:buNone/>
            </a:pPr>
            <a:r>
              <a:rPr lang="ru-RU" sz="2400" dirty="0"/>
              <a:t>+</a:t>
            </a:r>
          </a:p>
          <a:p>
            <a:pPr algn="ctr">
              <a:buNone/>
            </a:pPr>
            <a:r>
              <a:rPr lang="ru-RU" sz="2400" dirty="0"/>
              <a:t>Выраженная реакция гуморального иммунитета</a:t>
            </a:r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/>
              <a:t>Пораженные ткани крайне быстро некротизируются, казеоза не формируется, гнойное воспаление с огромным количеством МБТ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707904" y="3501008"/>
            <a:ext cx="165618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 туберкулеза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291020" cy="33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CMT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3821398" cy="33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712" y="1412776"/>
            <a:ext cx="618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ТБ                                                           ТБ на фоне ВИЧ-инфекции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Гистологические особенности туберкулеза</a:t>
            </a:r>
          </a:p>
        </p:txBody>
      </p:sp>
      <p:sp>
        <p:nvSpPr>
          <p:cNvPr id="2273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Не формируются гранулемы</a:t>
            </a:r>
          </a:p>
          <a:p>
            <a:r>
              <a:rPr lang="ru-RU" sz="2400" dirty="0"/>
              <a:t>Преобладание альтеративно-экссудативных реакций</a:t>
            </a:r>
          </a:p>
          <a:p>
            <a:r>
              <a:rPr lang="ru-RU" sz="2400" dirty="0"/>
              <a:t>Компонент с лейкоцитарной (</a:t>
            </a:r>
            <a:r>
              <a:rPr lang="ru-RU" sz="2400" dirty="0" err="1"/>
              <a:t>нейтрофильной</a:t>
            </a:r>
            <a:r>
              <a:rPr lang="ru-RU" sz="2400" dirty="0"/>
              <a:t>) инфильтрацией</a:t>
            </a:r>
          </a:p>
          <a:p>
            <a:r>
              <a:rPr lang="ru-RU" sz="2400" dirty="0"/>
              <a:t>Определяются только очаги некроза без образования гранулем </a:t>
            </a:r>
          </a:p>
          <a:p>
            <a:r>
              <a:rPr lang="ru-RU" sz="2400" dirty="0"/>
              <a:t>Выраженный паренхиматозный </a:t>
            </a:r>
            <a:r>
              <a:rPr lang="ru-RU" sz="2400" dirty="0" err="1"/>
              <a:t>перифокальный</a:t>
            </a:r>
            <a:r>
              <a:rPr lang="ru-RU" sz="2400" dirty="0"/>
              <a:t> отек</a:t>
            </a:r>
          </a:p>
          <a:p>
            <a:r>
              <a:rPr lang="ru-RU" sz="2400" dirty="0"/>
              <a:t>Фокусы воспаления </a:t>
            </a:r>
            <a:r>
              <a:rPr lang="ru-RU" sz="2400" dirty="0" err="1"/>
              <a:t>мономорфны</a:t>
            </a:r>
            <a:r>
              <a:rPr lang="ru-RU" sz="2400" dirty="0"/>
              <a:t>, исчезает волнообразность воспалительного процесса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FC000"/>
                </a:solidFill>
              </a:rPr>
              <a:t>Фиброзообразование</a:t>
            </a:r>
            <a:r>
              <a:rPr lang="ru-RU" sz="3200" dirty="0">
                <a:solidFill>
                  <a:srgbClr val="FFC000"/>
                </a:solidFill>
              </a:rPr>
              <a:t> при ТБ на фоне ВИЧ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6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Естественное течение ВИЧ-инфекции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4208" y="6453336"/>
            <a:ext cx="263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Рокштро</a:t>
            </a:r>
            <a:r>
              <a:rPr lang="ru-RU" dirty="0"/>
              <a:t>, </a:t>
            </a:r>
            <a:r>
              <a:rPr lang="ru-RU" dirty="0" err="1"/>
              <a:t>Хоффман</a:t>
            </a:r>
            <a:r>
              <a:rPr lang="ru-RU" dirty="0"/>
              <a:t>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340768"/>
            <a:ext cx="90106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>
                <a:solidFill>
                  <a:srgbClr val="FFC000"/>
                </a:solidFill>
              </a:rPr>
              <a:t>Тип клеточной реакции в зависимости от уровня </a:t>
            </a:r>
            <a:r>
              <a:rPr lang="en-US" sz="3200">
                <a:solidFill>
                  <a:srgbClr val="FFC000"/>
                </a:solidFill>
              </a:rPr>
              <a:t>CD</a:t>
            </a:r>
            <a:r>
              <a:rPr lang="ru-RU" sz="3200">
                <a:solidFill>
                  <a:srgbClr val="FFC000"/>
                </a:solidFill>
              </a:rPr>
              <a:t>4-лимфоцитов</a:t>
            </a:r>
            <a:endParaRPr lang="ru-RU"/>
          </a:p>
        </p:txBody>
      </p:sp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500063" y="1857375"/>
          <a:ext cx="8215312" cy="430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6237312"/>
            <a:ext cx="172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Пантелеев А.М.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>
                <a:solidFill>
                  <a:srgbClr val="FFC000"/>
                </a:solidFill>
              </a:rPr>
              <a:t>Форма туберкулеза в зависимости от уровня </a:t>
            </a:r>
            <a:r>
              <a:rPr lang="en-US" sz="3200">
                <a:solidFill>
                  <a:srgbClr val="FFC000"/>
                </a:solidFill>
              </a:rPr>
              <a:t>CD</a:t>
            </a:r>
            <a:r>
              <a:rPr lang="ru-RU" sz="3200">
                <a:solidFill>
                  <a:srgbClr val="FFC000"/>
                </a:solidFill>
              </a:rPr>
              <a:t>4-лимфоцитов</a:t>
            </a:r>
          </a:p>
        </p:txBody>
      </p:sp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428625" y="1643063"/>
          <a:ext cx="8286750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6256" y="6381328"/>
            <a:ext cx="172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Пантелеев А.М.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ru-RU" dirty="0"/>
              <a:t>Органный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Органный уровень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Лимфотропность</a:t>
            </a:r>
            <a:r>
              <a:rPr lang="ru-RU" dirty="0"/>
              <a:t> МБТ</a:t>
            </a:r>
          </a:p>
          <a:p>
            <a:r>
              <a:rPr lang="ru-RU" dirty="0"/>
              <a:t>Поражение преимущественно лимфоидной ткани, в т.ч. и в паренхиматозных органах </a:t>
            </a:r>
          </a:p>
          <a:p>
            <a:r>
              <a:rPr lang="ru-RU" dirty="0"/>
              <a:t>Быстрое, часто тотальное разрушение органа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ech\Desktop\Клинические фотографии\ВИЧ  б-ные\ДТЛ и ВИЧ\IMG_20210531_1341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31527" r="5186" b="17508"/>
          <a:stretch/>
        </p:blipFill>
        <p:spPr bwMode="auto">
          <a:xfrm>
            <a:off x="4788024" y="1772816"/>
            <a:ext cx="3819970" cy="3495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ch\Desktop\Клинические фотографии\ВИЧ  б-ные\ДТЛ и ВИЧ\IMG_20210531_13403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24121" r="2996" b="20933"/>
          <a:stretch/>
        </p:blipFill>
        <p:spPr bwMode="auto">
          <a:xfrm>
            <a:off x="611560" y="1817463"/>
            <a:ext cx="3885810" cy="34505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ctr">
              <a:buNone/>
            </a:pPr>
            <a:r>
              <a:rPr lang="ru-RU" dirty="0"/>
              <a:t>   ВИЧ-инфекция самый мощный фактор риска перехода латентной туберкулезной инфекции в активное заболевание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200" dirty="0">
                <a:solidFill>
                  <a:srgbClr val="FF9900"/>
                </a:solidFill>
              </a:rPr>
              <a:t>Частота внелегочного туберкулеза </a:t>
            </a:r>
            <a:br>
              <a:rPr lang="ru-RU" sz="3200" dirty="0">
                <a:solidFill>
                  <a:srgbClr val="FF9900"/>
                </a:solidFill>
              </a:rPr>
            </a:br>
            <a:r>
              <a:rPr lang="ru-RU" sz="3200" dirty="0">
                <a:solidFill>
                  <a:srgbClr val="FF9900"/>
                </a:solidFill>
              </a:rPr>
              <a:t> в зависимости от уровня </a:t>
            </a:r>
            <a:r>
              <a:rPr lang="en-US" sz="3200" dirty="0">
                <a:solidFill>
                  <a:srgbClr val="FF9900"/>
                </a:solidFill>
              </a:rPr>
              <a:t>CD4</a:t>
            </a:r>
            <a:r>
              <a:rPr lang="ru-RU" sz="3200" dirty="0">
                <a:solidFill>
                  <a:srgbClr val="FF9900"/>
                </a:solidFill>
              </a:rPr>
              <a:t>-лимфоцитов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endParaRPr lang="ru-RU" sz="3200" dirty="0">
              <a:solidFill>
                <a:srgbClr val="FF9900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28559" y="1651000"/>
          <a:ext cx="808688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6786563" y="6357938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/>
              <a:t>Пантелеев А.М, 2008</a:t>
            </a:r>
          </a:p>
        </p:txBody>
      </p:sp>
    </p:spTree>
    <p:extLst>
      <p:ext uri="{BB962C8B-B14F-4D97-AF65-F5344CB8AC3E}">
        <p14:creationId xmlns:p14="http://schemas.microsoft.com/office/powerpoint/2010/main" val="31699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r="11494" b="18167"/>
          <a:stretch/>
        </p:blipFill>
        <p:spPr bwMode="auto">
          <a:xfrm>
            <a:off x="899592" y="462398"/>
            <a:ext cx="6984776" cy="59774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6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10417" r="7719"/>
          <a:stretch/>
        </p:blipFill>
        <p:spPr bwMode="auto">
          <a:xfrm>
            <a:off x="971600" y="404664"/>
            <a:ext cx="7416824" cy="59279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Патогенез туберкулеза на фоне ВИЧ-инфекции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Классическое представление о патогенезе внелегочного туберкулеза – реактивация очагов первичного гематогенного распространения          наиболее частые локализации: кости, почки, ЦНС</a:t>
            </a:r>
          </a:p>
          <a:p>
            <a:pPr>
              <a:buNone/>
            </a:pPr>
            <a:r>
              <a:rPr lang="ru-RU" dirty="0"/>
              <a:t>Однако при ВИЧ-инфекции наиболее часто регистрируют поражение органов лимфатической системы        другой механизм генерализации!!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067944" y="3212976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20072" y="5229200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Патогенез туберкулеза на фоне ВИЧ-инфекции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016224"/>
          </a:xfrm>
        </p:spPr>
        <p:txBody>
          <a:bodyPr/>
          <a:lstStyle/>
          <a:p>
            <a:pPr algn="ctr">
              <a:buNone/>
            </a:pPr>
            <a:r>
              <a:rPr lang="ru-RU" sz="2400" dirty="0"/>
              <a:t>   Ведущая роль во внелегочном поражении принадлежит </a:t>
            </a:r>
            <a:r>
              <a:rPr lang="ru-RU" sz="2400" dirty="0">
                <a:solidFill>
                  <a:srgbClr val="FF0000"/>
                </a:solidFill>
              </a:rPr>
              <a:t>генерализации </a:t>
            </a:r>
            <a:r>
              <a:rPr lang="ru-RU" sz="2400" dirty="0" err="1"/>
              <a:t>микобактериальной</a:t>
            </a:r>
            <a:r>
              <a:rPr lang="ru-RU" sz="2400" dirty="0"/>
              <a:t> инфекции, а не активации латентно дремлющих очагов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/>
              <a:t>Организменный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Естественное течение туберкулеза без ВИЧ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Естественное течение туберкулеза с ВИЧ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Естественное течение туберкулеза с </a:t>
            </a:r>
            <a:r>
              <a:rPr lang="ru-RU" sz="3200" dirty="0" smtClean="0">
                <a:solidFill>
                  <a:srgbClr val="FFC000"/>
                </a:solidFill>
              </a:rPr>
              <a:t>ВИЧ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(умершие в 1 год наблюдения ТБ+ВИЧ, Красноярский край)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79267"/>
              </p:ext>
            </p:extLst>
          </p:nvPr>
        </p:nvGraphicFramePr>
        <p:xfrm>
          <a:off x="457200" y="1600200"/>
          <a:ext cx="8229600" cy="398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4097787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62,8%</a:t>
            </a:r>
            <a:endParaRPr lang="ru-RU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40352" y="4450905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46,7%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5984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Естественное течение туберкулеза </a:t>
            </a:r>
            <a:r>
              <a:rPr lang="ru-RU" sz="3200" dirty="0" smtClean="0">
                <a:solidFill>
                  <a:srgbClr val="FFC000"/>
                </a:solidFill>
              </a:rPr>
              <a:t>без ВИЧ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(умершие в 1 год наблюдения ТБ, Красноярский край)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41816"/>
              </p:ext>
            </p:extLst>
          </p:nvPr>
        </p:nvGraphicFramePr>
        <p:xfrm>
          <a:off x="457200" y="1600200"/>
          <a:ext cx="8229600" cy="398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4712515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14,1%</a:t>
            </a:r>
            <a:endParaRPr lang="ru-RU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40351" y="4843320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15,7%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2865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C6B330-3448-41BE-8C21-40A3876E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57225"/>
            <a:ext cx="4257675" cy="5543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AC0D4B-2EA5-433F-865F-0C49A257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57225"/>
            <a:ext cx="3922370" cy="5543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71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Системный ответ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клинической картине преобладает интоксикация</a:t>
            </a:r>
          </a:p>
          <a:p>
            <a:r>
              <a:rPr lang="ru-RU" dirty="0"/>
              <a:t>Остропрогрессирующий характер туберкулеза</a:t>
            </a:r>
          </a:p>
          <a:p>
            <a:r>
              <a:rPr lang="ru-RU" dirty="0"/>
              <a:t>Картина </a:t>
            </a:r>
            <a:r>
              <a:rPr lang="ru-RU" dirty="0" err="1"/>
              <a:t>туберкулосепсиса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876925"/>
            <a:ext cx="3168650" cy="6477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Январь 2021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6008" y="5877272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Май 2021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124744"/>
            <a:ext cx="2290661" cy="21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21" y="1124744"/>
            <a:ext cx="2118321" cy="21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001" y="313760"/>
            <a:ext cx="8555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300" dirty="0" smtClean="0">
                <a:solidFill>
                  <a:srgbClr val="FFC000"/>
                </a:solidFill>
              </a:rPr>
              <a:t>Прогрессирование</a:t>
            </a:r>
            <a:r>
              <a:rPr lang="ru-RU" sz="2800" b="1" spc="300" dirty="0" smtClean="0">
                <a:solidFill>
                  <a:srgbClr val="FFC000"/>
                </a:solidFill>
              </a:rPr>
              <a:t> </a:t>
            </a:r>
            <a:r>
              <a:rPr lang="ru-RU" sz="2800" spc="300" dirty="0" smtClean="0">
                <a:solidFill>
                  <a:srgbClr val="FFC000"/>
                </a:solidFill>
              </a:rPr>
              <a:t>туберкулеза при ВИЧ</a:t>
            </a:r>
            <a:endParaRPr lang="ru-RU" sz="2800" spc="3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72" y="3347448"/>
            <a:ext cx="2037457" cy="241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19" y="3391370"/>
            <a:ext cx="1888348" cy="23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3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04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РЕНТГЕНОЛОГИЧЕСКАЯ КАРТИНА МИЛИАРНОГО ТУБЕРКУЛЕЗА</a:t>
            </a: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42D4E6-1262-4A75-802D-BEF5D5EA9A46}" type="slidenum">
              <a:rPr lang="ru-RU" altLang="ru-RU" sz="1200">
                <a:solidFill>
                  <a:srgbClr val="FFFFFF"/>
                </a:solidFill>
              </a:rPr>
              <a:pPr eaLnBrk="1" hangingPunct="1"/>
              <a:t>42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pic>
        <p:nvPicPr>
          <p:cNvPr id="2050" name="Picture 2" descr="C:\Users\tech\Desktop\Клинические фотографии\Миллиарный туберкулез\Ткачук 2Милиарны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4114" r="5025" b="17047"/>
          <a:stretch/>
        </p:blipFill>
        <p:spPr bwMode="auto">
          <a:xfrm>
            <a:off x="449243" y="2276874"/>
            <a:ext cx="3826569" cy="3592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ch\Desktop\Клинические фотографии\Миллиарный туберкулез\Ткачук 1Милиарны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1" r="5603" b="21661"/>
          <a:stretch/>
        </p:blipFill>
        <p:spPr bwMode="auto">
          <a:xfrm>
            <a:off x="4716016" y="2589342"/>
            <a:ext cx="3727686" cy="2967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Пути выявления туберкулеза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92608"/>
            <a:ext cx="8229600" cy="394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898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rgbClr val="FFC000"/>
                </a:solidFill>
              </a:rPr>
              <a:t>Скрининг на туберкулез у больных ВИЧ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dirty="0"/>
              <a:t>Скрининг 4 клинических симптомов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92D050"/>
                </a:solidFill>
              </a:rPr>
              <a:t>Повышение температуры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92D050"/>
                </a:solidFill>
              </a:rPr>
              <a:t>Снижение веса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92D050"/>
                </a:solidFill>
              </a:rPr>
              <a:t>Ночные поты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rgbClr val="92D050"/>
                </a:solidFill>
              </a:rPr>
              <a:t>Кашель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При наличии любого из этих симптомов – обследование у фтизиатра</a:t>
            </a:r>
          </a:p>
        </p:txBody>
      </p:sp>
      <p:sp>
        <p:nvSpPr>
          <p:cNvPr id="92165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2951163" y="1268413"/>
            <a:ext cx="6192837" cy="63976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>
                <a:solidFill>
                  <a:srgbClr val="00B0F0"/>
                </a:solidFill>
              </a:rPr>
              <a:t>Поздние стадии </a:t>
            </a:r>
            <a:r>
              <a:rPr lang="ru-RU" altLang="ru-RU" sz="2800" dirty="0" smtClean="0">
                <a:solidFill>
                  <a:srgbClr val="00B0F0"/>
                </a:solidFill>
              </a:rPr>
              <a:t>ВИЧ (менее </a:t>
            </a:r>
            <a:r>
              <a:rPr lang="ru-RU" altLang="ru-RU" sz="2800" dirty="0">
                <a:solidFill>
                  <a:srgbClr val="00B0F0"/>
                </a:solidFill>
              </a:rPr>
              <a:t>350 </a:t>
            </a:r>
            <a:r>
              <a:rPr lang="ru-RU" altLang="ru-RU" sz="2800" dirty="0" err="1">
                <a:solidFill>
                  <a:srgbClr val="00B0F0"/>
                </a:solidFill>
              </a:rPr>
              <a:t>кл</a:t>
            </a:r>
            <a:r>
              <a:rPr lang="ru-RU" altLang="ru-RU" sz="2800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5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C000"/>
                </a:solidFill>
              </a:rPr>
              <a:t>Клинические аспекты. Позитивные моменты иммуносупрессии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sz="2400" dirty="0"/>
              <a:t>Не формируется клеточного вала </a:t>
            </a:r>
          </a:p>
          <a:p>
            <a:pPr algn="ctr">
              <a:buNone/>
            </a:pPr>
            <a:r>
              <a:rPr lang="ru-RU" sz="2400" dirty="0"/>
              <a:t>+</a:t>
            </a:r>
          </a:p>
          <a:p>
            <a:pPr algn="ctr">
              <a:buNone/>
            </a:pPr>
            <a:r>
              <a:rPr lang="ru-RU" sz="2400" dirty="0"/>
              <a:t>Туберкулезное воспаление носит экссудативный характер</a:t>
            </a:r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/>
              <a:t>Нет преград для хорошего проникновения ПТП в глубину очага воспаления</a:t>
            </a:r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/>
              <a:t>На фоне АДЕКВАТНОГО лечения отмечается быстрый положительный ответ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779912" y="4509120"/>
            <a:ext cx="165618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779912" y="2852936"/>
            <a:ext cx="165618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300" dirty="0" smtClean="0"/>
              <a:t>Д</a:t>
            </a:r>
            <a:r>
              <a:rPr lang="ru-RU" sz="2800" b="1" spc="300" dirty="0" smtClean="0"/>
              <a:t>ИНАМИКА </a:t>
            </a:r>
            <a:r>
              <a:rPr lang="ru-RU" spc="300" dirty="0" smtClean="0"/>
              <a:t>ТБ</a:t>
            </a:r>
            <a:r>
              <a:rPr lang="ru-RU" sz="2800" b="1" spc="300" dirty="0" smtClean="0"/>
              <a:t> ПРИ </a:t>
            </a:r>
            <a:r>
              <a:rPr lang="ru-RU" spc="300" dirty="0" smtClean="0"/>
              <a:t>ВИЧ</a:t>
            </a:r>
            <a:endParaRPr lang="ru-RU" spc="3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ech\Desktop\Клинические фотографии\ВИЧ  б-ные\Динамика ТБ при ВИЧ\IMG_20190313_141256_H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9097" r="16480" b="21620"/>
          <a:stretch/>
        </p:blipFill>
        <p:spPr bwMode="auto">
          <a:xfrm>
            <a:off x="4644008" y="1618946"/>
            <a:ext cx="4154953" cy="38833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ch\Desktop\Клинические фотографии\ВИЧ  б-ные\Динамика ТБ при ВИЧ\IMG_20190313_141318_1_H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0591" r="9128" b="14270"/>
          <a:stretch/>
        </p:blipFill>
        <p:spPr bwMode="auto">
          <a:xfrm flipH="1">
            <a:off x="467543" y="1613847"/>
            <a:ext cx="4032448" cy="3888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902381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21,09,16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5894125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19,02,17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0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300" dirty="0"/>
              <a:t>Д</a:t>
            </a:r>
            <a:r>
              <a:rPr lang="ru-RU" sz="2800" b="1" spc="300" dirty="0"/>
              <a:t>ИНАМИКА </a:t>
            </a:r>
            <a:r>
              <a:rPr lang="ru-RU" spc="300" dirty="0"/>
              <a:t>ТБ</a:t>
            </a:r>
            <a:r>
              <a:rPr lang="ru-RU" sz="2800" b="1" spc="300" dirty="0"/>
              <a:t> ПРИ </a:t>
            </a:r>
            <a:r>
              <a:rPr lang="ru-RU" spc="300" dirty="0"/>
              <a:t>ВИЧ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ech\Desktop\Клинические фотографии\ВИЧ  б-ные\Коптев ДТЛ ВИЧ хор динам\Коптев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r="6191" b="16332"/>
          <a:stretch/>
        </p:blipFill>
        <p:spPr bwMode="auto">
          <a:xfrm>
            <a:off x="529814" y="1966006"/>
            <a:ext cx="3894960" cy="3581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ch\Desktop\Клинические фотографии\ВИЧ  б-ные\Коптев ДТЛ ВИЧ хор динам\Коптев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6074" r="4089" b="9321"/>
          <a:stretch/>
        </p:blipFill>
        <p:spPr bwMode="auto">
          <a:xfrm>
            <a:off x="4779597" y="1966006"/>
            <a:ext cx="4023968" cy="3581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1144" y="5802997"/>
            <a:ext cx="400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ВИЧ </a:t>
            </a:r>
            <a:r>
              <a:rPr lang="ru-RU" dirty="0"/>
              <a:t>с </a:t>
            </a:r>
            <a:r>
              <a:rPr lang="ru-RU" dirty="0" smtClean="0"/>
              <a:t>2016    СД-4   от   30,07,18  -  </a:t>
            </a:r>
            <a:r>
              <a:rPr lang="ru-RU" dirty="0"/>
              <a:t>9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Выявлен </a:t>
            </a:r>
            <a:r>
              <a:rPr lang="ru-RU" dirty="0"/>
              <a:t>при обращении</a:t>
            </a:r>
            <a:r>
              <a:rPr lang="ru-RU" dirty="0" smtClean="0"/>
              <a:t>.  </a:t>
            </a:r>
            <a:r>
              <a:rPr lang="ru-RU" dirty="0"/>
              <a:t>МБТ (</a:t>
            </a:r>
            <a:r>
              <a:rPr lang="ru-RU" dirty="0" err="1"/>
              <a:t>отр</a:t>
            </a:r>
            <a:r>
              <a:rPr lang="ru-RU" dirty="0"/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964" y="1322490"/>
            <a:ext cx="6380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Б-ной К.Л.В., </a:t>
            </a:r>
            <a:r>
              <a:rPr lang="ru-RU" b="1" dirty="0" smtClean="0"/>
              <a:t> лечился   в   </a:t>
            </a:r>
            <a:r>
              <a:rPr lang="ru-RU" b="1" dirty="0"/>
              <a:t>КПТД №</a:t>
            </a:r>
            <a:r>
              <a:rPr lang="ru-RU" b="1" dirty="0" smtClean="0"/>
              <a:t>1   с 23,07,18    по    23,01,19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71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Туберкулез у ВИЧ-инфицированных на фоне ВААРТ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/>
              <a:t>Действительно ли «</a:t>
            </a:r>
            <a:r>
              <a:rPr lang="ru-RU" dirty="0" err="1"/>
              <a:t>атипичен</a:t>
            </a:r>
            <a:r>
              <a:rPr lang="ru-RU" dirty="0"/>
              <a:t>» туберкулез на фоне ВИЧ-инфекции??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C64ECAA-E455-4B23-BD35-C260B19E08BB}"/>
              </a:ext>
            </a:extLst>
          </p:cNvPr>
          <p:cNvSpPr/>
          <p:nvPr/>
        </p:nvSpPr>
        <p:spPr>
          <a:xfrm>
            <a:off x="478709" y="620688"/>
            <a:ext cx="7992888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СОЦИАЛЬНО-ЗНАЧИМЫЕ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хронические инфекционные заболевания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туберкулез, ВИЧ-инфекция, вирусный гепатит С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728F79B-DC4B-44F3-A6C2-4E71C9FFEE73}"/>
              </a:ext>
            </a:extLst>
          </p:cNvPr>
          <p:cNvSpPr/>
          <p:nvPr/>
        </p:nvSpPr>
        <p:spPr>
          <a:xfrm>
            <a:off x="827584" y="2852936"/>
            <a:ext cx="7488832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Определяется их значительной распространенностью среди населения и серьезными</a:t>
            </a:r>
          </a:p>
          <a:p>
            <a:pPr algn="ctr"/>
            <a:r>
              <a:rPr lang="ru-RU" dirty="0"/>
              <a:t>социально-экономическими последствиями, к которым относятся увеличение</a:t>
            </a:r>
          </a:p>
          <a:p>
            <a:pPr algn="ctr"/>
            <a:r>
              <a:rPr lang="ru-RU" dirty="0"/>
              <a:t>смертности среди населения трудоспособного возраста и снижение рождаемости,</a:t>
            </a:r>
          </a:p>
          <a:p>
            <a:pPr algn="ctr"/>
            <a:r>
              <a:rPr lang="ru-RU" dirty="0"/>
              <a:t>ожидаемой продолжительности жизни граждан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7657107-4FFA-4E6D-B95E-78E2D87769E4}"/>
              </a:ext>
            </a:extLst>
          </p:cNvPr>
          <p:cNvSpPr/>
          <p:nvPr/>
        </p:nvSpPr>
        <p:spPr>
          <a:xfrm>
            <a:off x="611560" y="5229200"/>
            <a:ext cx="813690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Прямые медицинские затраты бюджета на борьбу с этими тремя хроническими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инфекционными болезнями в 2022 г.  составили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198,4 млрд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руб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Патогенез туберкулеза на фоне ВИЧ-инфекции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Работы А.И. Струкова и М.Б. </a:t>
            </a:r>
            <a:r>
              <a:rPr lang="ru-RU" dirty="0" err="1"/>
              <a:t>Ариэля</a:t>
            </a:r>
            <a:r>
              <a:rPr lang="ru-RU" dirty="0"/>
              <a:t> (1951) «Опыт советской медицины…»</a:t>
            </a:r>
          </a:p>
          <a:p>
            <a:pPr>
              <a:buNone/>
            </a:pPr>
            <a:r>
              <a:rPr lang="ru-RU" sz="1600" dirty="0"/>
              <a:t>«у жителей блокадного Ленинграда описаны случаи лимфогенного распространения МБТ. Наиболее часто в воспалительный процесс вовлекались внутригрудные, забрюшинные и периферические лимфатические узлы. При нарушениях питания формы туберкулеза очень часто осложнялись поражением серозных оболочек при скудности общей диссеминации» </a:t>
            </a:r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/>
              <a:t>«Атипичные» тканевые реакции при туберкулеза на форе выраженного иммунодефицита</a:t>
            </a:r>
          </a:p>
          <a:p>
            <a:pPr algn="ctr">
              <a:buNone/>
            </a:pPr>
            <a:r>
              <a:rPr lang="ru-RU" sz="1600" dirty="0"/>
              <a:t>являются типичными  проявлениями в условиях измененной реактивности!</a:t>
            </a:r>
          </a:p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/>
              <a:t>несмотря на морфологические проявления первичного туберкулеза, он являлся по сути вторичным, но проходящим в измененных условиях иммунологического ответа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563888" y="4005064"/>
            <a:ext cx="165618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Объект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9098"/>
            <a:ext cx="7848871" cy="6401709"/>
          </a:xfrm>
          <a:ln>
            <a:solidFill>
              <a:schemeClr val="tx1"/>
            </a:solidFill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1475656" y="3501008"/>
            <a:ext cx="61577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539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37276"/>
              </p:ext>
            </p:extLst>
          </p:nvPr>
        </p:nvGraphicFramePr>
        <p:xfrm>
          <a:off x="395536" y="2132856"/>
          <a:ext cx="8229599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080120"/>
                <a:gridCol w="1800200"/>
                <a:gridCol w="864096"/>
                <a:gridCol w="1008112"/>
                <a:gridCol w="1728192"/>
                <a:gridCol w="95679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ТБ + ВИЧ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ТБ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Умерло</a:t>
                      </a:r>
                    </a:p>
                    <a:p>
                      <a:pPr algn="ctr"/>
                      <a:r>
                        <a:rPr lang="ru-RU" dirty="0" smtClean="0"/>
                        <a:t>ТБ+ВИЧ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Умерло ТБ+ВИЧ</a:t>
                      </a:r>
                    </a:p>
                    <a:p>
                      <a:pPr algn="ctr"/>
                      <a:r>
                        <a:rPr lang="ru-RU" sz="1400" b="1" dirty="0" smtClean="0"/>
                        <a:t>1 год наблюдения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%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Умерло</a:t>
                      </a:r>
                    </a:p>
                    <a:p>
                      <a:pPr algn="ctr"/>
                      <a:r>
                        <a:rPr lang="ru-RU" dirty="0" smtClean="0"/>
                        <a:t>ТБ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Умерло ТБ</a:t>
                      </a:r>
                    </a:p>
                    <a:p>
                      <a:pPr algn="ctr"/>
                      <a:r>
                        <a:rPr lang="ru-RU" sz="1400" b="1" dirty="0" smtClean="0"/>
                        <a:t>1 год наблюдения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%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304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157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51,6%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310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43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13,9%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234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147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62,8%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276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39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14,1%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294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106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36%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249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35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14,1%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247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118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47,8%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238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14,35%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212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99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46,7%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204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15,7%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8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FE0C82-ADA4-4142-BDBD-FEC80C2CA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1652"/>
          <a:stretch/>
        </p:blipFill>
        <p:spPr>
          <a:xfrm>
            <a:off x="1273324" y="260648"/>
            <a:ext cx="6637418" cy="4104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6AF93BC-EB45-41BA-BB82-F35B41104355}"/>
              </a:ext>
            </a:extLst>
          </p:cNvPr>
          <p:cNvSpPr/>
          <p:nvPr/>
        </p:nvSpPr>
        <p:spPr>
          <a:xfrm>
            <a:off x="1043608" y="4581128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На 31 декабря 2022 года общее количество зараженных ВИЧ в России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составляло </a:t>
            </a:r>
            <a:r>
              <a:rPr lang="ru-RU" b="1" dirty="0">
                <a:solidFill>
                  <a:srgbClr val="FF0000"/>
                </a:solidFill>
              </a:rPr>
              <a:t>1,163 млн. (1 163 000) человек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то есть с ВИЧ жили </a:t>
            </a:r>
            <a:r>
              <a:rPr lang="ru-RU" b="1" dirty="0">
                <a:solidFill>
                  <a:srgbClr val="FF0000"/>
                </a:solidFill>
              </a:rPr>
              <a:t>0,8%</a:t>
            </a:r>
            <a:r>
              <a:rPr lang="ru-RU" b="1" dirty="0">
                <a:solidFill>
                  <a:prstClr val="black"/>
                </a:solidFill>
              </a:rPr>
              <a:t> от всего населения России и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1,4 % </a:t>
            </a:r>
            <a:r>
              <a:rPr lang="ru-RU" b="1" dirty="0">
                <a:solidFill>
                  <a:prstClr val="black"/>
                </a:solidFill>
              </a:rPr>
              <a:t>населения в возрасте от 15 до 49 лет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В 2022 году зарегистрировано около </a:t>
            </a:r>
            <a:r>
              <a:rPr lang="ru-RU" b="1" dirty="0">
                <a:solidFill>
                  <a:srgbClr val="FF0000"/>
                </a:solidFill>
              </a:rPr>
              <a:t>63 тыс. </a:t>
            </a:r>
            <a:r>
              <a:rPr lang="ru-RU" b="1" dirty="0">
                <a:solidFill>
                  <a:prstClr val="black"/>
                </a:solidFill>
              </a:rPr>
              <a:t>новых случаев ВИЧ-инфекции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4007531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16632"/>
            <a:ext cx="6408738" cy="43180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Распространение ВИЧ по регионам Росси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04746"/>
              </p:ext>
            </p:extLst>
          </p:nvPr>
        </p:nvGraphicFramePr>
        <p:xfrm>
          <a:off x="1047544" y="620688"/>
          <a:ext cx="6832914" cy="48957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61528508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Субъекты Российской Федерации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Заболеваемость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Пораженность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 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8485" algn="r"/>
                        </a:tabLst>
                      </a:pPr>
                      <a:r>
                        <a:rPr lang="ru-RU" sz="1800" b="1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43,29 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794,72 </a:t>
                      </a:r>
                      <a:endParaRPr lang="ru-RU" sz="1800" b="1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 – Кузбасс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79,81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2039,46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область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79,29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1977,92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67,5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1910,32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87,4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1663,18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66,98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1482,15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72,03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1430,69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71,58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1378,77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автономный округ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40,83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1371,0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89,21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1341,47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94,41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1276,43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85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30044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2DFFE1-288D-4E89-98CC-F803B529B53F}"/>
              </a:ext>
            </a:extLst>
          </p:cNvPr>
          <p:cNvSpPr/>
          <p:nvPr/>
        </p:nvSpPr>
        <p:spPr>
          <a:xfrm>
            <a:off x="827584" y="5733256"/>
            <a:ext cx="79208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В последние годы в ряде регионов активизировалась передача ВИЧ-инфекции среди сельских жителей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xmlns="" id="{A59E70EA-D519-41A5-AB28-BFE2C717F580}"/>
              </a:ext>
            </a:extLst>
          </p:cNvPr>
          <p:cNvSpPr/>
          <p:nvPr/>
        </p:nvSpPr>
        <p:spPr>
          <a:xfrm>
            <a:off x="4605586" y="5157192"/>
            <a:ext cx="1550590" cy="35922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0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8352928" cy="5484894"/>
          </a:xfrm>
          <a:prstGeom prst="rect">
            <a:avLst/>
          </a:prstGeom>
          <a:solidFill>
            <a:srgbClr val="FFFF00"/>
          </a:solidFill>
          <a:effectLst>
            <a:glow rad="127000">
              <a:schemeClr val="bg1"/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Роспотребнадзор</a:t>
            </a:r>
            <a:r>
              <a:rPr lang="ru-RU" dirty="0">
                <a:solidFill>
                  <a:prstClr val="black"/>
                </a:solidFill>
              </a:rPr>
              <a:t>/ Топ20 «Черная двадцатка в первом полугодии 2018 года»</a:t>
            </a:r>
          </a:p>
        </p:txBody>
      </p:sp>
      <p:sp>
        <p:nvSpPr>
          <p:cNvPr id="5" name="Овал 4"/>
          <p:cNvSpPr/>
          <p:nvPr/>
        </p:nvSpPr>
        <p:spPr>
          <a:xfrm>
            <a:off x="7956376" y="1436153"/>
            <a:ext cx="91440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white"/>
                </a:solidFill>
              </a:rPr>
              <a:t>179,5</a:t>
            </a:r>
          </a:p>
        </p:txBody>
      </p:sp>
      <p:sp>
        <p:nvSpPr>
          <p:cNvPr id="9" name="Овал 8"/>
          <p:cNvSpPr/>
          <p:nvPr/>
        </p:nvSpPr>
        <p:spPr>
          <a:xfrm>
            <a:off x="6516216" y="1808820"/>
            <a:ext cx="914400" cy="360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white"/>
                </a:solidFill>
              </a:rPr>
              <a:t>130,1</a:t>
            </a:r>
          </a:p>
        </p:txBody>
      </p:sp>
      <p:sp>
        <p:nvSpPr>
          <p:cNvPr id="10" name="Овал 9"/>
          <p:cNvSpPr/>
          <p:nvPr/>
        </p:nvSpPr>
        <p:spPr>
          <a:xfrm>
            <a:off x="5776158" y="2741170"/>
            <a:ext cx="914400" cy="3277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white"/>
                </a:solidFill>
              </a:rPr>
              <a:t>116,6</a:t>
            </a:r>
          </a:p>
        </p:txBody>
      </p:sp>
      <p:sp>
        <p:nvSpPr>
          <p:cNvPr id="11" name="Овал 10"/>
          <p:cNvSpPr/>
          <p:nvPr/>
        </p:nvSpPr>
        <p:spPr>
          <a:xfrm>
            <a:off x="6372200" y="2168860"/>
            <a:ext cx="914400" cy="360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white"/>
                </a:solidFill>
              </a:rPr>
              <a:t>130,1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728613"/>
            <a:ext cx="9323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7 место</a:t>
            </a:r>
          </a:p>
        </p:txBody>
      </p:sp>
    </p:spTree>
    <p:extLst>
      <p:ext uri="{BB962C8B-B14F-4D97-AF65-F5344CB8AC3E}">
        <p14:creationId xmlns:p14="http://schemas.microsoft.com/office/powerpoint/2010/main" val="5718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90" y="584217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</a:rPr>
              <a:t>«О состоянии санитарно-эпидемиологического благополучия населения в Российской Федерации в 2022 году»: Государственный доклад Роспотребнадзора 2023 год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78098"/>
          </a:xfrm>
        </p:spPr>
        <p:txBody>
          <a:bodyPr/>
          <a:lstStyle/>
          <a:p>
            <a:r>
              <a:rPr lang="ru-RU" sz="2400" b="1" dirty="0">
                <a:solidFill>
                  <a:srgbClr val="FFC000"/>
                </a:solidFill>
              </a:rPr>
              <a:t>Пути заражения ВИЧ-инфекцией в России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B037B44-6BB5-4406-9C4A-ECBDD8A9C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89127"/>
            <a:ext cx="7272808" cy="4738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BD9534-2479-43DD-8C87-0369DFE34362}"/>
              </a:ext>
            </a:extLst>
          </p:cNvPr>
          <p:cNvSpPr txBox="1"/>
          <p:nvPr/>
        </p:nvSpPr>
        <p:spPr>
          <a:xfrm>
            <a:off x="7808485" y="27638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72%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23EFD8-AED4-476E-823E-91DBCB10CDF9}"/>
              </a:ext>
            </a:extLst>
          </p:cNvPr>
          <p:cNvSpPr txBox="1"/>
          <p:nvPr/>
        </p:nvSpPr>
        <p:spPr>
          <a:xfrm>
            <a:off x="7732602" y="122118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22,5%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5D229D-7841-422E-A1DB-AAB4760AEE2C}"/>
              </a:ext>
            </a:extLst>
          </p:cNvPr>
          <p:cNvSpPr txBox="1"/>
          <p:nvPr/>
        </p:nvSpPr>
        <p:spPr>
          <a:xfrm>
            <a:off x="7779631" y="372481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4,1%</a:t>
            </a:r>
          </a:p>
        </p:txBody>
      </p:sp>
    </p:spTree>
    <p:extLst>
      <p:ext uri="{BB962C8B-B14F-4D97-AF65-F5344CB8AC3E}">
        <p14:creationId xmlns:p14="http://schemas.microsoft.com/office/powerpoint/2010/main" val="1668384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teleev_Koch-Mechnicov Berlin 22.03.20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nteleev_Koch-Mechnicov Berlin 22.03.20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Пантелеев гепатотоксические реакции</Template>
  <TotalTime>880</TotalTime>
  <Words>1232</Words>
  <Application>Microsoft Office PowerPoint</Application>
  <PresentationFormat>Экран (4:3)</PresentationFormat>
  <Paragraphs>325</Paragraphs>
  <Slides>52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Panteleev_Koch-Mechnicov Berlin 22.03.2010</vt:lpstr>
      <vt:lpstr>1_Panteleev_Koch-Mechnicov Berlin 22.03.2010</vt:lpstr>
      <vt:lpstr>1_Тема Office</vt:lpstr>
      <vt:lpstr>Патогенез и патологическая анатомия туберкулеза на фоне ВИЧ-инфекции</vt:lpstr>
      <vt:lpstr>Общие вопросы патогенеза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Распространение ВИЧ по регионам Росси</vt:lpstr>
      <vt:lpstr>Презентация PowerPoint</vt:lpstr>
      <vt:lpstr>Пути заражения ВИЧ-инфекцией в России</vt:lpstr>
      <vt:lpstr>Риски развития туберкулеза у ВИЧ-инфицированных</vt:lpstr>
      <vt:lpstr>Риски развития туберкулеза у ВИЧ-инфицированных</vt:lpstr>
      <vt:lpstr>Туберкулез в сочетании с ВИЧ-инфекцией в Красноярском крае</vt:lpstr>
      <vt:lpstr>Патогенез сочетанной инфекции. </vt:lpstr>
      <vt:lpstr>Патогенез туберкулеза</vt:lpstr>
      <vt:lpstr>«Уровни» патогенеза ТБ на фоне ВИЧ</vt:lpstr>
      <vt:lpstr>Клеточный уровень</vt:lpstr>
      <vt:lpstr>Тканевой уровень</vt:lpstr>
      <vt:lpstr>Схема изменений клеточных реакций при туберкулезе при прогрессировании иммунодефицита</vt:lpstr>
      <vt:lpstr>Схема изменений клеточных реакций при туберкулезе при прогрессировании иммунодефицита</vt:lpstr>
      <vt:lpstr>Презентация PowerPoint</vt:lpstr>
      <vt:lpstr>Морфология туберкулеза</vt:lpstr>
      <vt:lpstr>Гистологические особенности туберкулеза</vt:lpstr>
      <vt:lpstr>Фиброзообразование при ТБ на фоне ВИЧ</vt:lpstr>
      <vt:lpstr>Естественное течение ВИЧ-инфекции</vt:lpstr>
      <vt:lpstr>Тип клеточной реакции в зависимости от уровня CD4-лимфоцитов</vt:lpstr>
      <vt:lpstr>Форма туберкулеза в зависимости от уровня CD4-лимфоцитов</vt:lpstr>
      <vt:lpstr>Органный уровень</vt:lpstr>
      <vt:lpstr>Органный уровень</vt:lpstr>
      <vt:lpstr>Презентация PowerPoint</vt:lpstr>
      <vt:lpstr>Частота внелегочного туберкулеза   в зависимости от уровня CD4-лимфоцитов </vt:lpstr>
      <vt:lpstr>Презентация PowerPoint</vt:lpstr>
      <vt:lpstr>Презентация PowerPoint</vt:lpstr>
      <vt:lpstr>Патогенез туберкулеза на фоне ВИЧ-инфекции</vt:lpstr>
      <vt:lpstr>Патогенез туберкулеза на фоне ВИЧ-инфекции</vt:lpstr>
      <vt:lpstr>Организменный уровень</vt:lpstr>
      <vt:lpstr>Естественное течение туберкулеза без ВИЧ</vt:lpstr>
      <vt:lpstr>Естественное течение туберкулеза с ВИЧ</vt:lpstr>
      <vt:lpstr>Естественное течение туберкулеза с ВИЧ (умершие в 1 год наблюдения ТБ+ВИЧ, Красноярский край)</vt:lpstr>
      <vt:lpstr>Естественное течение туберкулеза без ВИЧ (умершие в 1 год наблюдения ТБ, Красноярский край)</vt:lpstr>
      <vt:lpstr>Системный ответ</vt:lpstr>
      <vt:lpstr>Январь 2021</vt:lpstr>
      <vt:lpstr>РЕНТГЕНОЛОГИЧЕСКАЯ КАРТИНА МИЛИАРНОГО ТУБЕРКУЛЕЗА</vt:lpstr>
      <vt:lpstr>Пути выявления туберкулеза </vt:lpstr>
      <vt:lpstr>Скрининг на туберкулез у больных ВИЧ</vt:lpstr>
      <vt:lpstr>Клинические аспекты. Позитивные моменты иммуносупрессии </vt:lpstr>
      <vt:lpstr>ДИНАМИКА ТБ ПРИ ВИЧ</vt:lpstr>
      <vt:lpstr>ДИНАМИКА ТБ ПРИ ВИЧ</vt:lpstr>
      <vt:lpstr>Туберкулез у ВИЧ-инфицированных на фоне ВААРТ </vt:lpstr>
      <vt:lpstr>Действительно ли «атипичен» туберкулез на фоне ВИЧ-инфекции??</vt:lpstr>
      <vt:lpstr>Патогенез туберкулеза на фоне ВИЧ-инфекции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tech</cp:lastModifiedBy>
  <cp:revision>121</cp:revision>
  <dcterms:created xsi:type="dcterms:W3CDTF">2014-01-12T14:18:47Z</dcterms:created>
  <dcterms:modified xsi:type="dcterms:W3CDTF">2023-11-16T04:31:20Z</dcterms:modified>
</cp:coreProperties>
</file>