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82" r:id="rId3"/>
    <p:sldId id="285" r:id="rId4"/>
    <p:sldId id="281" r:id="rId5"/>
    <p:sldId id="283" r:id="rId6"/>
    <p:sldId id="284" r:id="rId7"/>
    <p:sldId id="286" r:id="rId8"/>
    <p:sldId id="287" r:id="rId9"/>
    <p:sldId id="288" r:id="rId10"/>
    <p:sldId id="261" r:id="rId11"/>
    <p:sldId id="291" r:id="rId12"/>
    <p:sldId id="289" r:id="rId13"/>
    <p:sldId id="292" r:id="rId14"/>
    <p:sldId id="293" r:id="rId15"/>
    <p:sldId id="295" r:id="rId16"/>
    <p:sldId id="297" r:id="rId17"/>
    <p:sldId id="299" r:id="rId18"/>
    <p:sldId id="301" r:id="rId19"/>
    <p:sldId id="303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22" r:id="rId28"/>
    <p:sldId id="318" r:id="rId29"/>
    <p:sldId id="319" r:id="rId30"/>
    <p:sldId id="323" r:id="rId31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4" autoAdjust="0"/>
    <p:restoredTop sz="74454" autoAdjust="0"/>
  </p:normalViewPr>
  <p:slideViewPr>
    <p:cSldViewPr>
      <p:cViewPr varScale="1">
        <p:scale>
          <a:sx n="86" d="100"/>
          <a:sy n="86" d="100"/>
        </p:scale>
        <p:origin x="-232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рямоугольник 18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оугольник 11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46E91-9C4C-4DA1-801B-AD2C2A4004AE}" type="datetimeFigureOut">
              <a:rPr lang="en-US"/>
              <a:pPr>
                <a:defRPr/>
              </a:pPr>
              <a:t>9/15/2017</a:t>
            </a:fld>
            <a:endParaRPr lang="en-US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97E188FE-9AA6-4CCA-BA4F-D529AB892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Овал 13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Овал 14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E63CB-D156-4BA0-B36A-662E3205D0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09BC5-A590-4DC6-97AF-D95CCEC9513C}" type="datetimeFigureOut">
              <a:rPr lang="en-US"/>
              <a:pPr>
                <a:defRPr/>
              </a:pPr>
              <a:t>9/15/2017</a:t>
            </a:fld>
            <a:endParaRPr lang="en-US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C4A87-5A11-4FA9-A17A-793191AA139A}" type="datetimeFigureOut">
              <a:rPr lang="en-US"/>
              <a:pPr>
                <a:defRPr/>
              </a:pPr>
              <a:t>9/15/2017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AEC4B-82E2-4EB6-A204-30CFEDCFC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11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Овал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0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EA3CE-A37B-491E-9C26-B569B8643944}" type="datetimeFigureOut">
              <a:rPr lang="en-US"/>
              <a:pPr>
                <a:defRPr/>
              </a:pPr>
              <a:t>9/15/2017</a:t>
            </a:fld>
            <a:endParaRPr lang="en-US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B1DC3703-73DA-4A2E-B27A-680A7C708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оугольник 10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Прямоугольник 1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6" name="Овал 24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Овал 2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D8FB6-BB24-4B18-AD42-5EA0F4B760FF}" type="datetimeFigureOut">
              <a:rPr lang="en-US"/>
              <a:pPr>
                <a:defRPr/>
              </a:pPr>
              <a:t>9/15/2017</a:t>
            </a:fld>
            <a:endParaRPr lang="en-US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EE9E283-177E-475E-95D0-3C4CAD27A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B904F-16E7-4C96-8D48-5EACCF5E9621}" type="datetimeFigureOut">
              <a:rPr lang="en-US"/>
              <a:pPr>
                <a:defRPr/>
              </a:pPr>
              <a:t>9/15/2017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450D2-AD1A-41A2-9FD8-465C96EDB9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4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2174C-503D-4AED-BC49-FB0437347D96}" type="datetimeFigureOut">
              <a:rPr lang="en-US"/>
              <a:pPr>
                <a:defRPr/>
              </a:pPr>
              <a:t>9/15/2017</a:t>
            </a:fld>
            <a:endParaRPr lang="en-US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BAB688D-9D8B-4AB3-B8C4-792ECA887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0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20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A86BC840-9A91-447D-B3E3-047BAE64F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166E3-8BA2-4F71-B4E3-A297765E0F0B}" type="datetimeFigureOut">
              <a:rPr lang="en-US"/>
              <a:pPr>
                <a:defRPr/>
              </a:pPr>
              <a:t>9/15/2017</a:t>
            </a:fld>
            <a:endParaRPr lang="en-US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2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21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65EB3-1C2D-4F1D-9348-48184BBB8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AAA45-FF04-4183-876D-6314DA93342A}" type="datetimeFigureOut">
              <a:rPr lang="en-US"/>
              <a:pPr>
                <a:defRPr/>
              </a:pPr>
              <a:t>9/15/2017</a:t>
            </a:fld>
            <a:endParaRPr lang="en-US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B3131-9056-4073-B6D5-B839D07AB55E}" type="datetimeFigureOut">
              <a:rPr lang="en-US"/>
              <a:pPr>
                <a:defRPr/>
              </a:pPr>
              <a:t>9/15/2017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BB3E6-AF79-49D1-B1FD-3D7F490F9F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4E1429-6FFD-4C9C-96F1-7ED12FE0BA6A}" type="datetimeFigureOut">
              <a:rPr lang="en-US"/>
              <a:pPr>
                <a:defRPr/>
              </a:pPr>
              <a:t>9/15/2017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45AD21-E52E-4CD0-91C2-4AA2603D6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8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9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ru-RU" cap="none" dirty="0" smtClean="0"/>
          </a:p>
          <a:p>
            <a:pPr eaLnBrk="1" hangingPunct="1">
              <a:lnSpc>
                <a:spcPct val="90000"/>
              </a:lnSpc>
              <a:defRPr/>
            </a:pPr>
            <a:endParaRPr lang="ru-RU" cap="none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ru-RU" sz="3200" cap="none" dirty="0" smtClean="0">
                <a:solidFill>
                  <a:schemeClr val="tx1"/>
                </a:solidFill>
              </a:rPr>
              <a:t>ИСТОРИЯ </a:t>
            </a:r>
            <a:r>
              <a:rPr lang="ru-RU" sz="3200" cap="none" smtClean="0">
                <a:solidFill>
                  <a:schemeClr val="tx1"/>
                </a:solidFill>
              </a:rPr>
              <a:t>КАФЕДРЫ </a:t>
            </a:r>
            <a:r>
              <a:rPr lang="ru-RU" sz="3200" cap="none" smtClean="0">
                <a:solidFill>
                  <a:schemeClr val="tx1"/>
                </a:solidFill>
              </a:rPr>
              <a:t>ОБЩЕСТВЕННОГО </a:t>
            </a:r>
            <a:r>
              <a:rPr lang="ru-RU" sz="3200" cap="none" dirty="0" smtClean="0">
                <a:solidFill>
                  <a:schemeClr val="tx1"/>
                </a:solidFill>
              </a:rPr>
              <a:t>ЗДОРОВЬЯ И ЗДРАВООХРАНЕНИЯ</a:t>
            </a:r>
            <a:endParaRPr lang="ru-RU" sz="1800" cap="none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52400"/>
            <a:ext cx="7543800" cy="1981200"/>
          </a:xfrm>
        </p:spPr>
        <p:txBody>
          <a:bodyPr/>
          <a:lstStyle/>
          <a:p>
            <a:r>
              <a:rPr lang="ru-RU" sz="3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Красноярский государственный </a:t>
            </a:r>
            <a:br>
              <a:rPr lang="ru-RU" sz="3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медицинский университет </a:t>
            </a:r>
            <a:br>
              <a:rPr lang="ru-RU" sz="3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им. профессора  В.Ф. </a:t>
            </a:r>
            <a:r>
              <a:rPr lang="ru-RU" sz="36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Войно-Ясенецкого</a:t>
            </a:r>
            <a:endParaRPr lang="ru-RU" sz="3600" dirty="0"/>
          </a:p>
        </p:txBody>
      </p:sp>
      <p:pic>
        <p:nvPicPr>
          <p:cNvPr id="6" name="Picture 2" descr="E:\конференция\Рисунок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721" y="218052"/>
            <a:ext cx="2439879" cy="244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Группа 13"/>
          <p:cNvGrpSpPr>
            <a:grpSpLocks/>
          </p:cNvGrpSpPr>
          <p:nvPr/>
        </p:nvGrpSpPr>
        <p:grpSpPr bwMode="auto">
          <a:xfrm>
            <a:off x="3733800" y="2895600"/>
            <a:ext cx="1600200" cy="3292475"/>
            <a:chOff x="3336065" y="2693610"/>
            <a:chExt cx="1405069" cy="3292191"/>
          </a:xfrm>
        </p:grpSpPr>
        <p:sp>
          <p:nvSpPr>
            <p:cNvPr id="15" name="Прямоугольник с двумя скругленными соседними углами 14"/>
            <p:cNvSpPr/>
            <p:nvPr/>
          </p:nvSpPr>
          <p:spPr>
            <a:xfrm rot="10800000">
              <a:off x="3336065" y="2693610"/>
              <a:ext cx="1405069" cy="3292191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Прямоугольник 15"/>
            <p:cNvSpPr/>
            <p:nvPr/>
          </p:nvSpPr>
          <p:spPr>
            <a:xfrm rot="21600000">
              <a:off x="3379277" y="2693610"/>
              <a:ext cx="1318646" cy="32493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0904" tIns="120904" rIns="120904" bIns="120904" spcCol="1270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700" dirty="0">
                  <a:solidFill>
                    <a:schemeClr val="tx1"/>
                  </a:solidFill>
                </a:rPr>
                <a:t>1979-1994 </a:t>
              </a:r>
              <a:r>
                <a:rPr lang="ru-RU" sz="1700" dirty="0" err="1">
                  <a:solidFill>
                    <a:schemeClr val="tx1"/>
                  </a:solidFill>
                </a:rPr>
                <a:t>гг</a:t>
              </a:r>
              <a:r>
                <a:rPr lang="ru-RU" sz="1700" dirty="0">
                  <a:solidFill>
                    <a:schemeClr val="tx1"/>
                  </a:solidFill>
                </a:rPr>
                <a:t> – руководит ВУЗом профессор Б.С. </a:t>
              </a:r>
              <a:r>
                <a:rPr lang="ru-RU" sz="1700" dirty="0" err="1">
                  <a:solidFill>
                    <a:schemeClr val="tx1"/>
                  </a:solidFill>
                </a:rPr>
                <a:t>Граков</a:t>
              </a:r>
              <a:endParaRPr lang="ru-RU" sz="17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506" name="Группа 8"/>
          <p:cNvGrpSpPr>
            <a:grpSpLocks/>
          </p:cNvGrpSpPr>
          <p:nvPr/>
        </p:nvGrpSpPr>
        <p:grpSpPr bwMode="auto">
          <a:xfrm rot="10800000">
            <a:off x="1981200" y="1600200"/>
            <a:ext cx="1600200" cy="2743200"/>
            <a:chOff x="1790488" y="2693610"/>
            <a:chExt cx="1405069" cy="3368391"/>
          </a:xfrm>
        </p:grpSpPr>
        <p:sp>
          <p:nvSpPr>
            <p:cNvPr id="10" name="Прямоугольник с двумя скругленными соседними углами 9"/>
            <p:cNvSpPr/>
            <p:nvPr/>
          </p:nvSpPr>
          <p:spPr>
            <a:xfrm rot="10800000">
              <a:off x="1797457" y="2779379"/>
              <a:ext cx="1405069" cy="3292368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 rot="21600000">
              <a:off x="1840669" y="2703356"/>
              <a:ext cx="1318646" cy="3249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0904" tIns="120904" rIns="120904" bIns="120904" spcCol="1270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</p:txBody>
        </p:sp>
      </p:grpSp>
      <p:sp>
        <p:nvSpPr>
          <p:cNvPr id="2150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tx1"/>
                </a:solidFill>
              </a:rPr>
              <a:t>Ректоры</a:t>
            </a:r>
          </a:p>
        </p:txBody>
      </p:sp>
      <p:sp>
        <p:nvSpPr>
          <p:cNvPr id="21508" name="Содержимое 2"/>
          <p:cNvSpPr>
            <a:spLocks noGrp="1"/>
          </p:cNvSpPr>
          <p:nvPr>
            <p:ph sz="quarter" idx="1"/>
          </p:nvPr>
        </p:nvSpPr>
        <p:spPr>
          <a:xfrm>
            <a:off x="304800" y="1447800"/>
            <a:ext cx="8504238" cy="4572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/>
              <a:t> </a:t>
            </a:r>
          </a:p>
        </p:txBody>
      </p:sp>
      <p:grpSp>
        <p:nvGrpSpPr>
          <p:cNvPr id="21509" name="Группа 4"/>
          <p:cNvGrpSpPr>
            <a:grpSpLocks/>
          </p:cNvGrpSpPr>
          <p:nvPr/>
        </p:nvGrpSpPr>
        <p:grpSpPr bwMode="auto">
          <a:xfrm>
            <a:off x="228600" y="3505200"/>
            <a:ext cx="1654175" cy="2667000"/>
            <a:chOff x="44187" y="2693610"/>
            <a:chExt cx="1452463" cy="3292191"/>
          </a:xfrm>
        </p:grpSpPr>
        <p:sp>
          <p:nvSpPr>
            <p:cNvPr id="6" name="Прямоугольник с двумя скругленными соседними углами 5"/>
            <p:cNvSpPr/>
            <p:nvPr/>
          </p:nvSpPr>
          <p:spPr>
            <a:xfrm rot="10800000">
              <a:off x="44187" y="2693610"/>
              <a:ext cx="1405070" cy="3292191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Прямоугольник 6"/>
            <p:cNvSpPr/>
            <p:nvPr/>
          </p:nvSpPr>
          <p:spPr>
            <a:xfrm>
              <a:off x="44187" y="2693610"/>
              <a:ext cx="1452463" cy="32490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0904" tIns="120904" rIns="120904" bIns="120904" spcCol="1270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>
                <a:solidFill>
                  <a:schemeClr val="tx1"/>
                </a:solidFill>
              </a:endParaRPr>
            </a:p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700" dirty="0">
                  <a:solidFill>
                    <a:schemeClr val="tx1"/>
                  </a:solidFill>
                </a:rPr>
                <a:t>21 НОЯБРЯ 1942 – Красноярский медицинский институт. Первый ректор Н.И. </a:t>
              </a:r>
              <a:r>
                <a:rPr lang="ru-RU" sz="1700" dirty="0" err="1">
                  <a:solidFill>
                    <a:schemeClr val="tx1"/>
                  </a:solidFill>
                </a:rPr>
                <a:t>Озерецкий</a:t>
              </a:r>
              <a:endParaRPr lang="ru-RU" sz="1700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Скругленный прямоугольник 7"/>
          <p:cNvSpPr/>
          <p:nvPr/>
        </p:nvSpPr>
        <p:spPr>
          <a:xfrm>
            <a:off x="1981200" y="4038600"/>
            <a:ext cx="1600200" cy="2133600"/>
          </a:xfrm>
          <a:prstGeom prst="roundRect">
            <a:avLst>
              <a:gd name="adj" fmla="val 10000"/>
            </a:avLst>
          </a:prstGeom>
          <a:blipFill rotWithShape="0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511" name="Прямоугольник 11"/>
          <p:cNvSpPr>
            <a:spLocks noChangeArrowheads="1"/>
          </p:cNvSpPr>
          <p:nvPr/>
        </p:nvSpPr>
        <p:spPr bwMode="auto">
          <a:xfrm>
            <a:off x="2133600" y="1676400"/>
            <a:ext cx="12954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55650">
              <a:lnSpc>
                <a:spcPct val="90000"/>
              </a:lnSpc>
              <a:spcAft>
                <a:spcPct val="35000"/>
              </a:spcAft>
            </a:pPr>
            <a:r>
              <a:rPr lang="ru-RU">
                <a:latin typeface="Georgia" pitchFamily="18" charset="0"/>
              </a:rPr>
              <a:t>1945-1978  гг – руководит ВУЗом профессор П.Г. Подзолков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8600" y="1600200"/>
            <a:ext cx="1600200" cy="213360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Скругленный прямоугольник 12"/>
          <p:cNvSpPr/>
          <p:nvPr/>
        </p:nvSpPr>
        <p:spPr>
          <a:xfrm>
            <a:off x="3733800" y="1600200"/>
            <a:ext cx="1600200" cy="2057400"/>
          </a:xfrm>
          <a:prstGeom prst="roundRect">
            <a:avLst>
              <a:gd name="adj" fmla="val 10000"/>
            </a:avLst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514" name="Группа 17"/>
          <p:cNvGrpSpPr>
            <a:grpSpLocks/>
          </p:cNvGrpSpPr>
          <p:nvPr/>
        </p:nvGrpSpPr>
        <p:grpSpPr bwMode="auto">
          <a:xfrm rot="10800000">
            <a:off x="5486400" y="1600200"/>
            <a:ext cx="1600200" cy="3368675"/>
            <a:chOff x="4881641" y="2693610"/>
            <a:chExt cx="1405069" cy="3292191"/>
          </a:xfrm>
        </p:grpSpPr>
        <p:sp>
          <p:nvSpPr>
            <p:cNvPr id="19" name="Прямоугольник с двумя скругленными соседними углами 18"/>
            <p:cNvSpPr/>
            <p:nvPr/>
          </p:nvSpPr>
          <p:spPr>
            <a:xfrm rot="10800000">
              <a:off x="4881641" y="2693610"/>
              <a:ext cx="1405069" cy="3292191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Прямоугольник 19"/>
            <p:cNvSpPr/>
            <p:nvPr/>
          </p:nvSpPr>
          <p:spPr>
            <a:xfrm rot="21600000">
              <a:off x="4931822" y="2693610"/>
              <a:ext cx="1318646" cy="32487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0904" tIns="120904" rIns="120904" bIns="120904" spcCol="1270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</p:txBody>
        </p:sp>
      </p:grpSp>
      <p:sp>
        <p:nvSpPr>
          <p:cNvPr id="21515" name="Прямоугольник 20"/>
          <p:cNvSpPr>
            <a:spLocks noChangeArrowheads="1"/>
          </p:cNvSpPr>
          <p:nvPr/>
        </p:nvSpPr>
        <p:spPr bwMode="auto">
          <a:xfrm>
            <a:off x="5715000" y="1752600"/>
            <a:ext cx="12192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55650">
              <a:lnSpc>
                <a:spcPct val="90000"/>
              </a:lnSpc>
              <a:spcAft>
                <a:spcPct val="35000"/>
              </a:spcAft>
            </a:pPr>
            <a:r>
              <a:rPr lang="ru-RU">
                <a:latin typeface="Georgia" pitchFamily="18" charset="0"/>
              </a:rPr>
              <a:t>1994-2004 гг – руководит ВУЗом профессор В.И. Прохоренков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486400" y="4038600"/>
            <a:ext cx="1600200" cy="2127250"/>
          </a:xfrm>
          <a:prstGeom prst="roundRect">
            <a:avLst>
              <a:gd name="adj" fmla="val 10000"/>
            </a:avLst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517" name="Группа 22"/>
          <p:cNvGrpSpPr>
            <a:grpSpLocks/>
          </p:cNvGrpSpPr>
          <p:nvPr/>
        </p:nvGrpSpPr>
        <p:grpSpPr bwMode="auto">
          <a:xfrm>
            <a:off x="7239000" y="3124200"/>
            <a:ext cx="1665288" cy="3962400"/>
            <a:chOff x="9816626" y="3806305"/>
            <a:chExt cx="1447799" cy="4267200"/>
          </a:xfrm>
        </p:grpSpPr>
        <p:sp>
          <p:nvSpPr>
            <p:cNvPr id="24" name="Прямоугольник с двумя скругленными соседними углами 23"/>
            <p:cNvSpPr/>
            <p:nvPr/>
          </p:nvSpPr>
          <p:spPr>
            <a:xfrm rot="10800000">
              <a:off x="9816626" y="3806305"/>
              <a:ext cx="1405013" cy="3292719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рямоугольник 24"/>
            <p:cNvSpPr/>
            <p:nvPr/>
          </p:nvSpPr>
          <p:spPr>
            <a:xfrm>
              <a:off x="9816626" y="4796173"/>
              <a:ext cx="1447799" cy="32773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0904" tIns="120904" rIns="120904" bIns="120904" spcCol="1270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700" dirty="0">
                  <a:solidFill>
                    <a:schemeClr val="tx1"/>
                  </a:solidFill>
                </a:rPr>
                <a:t>В настоящее время университетом руководит профессор, д.м.н. Иван Павлович Артюхов</a:t>
              </a:r>
            </a:p>
          </p:txBody>
        </p:sp>
      </p:grpSp>
      <p:sp>
        <p:nvSpPr>
          <p:cNvPr id="22" name="Скругленный прямоугольник 21"/>
          <p:cNvSpPr/>
          <p:nvPr/>
        </p:nvSpPr>
        <p:spPr>
          <a:xfrm>
            <a:off x="7239000" y="1600200"/>
            <a:ext cx="1600200" cy="2133600"/>
          </a:xfrm>
          <a:prstGeom prst="roundRect">
            <a:avLst>
              <a:gd name="adj" fmla="val 10000"/>
            </a:avLst>
          </a:prstGeom>
          <a:blipFill rotWithShape="0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Картинка 40 из 92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2636838"/>
            <a:ext cx="5111750" cy="36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3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2057400"/>
          </a:xfrm>
        </p:spPr>
        <p:txBody>
          <a:bodyPr/>
          <a:lstStyle/>
          <a:p>
            <a:r>
              <a:rPr lang="ru-RU" sz="2400" smtClean="0">
                <a:solidFill>
                  <a:schemeClr val="tx1"/>
                </a:solidFill>
                <a:latin typeface="Calibri" pitchFamily="34" charset="0"/>
              </a:rPr>
              <a:t>Красноярский государственный медицинский институт, созданный в 1942 году Оперативно, в короткие сроки, создал около 20 кафедр. Были  назначены заведующие, профессора, доценты, ранее работающие в лечебных учреждениях и институтах Москвы, Ленинграда, Воронежа</a:t>
            </a:r>
            <a:br>
              <a:rPr lang="ru-RU" sz="2400" smtClean="0">
                <a:solidFill>
                  <a:schemeClr val="tx1"/>
                </a:solidFill>
                <a:latin typeface="Calibri" pitchFamily="34" charset="0"/>
              </a:rPr>
            </a:br>
            <a:endParaRPr lang="en-US" sz="240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6324" name="Rectangle 4"/>
          <p:cNvSpPr>
            <a:spLocks noGrp="1"/>
          </p:cNvSpPr>
          <p:nvPr>
            <p:ph type="body" idx="4294967295"/>
          </p:nvPr>
        </p:nvSpPr>
        <p:spPr>
          <a:xfrm>
            <a:off x="2057400" y="2514600"/>
            <a:ext cx="5867400" cy="3757613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endParaRPr lang="ru-RU" b="1" i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 idx="4294967295"/>
          </p:nvPr>
        </p:nvSpPr>
        <p:spPr>
          <a:xfrm flipV="1">
            <a:off x="457200" y="188913"/>
            <a:ext cx="8229600" cy="88900"/>
          </a:xfrm>
        </p:spPr>
        <p:txBody>
          <a:bodyPr/>
          <a:lstStyle/>
          <a:p>
            <a:endParaRPr lang="ru-RU" sz="2900" smtClean="0"/>
          </a:p>
        </p:txBody>
      </p:sp>
      <p:sp>
        <p:nvSpPr>
          <p:cNvPr id="23554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295400"/>
            <a:ext cx="8305800" cy="4835525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 2" pitchFamily="18" charset="2"/>
              <a:buNone/>
            </a:pPr>
            <a:r>
              <a:rPr lang="ru-RU" smtClean="0"/>
              <a:t> </a:t>
            </a: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</a:rPr>
              <a:t>На кафедре организации здравоохранения   и.о. заведующего кафедры, становится проф. </a:t>
            </a:r>
            <a:r>
              <a:rPr lang="ru-RU" b="1" i="1" u="sng" smtClean="0">
                <a:solidFill>
                  <a:srgbClr val="000000"/>
                </a:solidFill>
                <a:latin typeface="Times New Roman" pitchFamily="18" charset="0"/>
              </a:rPr>
              <a:t>Иванов Владимир Николаевич</a:t>
            </a: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</a:rPr>
              <a:t>. 1 января 1943 года по Приказу № 28 Иванов В.Н.- зав.кафедрой организации здравоохранения. С 12 января 1943 г. Приказ № 14 декан лечебного факультета. В связи с переходом на другую работу Приказ № 43 от 31.03.1943 г. Иванов В.Н. освобождается от декана лечебного факультета и зав.кафедрой организации здравоохранения и назначить проф. Рамм Исай Евгеньевича на 0,5 ставки и.о. зав.кафедрой организации здравоохранения (пр. №88 от 24.03.43 г).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/>
              <a:t> </a:t>
            </a:r>
            <a:r>
              <a:rPr lang="ru-RU" b="1" smtClean="0"/>
              <a:t>Рамм Исай</a:t>
            </a:r>
            <a:r>
              <a:rPr lang="ru-RU" smtClean="0"/>
              <a:t> </a:t>
            </a:r>
            <a:r>
              <a:rPr lang="ru-RU" b="1" smtClean="0"/>
              <a:t>Евгеньевич</a:t>
            </a:r>
            <a:r>
              <a:rPr lang="ru-RU" smtClean="0"/>
              <a:t> </a:t>
            </a:r>
          </a:p>
        </p:txBody>
      </p:sp>
      <p:sp>
        <p:nvSpPr>
          <p:cNvPr id="24578" name="Rectangle 3"/>
          <p:cNvSpPr>
            <a:spLocks noGrp="1"/>
          </p:cNvSpPr>
          <p:nvPr>
            <p:ph type="body" idx="4294967295"/>
          </p:nvPr>
        </p:nvSpPr>
        <p:spPr>
          <a:xfrm>
            <a:off x="971550" y="1484313"/>
            <a:ext cx="5257800" cy="4525962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 2" pitchFamily="18" charset="2"/>
              <a:buNone/>
            </a:pPr>
            <a:r>
              <a:rPr lang="ru-RU" sz="2100" smtClean="0">
                <a:latin typeface="Times New Roman" pitchFamily="18" charset="0"/>
              </a:rPr>
              <a:t>д.м.н., профессор. В 1910-1915 гг. обучался на естественном отделении физико-математического факультета Петербургского университета, по окончании которого поступил на медицинский факультет Юрьевского университета. В 1917 году, получив выпускное свидетельство, вступил в Красную Гвардию и был врачом в воинских частях до конца 1922 года. В 1925 году был приглашен на кафедру Гигиены 1-го Ленинградского медицинского института, где вначале работал старшим ассистентом. А с 1932 года- доцентом. </a:t>
            </a:r>
          </a:p>
        </p:txBody>
      </p:sp>
      <p:sp>
        <p:nvSpPr>
          <p:cNvPr id="24579" name="AutoShape 4" descr="%D0%9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0" name="AutoShape 5" descr="%D0%98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1" name="AutoShape 6" descr="getattach?id=13330327920000000575%3B0%3B2&amp;file=%D0%9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2" name="AutoShape 7" descr="getattach?id=13330327920000000575%3B0%3B2&amp;file=%D0%98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3" name="AutoShape 8" descr="getattach?id=13330327920000000575%3B0%3B2&amp;file=%D0%9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584" name="Picture 9" descr="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1341438"/>
            <a:ext cx="2281237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 idx="4294967295"/>
          </p:nvPr>
        </p:nvSpPr>
        <p:spPr>
          <a:xfrm flipV="1">
            <a:off x="1279525" y="476250"/>
            <a:ext cx="7086600" cy="209550"/>
          </a:xfrm>
        </p:spPr>
        <p:txBody>
          <a:bodyPr/>
          <a:lstStyle/>
          <a:p>
            <a:endParaRPr lang="ru-RU" sz="2900" smtClean="0"/>
          </a:p>
        </p:txBody>
      </p:sp>
      <p:sp>
        <p:nvSpPr>
          <p:cNvPr id="25602" name="Rectangle 3"/>
          <p:cNvSpPr>
            <a:spLocks noGrp="1"/>
          </p:cNvSpPr>
          <p:nvPr>
            <p:ph type="body" idx="4294967295"/>
          </p:nvPr>
        </p:nvSpPr>
        <p:spPr>
          <a:xfrm>
            <a:off x="1042988" y="620713"/>
            <a:ext cx="4608512" cy="550545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 2" pitchFamily="18" charset="2"/>
              <a:buNone/>
            </a:pPr>
            <a:r>
              <a:rPr lang="ru-RU" sz="2500" smtClean="0">
                <a:latin typeface="Times New Roman" pitchFamily="18" charset="0"/>
              </a:rPr>
              <a:t>В 1939 году  защитил диссертацию на соискание ученой степени доктора медицинских наук и в этом же году был утвержден в ученом звании профессора. С</a:t>
            </a:r>
            <a:r>
              <a:rPr lang="ru-RU" sz="2300" smtClean="0">
                <a:latin typeface="Times New Roman" pitchFamily="18" charset="0"/>
              </a:rPr>
              <a:t> 1942 г.- ст.преподаватель лечебной физкультуры и назначен и.о. зав.кафедрой военно-санитарной и физкультурной дисциплиной (пр. № 27 от 15.11.42 г.) и 0,5 ставки и.о. зав.кафедры организации здравоохранения до 1944 г.г . В 1944 году возвратился на прежнее место работы в г. Ленинград. </a:t>
            </a:r>
          </a:p>
          <a:p>
            <a:pPr algn="ctr">
              <a:lnSpc>
                <a:spcPct val="90000"/>
              </a:lnSpc>
              <a:buFont typeface="Wingdings 2" pitchFamily="18" charset="2"/>
              <a:buNone/>
            </a:pPr>
            <a:endParaRPr lang="ru-RU" sz="2500" smtClean="0">
              <a:latin typeface="Times New Roman" pitchFamily="18" charset="0"/>
            </a:endParaRPr>
          </a:p>
        </p:txBody>
      </p:sp>
      <p:pic>
        <p:nvPicPr>
          <p:cNvPr id="25603" name="Picture 4" descr="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476250"/>
            <a:ext cx="26638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>
                <a:solidFill>
                  <a:schemeClr val="tx1"/>
                </a:solidFill>
              </a:rPr>
              <a:t>Альховский Марк Ефимович</a:t>
            </a:r>
          </a:p>
        </p:txBody>
      </p:sp>
      <p:sp>
        <p:nvSpPr>
          <p:cNvPr id="26626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algn="just">
              <a:buFont typeface="Wingdings 2" pitchFamily="18" charset="2"/>
              <a:buNone/>
            </a:pPr>
            <a:r>
              <a:rPr lang="ru-RU" sz="2500" b="1" smtClean="0">
                <a:latin typeface="Times New Roman" pitchFamily="18" charset="0"/>
              </a:rPr>
              <a:t>родился в 1892 году в г. Витебске . Учился в 4-х классном училище. Затем 2 года в художественном училище в Петербурге, которую окончил в 1912 г. </a:t>
            </a:r>
          </a:p>
          <a:p>
            <a:pPr algn="just">
              <a:buFont typeface="Wingdings 2" pitchFamily="18" charset="2"/>
              <a:buNone/>
            </a:pPr>
            <a:r>
              <a:rPr lang="ru-RU" sz="2500" b="1" smtClean="0">
                <a:latin typeface="Times New Roman" pitchFamily="18" charset="0"/>
              </a:rPr>
              <a:t>С 1912 по 1913 г </a:t>
            </a:r>
            <a:r>
              <a:rPr lang="ru-RU" sz="2500" b="1" smtClean="0"/>
              <a:t>–</a:t>
            </a:r>
            <a:r>
              <a:rPr lang="ru-RU" sz="2500" b="1" smtClean="0">
                <a:latin typeface="Times New Roman" pitchFamily="18" charset="0"/>
              </a:rPr>
              <a:t> студент Ленинградского Психо-неврологического института. С 1913-1914 </a:t>
            </a:r>
            <a:r>
              <a:rPr lang="ru-RU" sz="2500" b="1" smtClean="0"/>
              <a:t>–</a:t>
            </a:r>
            <a:r>
              <a:rPr lang="ru-RU" sz="2500" b="1" smtClean="0">
                <a:latin typeface="Times New Roman" pitchFamily="18" charset="0"/>
              </a:rPr>
              <a:t> студент медицинского факультета Цюрихского Университета (Швейцария). С 1914-по 1919 гг </a:t>
            </a:r>
            <a:r>
              <a:rPr lang="ru-RU" sz="2500" b="1" smtClean="0"/>
              <a:t>–</a:t>
            </a:r>
            <a:r>
              <a:rPr lang="ru-RU" sz="2500" b="1" smtClean="0">
                <a:latin typeface="Times New Roman" pitchFamily="18" charset="0"/>
              </a:rPr>
              <a:t> студент Донского Университета. С 1927 </a:t>
            </a:r>
            <a:r>
              <a:rPr lang="ru-RU" sz="2500" b="1" smtClean="0"/>
              <a:t>–</a:t>
            </a:r>
            <a:r>
              <a:rPr lang="ru-RU" sz="2500" b="1" smtClean="0">
                <a:latin typeface="Times New Roman" pitchFamily="18" charset="0"/>
              </a:rPr>
              <a:t> 1929 гг </a:t>
            </a:r>
            <a:r>
              <a:rPr lang="ru-RU" sz="2500" b="1" smtClean="0"/>
              <a:t>–</a:t>
            </a:r>
            <a:r>
              <a:rPr lang="ru-RU" sz="2500" b="1" smtClean="0">
                <a:latin typeface="Times New Roman" pitchFamily="18" charset="0"/>
              </a:rPr>
              <a:t> зав. лечебным подотделом Брянского Губздрава. С 1929 по 1932 гг </a:t>
            </a:r>
            <a:r>
              <a:rPr lang="ru-RU" sz="2500" b="1" smtClean="0"/>
              <a:t>–</a:t>
            </a:r>
            <a:r>
              <a:rPr lang="ru-RU" sz="2500" b="1" smtClean="0">
                <a:latin typeface="Times New Roman" pitchFamily="18" charset="0"/>
              </a:rPr>
              <a:t> зам.заведующего, а затем заведующий  Смоленским горздравом. </a:t>
            </a:r>
          </a:p>
          <a:p>
            <a:endParaRPr lang="ru-RU" sz="23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>
                <a:solidFill>
                  <a:schemeClr val="tx1"/>
                </a:solidFill>
              </a:rPr>
              <a:t>Альховский Марк Ефимович</a:t>
            </a:r>
          </a:p>
        </p:txBody>
      </p:sp>
      <p:sp>
        <p:nvSpPr>
          <p:cNvPr id="2765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algn="just">
              <a:buFont typeface="Wingdings 2" pitchFamily="18" charset="2"/>
              <a:buNone/>
            </a:pPr>
            <a:r>
              <a:rPr lang="ru-RU" b="1" smtClean="0">
                <a:latin typeface="Times New Roman" pitchFamily="18" charset="0"/>
              </a:rPr>
              <a:t>Имеет 10 научных трудов, к.м.н. С 12 марта 1952 года доцент, и.о. зав.кафедрой, ст.научный сотрудник. С 1954 по 1956 гг </a:t>
            </a:r>
            <a:r>
              <a:rPr lang="ru-RU" b="1" smtClean="0"/>
              <a:t>–</a:t>
            </a:r>
            <a:r>
              <a:rPr lang="ru-RU" b="1" smtClean="0">
                <a:latin typeface="Times New Roman" pitchFamily="18" charset="0"/>
              </a:rPr>
              <a:t> написал 4 работы из которых 3 посвящены актуальным вопросам реформы здравоохранения. </a:t>
            </a:r>
          </a:p>
          <a:p>
            <a:pPr algn="just">
              <a:buFont typeface="Wingdings 2" pitchFamily="18" charset="2"/>
              <a:buNone/>
            </a:pPr>
            <a:r>
              <a:rPr lang="ru-RU" b="1" smtClean="0">
                <a:latin typeface="Times New Roman" pitchFamily="18" charset="0"/>
              </a:rPr>
              <a:t>Альховский М.Е. исполняет обязанности зав.кафедрой Организации здравоохранения до 20 ноября 1956 года.</a:t>
            </a:r>
          </a:p>
          <a:p>
            <a:pPr lvl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tx1"/>
                </a:solidFill>
              </a:rPr>
              <a:t>Розет Григорий Исаевич</a:t>
            </a:r>
          </a:p>
        </p:txBody>
      </p:sp>
      <p:sp>
        <p:nvSpPr>
          <p:cNvPr id="28674" name="Rectangle 3"/>
          <p:cNvSpPr>
            <a:spLocks noGrp="1"/>
          </p:cNvSpPr>
          <p:nvPr>
            <p:ph type="body" idx="4294967295"/>
          </p:nvPr>
        </p:nvSpPr>
        <p:spPr>
          <a:xfrm>
            <a:off x="301625" y="1371600"/>
            <a:ext cx="6175375" cy="4751388"/>
          </a:xfrm>
        </p:spPr>
        <p:txBody>
          <a:bodyPr/>
          <a:lstStyle/>
          <a:p>
            <a:pPr algn="just">
              <a:lnSpc>
                <a:spcPct val="90000"/>
              </a:lnSpc>
              <a:buFont typeface="Wingdings 2" pitchFamily="18" charset="2"/>
              <a:buNone/>
            </a:pPr>
            <a:r>
              <a:rPr lang="ru-RU" sz="2100" b="1" smtClean="0">
                <a:latin typeface="Times New Roman" pitchFamily="18" charset="0"/>
              </a:rPr>
              <a:t>родился 6 февраля 1896 года в г. Витебске, в семье служащих. В 1915 году окончил частную гимназию в г. Витебске. </a:t>
            </a:r>
          </a:p>
          <a:p>
            <a:pPr algn="just">
              <a:lnSpc>
                <a:spcPct val="90000"/>
              </a:lnSpc>
              <a:buFont typeface="Wingdings 2" pitchFamily="18" charset="2"/>
              <a:buNone/>
            </a:pPr>
            <a:r>
              <a:rPr lang="ru-RU" sz="2100" b="1" smtClean="0">
                <a:latin typeface="Times New Roman" pitchFamily="18" charset="0"/>
              </a:rPr>
              <a:t>С 1915-1921 гг </a:t>
            </a:r>
            <a:r>
              <a:rPr lang="ru-RU" sz="2100" b="1" smtClean="0"/>
              <a:t>–</a:t>
            </a:r>
            <a:r>
              <a:rPr lang="ru-RU" sz="2100" b="1" smtClean="0">
                <a:latin typeface="Times New Roman" pitchFamily="18" charset="0"/>
              </a:rPr>
              <a:t> учеба в Университет</a:t>
            </a:r>
            <a:r>
              <a:rPr lang="ru-RU" sz="2200" b="1" smtClean="0">
                <a:latin typeface="Times New Roman" pitchFamily="18" charset="0"/>
              </a:rPr>
              <a:t>е</a:t>
            </a:r>
            <a:r>
              <a:rPr lang="ru-RU" sz="2100" b="1" smtClean="0">
                <a:latin typeface="Times New Roman" pitchFamily="18" charset="0"/>
              </a:rPr>
              <a:t> на медицинском факультета Ростова на Дону. В 1921 г. Розетта Г.И.</a:t>
            </a:r>
            <a:r>
              <a:rPr lang="ru-RU" sz="2200" b="1" smtClean="0">
                <a:latin typeface="Times New Roman" pitchFamily="18" charset="0"/>
              </a:rPr>
              <a:t>-</a:t>
            </a:r>
            <a:r>
              <a:rPr lang="ru-RU" sz="2100" b="1" smtClean="0">
                <a:latin typeface="Times New Roman" pitchFamily="18" charset="0"/>
              </a:rPr>
              <a:t>   курсы по охране  здоровья детей в сельской местности. По окончанию курсов</a:t>
            </a:r>
            <a:r>
              <a:rPr lang="ru-RU" sz="2200" b="1" smtClean="0">
                <a:latin typeface="Times New Roman" pitchFamily="18" charset="0"/>
              </a:rPr>
              <a:t> работает</a:t>
            </a:r>
            <a:r>
              <a:rPr lang="ru-RU" sz="2100" b="1" smtClean="0">
                <a:latin typeface="Times New Roman" pitchFamily="18" charset="0"/>
              </a:rPr>
              <a:t> в Гомелевск</a:t>
            </a:r>
            <a:r>
              <a:rPr lang="ru-RU" sz="2200" b="1" smtClean="0">
                <a:latin typeface="Times New Roman" pitchFamily="18" charset="0"/>
              </a:rPr>
              <a:t>ой</a:t>
            </a:r>
            <a:r>
              <a:rPr lang="ru-RU" sz="2100" b="1" smtClean="0">
                <a:latin typeface="Times New Roman" pitchFamily="18" charset="0"/>
              </a:rPr>
              <a:t> губерни</a:t>
            </a:r>
            <a:r>
              <a:rPr lang="ru-RU" sz="2200" b="1" smtClean="0">
                <a:latin typeface="Times New Roman" pitchFamily="18" charset="0"/>
              </a:rPr>
              <a:t>и</a:t>
            </a:r>
            <a:r>
              <a:rPr lang="ru-RU" sz="2100" b="1" smtClean="0">
                <a:latin typeface="Times New Roman" pitchFamily="18" charset="0"/>
              </a:rPr>
              <a:t> сельским участковым врачом, а в октябре 1922 года после отмены трудовой повинности переезжает в г. Екатеринбург санитарным врачом. В 1923 г. работает в этой же должности на Урале, потом в Свердловске в школе санитарных врачей. В Нижнем Тагиле </a:t>
            </a:r>
            <a:r>
              <a:rPr lang="ru-RU" sz="2100" b="1" smtClean="0"/>
              <a:t>–</a:t>
            </a:r>
            <a:r>
              <a:rPr lang="ru-RU" sz="2100" b="1" smtClean="0">
                <a:latin typeface="Times New Roman" pitchFamily="18" charset="0"/>
              </a:rPr>
              <a:t> санитарный врач и врач гарнизона.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ru-RU" sz="2000" b="1" smtClean="0"/>
          </a:p>
        </p:txBody>
      </p:sp>
      <p:pic>
        <p:nvPicPr>
          <p:cNvPr id="28675" name="Picture 4" descr="Розет Г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125" y="1447800"/>
            <a:ext cx="255587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tx1"/>
                </a:solidFill>
              </a:rPr>
              <a:t>Розет Григорий Исаевич</a:t>
            </a:r>
          </a:p>
        </p:txBody>
      </p:sp>
      <p:sp>
        <p:nvSpPr>
          <p:cNvPr id="29698" name="Rectangle 3"/>
          <p:cNvSpPr>
            <a:spLocks noGrp="1"/>
          </p:cNvSpPr>
          <p:nvPr>
            <p:ph type="body" idx="4294967295"/>
          </p:nvPr>
        </p:nvSpPr>
        <p:spPr>
          <a:xfrm>
            <a:off x="301625" y="1371600"/>
            <a:ext cx="5870575" cy="4751388"/>
          </a:xfrm>
        </p:spPr>
        <p:txBody>
          <a:bodyPr/>
          <a:lstStyle/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sz="2100" b="1" smtClean="0">
                <a:latin typeface="Times New Roman" pitchFamily="18" charset="0"/>
              </a:rPr>
              <a:t>С 1927 года заведующий санитарно-эпидемиологическим отделом  г. Перми, одновременно является ассистентом кафедры социальной гигиены в Медицинском институте до 1931 г. С 1931 года окончательно переходит на кафедру социальной гигиены и с сентября месяца читает курс </a:t>
            </a:r>
            <a:r>
              <a:rPr lang="ru-RU" sz="2100" b="1" smtClean="0"/>
              <a:t>«</a:t>
            </a:r>
            <a:r>
              <a:rPr lang="ru-RU" sz="2100" b="1" smtClean="0">
                <a:latin typeface="Times New Roman" pitchFamily="18" charset="0"/>
              </a:rPr>
              <a:t>Основы советского здравоохранения и история медицины</a:t>
            </a:r>
            <a:r>
              <a:rPr lang="ru-RU" sz="2100" b="1" smtClean="0"/>
              <a:t>»</a:t>
            </a:r>
            <a:r>
              <a:rPr lang="ru-RU" sz="2100" b="1" smtClean="0">
                <a:latin typeface="Times New Roman" pitchFamily="18" charset="0"/>
              </a:rPr>
              <a:t>. В 1935 году был утвержден доцентом, с ученой степенью к.м.н. С 1952-1955 г. Заведующий организационно-методическим отделом института гигиены труда и профпатологии г. Магнитогорска. В 1956 году получил согласие Минздрава РСФСР на возвращение к научно-преподавательской работе.</a:t>
            </a:r>
          </a:p>
          <a:p>
            <a:pPr>
              <a:lnSpc>
                <a:spcPct val="80000"/>
              </a:lnSpc>
            </a:pPr>
            <a:endParaRPr lang="ru-RU" sz="2000" smtClean="0"/>
          </a:p>
        </p:txBody>
      </p:sp>
      <p:pic>
        <p:nvPicPr>
          <p:cNvPr id="29699" name="Picture 5" descr="Розет Г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1447800"/>
            <a:ext cx="2514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tx1"/>
                </a:solidFill>
              </a:rPr>
              <a:t>Розет Григорий Исаевич</a:t>
            </a:r>
          </a:p>
        </p:txBody>
      </p:sp>
      <p:sp>
        <p:nvSpPr>
          <p:cNvPr id="3072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2500" b="1" smtClean="0">
                <a:latin typeface="Times New Roman" pitchFamily="18" charset="0"/>
              </a:rPr>
              <a:t>С 20 ноября 1956 года </a:t>
            </a:r>
            <a:r>
              <a:rPr lang="ru-RU" sz="2500" b="1" smtClean="0"/>
              <a:t>–</a:t>
            </a:r>
            <a:r>
              <a:rPr lang="ru-RU" sz="2500" b="1" smtClean="0">
                <a:latin typeface="Times New Roman" pitchFamily="18" charset="0"/>
              </a:rPr>
              <a:t> зав.курсом организации здравоохранения В период заведования кафедрой Григорий Маркович защитил докторскую диссертацию на тему </a:t>
            </a:r>
            <a:r>
              <a:rPr lang="ru-RU" sz="2500" b="1" smtClean="0"/>
              <a:t>«</a:t>
            </a:r>
            <a:r>
              <a:rPr lang="ru-RU" sz="2500" b="1" smtClean="0">
                <a:latin typeface="Times New Roman" pitchFamily="18" charset="0"/>
              </a:rPr>
              <a:t>Этапы развития здравоохранения в Домбасе за 1860 - 1947 гг.</a:t>
            </a:r>
            <a:r>
              <a:rPr lang="ru-RU" sz="2500" b="1" smtClean="0"/>
              <a:t>»</a:t>
            </a:r>
            <a:r>
              <a:rPr lang="ru-RU" sz="2500" b="1" smtClean="0">
                <a:latin typeface="Times New Roman" pitchFamily="18" charset="0"/>
              </a:rPr>
              <a:t>. Длительное время он был редактором и членом редколлегии газеты </a:t>
            </a:r>
            <a:r>
              <a:rPr lang="ru-RU" sz="2500" b="1" smtClean="0"/>
              <a:t>«</a:t>
            </a:r>
            <a:r>
              <a:rPr lang="ru-RU" sz="2500" b="1" smtClean="0">
                <a:latin typeface="Times New Roman" pitchFamily="18" charset="0"/>
              </a:rPr>
              <a:t>Медик</a:t>
            </a:r>
            <a:r>
              <a:rPr lang="ru-RU" sz="2500" b="1" smtClean="0"/>
              <a:t>»</a:t>
            </a:r>
            <a:r>
              <a:rPr lang="ru-RU" sz="2500" b="1" smtClean="0">
                <a:latin typeface="Times New Roman" pitchFamily="18" charset="0"/>
              </a:rPr>
              <a:t> Красноярского медицинского института.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2500" b="1" smtClean="0">
                <a:latin typeface="Times New Roman" pitchFamily="18" charset="0"/>
              </a:rPr>
              <a:t>1 августа 1966 г. освобожден от работы в связи с переводом на академическую пенсию ( Пр.  228 от 1.08.66 г). 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2500" b="1" smtClean="0">
                <a:latin typeface="Times New Roman" pitchFamily="18" charset="0"/>
              </a:rPr>
              <a:t>В процессе своей научной деятельности им выполнено 45 научных работ по вопросам организации здравоохранения, санитарного дела, санитарной статистики и истории медицины.</a:t>
            </a:r>
            <a:r>
              <a:rPr lang="ru-RU" sz="2500" smtClean="0"/>
              <a:t> </a:t>
            </a:r>
          </a:p>
          <a:p>
            <a:pPr>
              <a:lnSpc>
                <a:spcPct val="80000"/>
              </a:lnSpc>
            </a:pPr>
            <a:endParaRPr lang="ru-RU" sz="23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tx1"/>
                </a:solidFill>
              </a:rPr>
              <a:t>РОЖДЕНИЕ УНИВЕРСИТЕТА</a:t>
            </a:r>
          </a:p>
        </p:txBody>
      </p:sp>
      <p:sp>
        <p:nvSpPr>
          <p:cNvPr id="13314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/>
              <a:t>    В КрасГМУ были объединены эвакуированные институты:  </a:t>
            </a:r>
          </a:p>
          <a:p>
            <a:pPr eaLnBrk="1" hangingPunct="1"/>
            <a:r>
              <a:rPr lang="ru-RU" smtClean="0"/>
              <a:t>Воронежский стоматологический институт</a:t>
            </a:r>
            <a:r>
              <a:rPr lang="en-US" smtClean="0"/>
              <a:t>;</a:t>
            </a:r>
            <a:endParaRPr lang="ru-RU" smtClean="0"/>
          </a:p>
          <a:p>
            <a:pPr eaLnBrk="1" hangingPunct="1"/>
            <a:r>
              <a:rPr lang="ru-RU" smtClean="0"/>
              <a:t>части 1-го Ленинградского и 2-го Ленинградского медицинских институтов</a:t>
            </a:r>
            <a:r>
              <a:rPr lang="en-US" smtClean="0"/>
              <a:t>;</a:t>
            </a:r>
          </a:p>
          <a:p>
            <a:pPr eaLnBrk="1" hangingPunct="1"/>
            <a:r>
              <a:rPr lang="ru-RU" smtClean="0"/>
              <a:t> Ленинградский педиатрический</a:t>
            </a:r>
            <a:r>
              <a:rPr lang="en-US" smtClean="0"/>
              <a:t>;</a:t>
            </a:r>
            <a:r>
              <a:rPr lang="ru-RU" smtClean="0"/>
              <a:t> </a:t>
            </a:r>
            <a:endParaRPr lang="en-US" smtClean="0"/>
          </a:p>
          <a:p>
            <a:pPr eaLnBrk="1" hangingPunct="1">
              <a:buFont typeface="Wingdings 2" pitchFamily="18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13315" name="Picture 2" descr="C:\Users\Admin\Desktop\mcol_rainbo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4038600"/>
            <a:ext cx="34290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2900" b="1" smtClean="0">
                <a:solidFill>
                  <a:schemeClr val="tx1"/>
                </a:solidFill>
              </a:rPr>
              <a:t>Александр Бенцианович</a:t>
            </a:r>
            <a:r>
              <a:rPr lang="ru-RU" sz="2900" smtClean="0">
                <a:solidFill>
                  <a:schemeClr val="tx1"/>
                </a:solidFill>
              </a:rPr>
              <a:t> </a:t>
            </a:r>
            <a:r>
              <a:rPr lang="ru-RU" sz="2900" b="1" smtClean="0">
                <a:solidFill>
                  <a:schemeClr val="tx1"/>
                </a:solidFill>
              </a:rPr>
              <a:t>Файншмидт</a:t>
            </a:r>
          </a:p>
        </p:txBody>
      </p:sp>
      <p:sp>
        <p:nvSpPr>
          <p:cNvPr id="31746" name="Rectangle 3"/>
          <p:cNvSpPr>
            <a:spLocks noGrp="1"/>
          </p:cNvSpPr>
          <p:nvPr>
            <p:ph type="body" idx="4294967295"/>
          </p:nvPr>
        </p:nvSpPr>
        <p:spPr>
          <a:xfrm>
            <a:off x="533400" y="1447800"/>
            <a:ext cx="5489575" cy="4751388"/>
          </a:xfrm>
        </p:spPr>
        <p:txBody>
          <a:bodyPr/>
          <a:lstStyle/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2200" b="1" smtClean="0">
                <a:latin typeface="Times New Roman" pitchFamily="18" charset="0"/>
              </a:rPr>
              <a:t>  В 1967 году кафедру возглавил доцент Александр Бенцианович Файншмидт, затем д.м.н., профессор заведующий кафедрой социальной гигиены и организации здравоохранения. . Родился 11 ноября 1923г. в д. Макаровка Курской области. В 1941 году закончил Воронежское военно-фельдшерское училище и на период Великой Отечественной войны учился в Донецком медицинском институте и, окончив его, в 1951 г, был направлен в Казахстан, где работал в течение 16 лет,- вначале врачом-рентгенологом, затем заведующим горздравотделом, а с 1955г. заместителем заведующего облздравотделом</a:t>
            </a:r>
          </a:p>
        </p:txBody>
      </p:sp>
      <p:pic>
        <p:nvPicPr>
          <p:cNvPr id="31747" name="Picture 6" descr="IMG_10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1465263"/>
            <a:ext cx="2971800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IMG_10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1447800"/>
            <a:ext cx="2971800" cy="303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2900" b="1" smtClean="0">
                <a:solidFill>
                  <a:schemeClr val="tx1"/>
                </a:solidFill>
              </a:rPr>
              <a:t>Александр Бенцианович</a:t>
            </a:r>
            <a:r>
              <a:rPr lang="ru-RU" sz="2900" smtClean="0">
                <a:solidFill>
                  <a:schemeClr val="tx1"/>
                </a:solidFill>
              </a:rPr>
              <a:t> </a:t>
            </a:r>
            <a:r>
              <a:rPr lang="ru-RU" sz="2900" b="1" smtClean="0">
                <a:solidFill>
                  <a:schemeClr val="tx1"/>
                </a:solidFill>
              </a:rPr>
              <a:t>Файншмидт</a:t>
            </a:r>
          </a:p>
        </p:txBody>
      </p:sp>
      <p:pic>
        <p:nvPicPr>
          <p:cNvPr id="32770" name="Picture 6" descr="Файншмидт А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252538"/>
            <a:ext cx="3276600" cy="3455987"/>
          </a:xfrm>
        </p:spPr>
      </p:pic>
      <p:sp>
        <p:nvSpPr>
          <p:cNvPr id="32771" name="Rectangle 8"/>
          <p:cNvSpPr>
            <a:spLocks noChangeArrowheads="1"/>
          </p:cNvSpPr>
          <p:nvPr/>
        </p:nvSpPr>
        <p:spPr bwMode="auto">
          <a:xfrm>
            <a:off x="3276600" y="1981200"/>
            <a:ext cx="5638800" cy="35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b="1"/>
              <a:t>В 1957г. был переведен в Министерство здравоохранения Казахстана на должность начальника отдела медицинской статистики. В 1963 г. окончил аспирантуру и через 2 года защитил диссертацию на соискание ученой степени кандидата медицинских наук на тему «Злокачественные образования в Казахстане». За весь период работы подготовил и опубликовал 75 научных трудов и 41 рационализаторское предложение. В 1975 году он защитил докторскую диссертацию, получил звание профессора и работал и работал в должности заведующего кафедрой до 1986 года.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tx1"/>
                </a:solidFill>
              </a:rPr>
              <a:t>Гончарова Галина Николаевна</a:t>
            </a:r>
          </a:p>
        </p:txBody>
      </p:sp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228600" y="1600200"/>
            <a:ext cx="51816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b="1"/>
              <a:t>С мая 1986 года кафедрой заведовала Гончарова Галина Николаевна. Она закончила педиатрический факультет Красноярского медицинского института в 1986 году, затем в течение 17 лет работала в г. Ачинске главным врачом больнично-поликлинического комплекса, построенного под ее руководством. В 1993 Галиной Николаевной защищена докторская диссертация, в том же году ей присвоено ученое знание профессора. В 1999 году она избрана членом-корреспондентом РЕАН по специальности: проблемы образования. По результатам научно-практической деятельности ею опубликовано более 280 научных работ.</a:t>
            </a:r>
            <a:r>
              <a:rPr lang="ru-RU"/>
              <a:t> </a:t>
            </a:r>
          </a:p>
        </p:txBody>
      </p:sp>
      <p:pic>
        <p:nvPicPr>
          <p:cNvPr id="33795" name="Picture 6" descr="1923_1"/>
          <p:cNvPicPr>
            <a:picLocks noChangeAspect="1" noChangeArrowheads="1"/>
          </p:cNvPicPr>
          <p:nvPr/>
        </p:nvPicPr>
        <p:blipFill>
          <a:blip r:embed="rId2">
            <a:lum bright="-20000" contrast="20000"/>
          </a:blip>
          <a:srcRect/>
          <a:stretch>
            <a:fillRect/>
          </a:stretch>
        </p:blipFill>
        <p:spPr bwMode="auto">
          <a:xfrm>
            <a:off x="6248400" y="1447800"/>
            <a:ext cx="2590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7"/>
          <p:cNvSpPr>
            <a:spLocks noGrp="1"/>
          </p:cNvSpPr>
          <p:nvPr>
            <p:ph type="body" idx="4294967295"/>
          </p:nvPr>
        </p:nvSpPr>
        <p:spPr>
          <a:xfrm>
            <a:off x="381000" y="1295400"/>
            <a:ext cx="8534400" cy="5056188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endParaRPr lang="ru-RU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>
                <a:solidFill>
                  <a:schemeClr val="tx1"/>
                </a:solidFill>
              </a:rPr>
              <a:t>Шульмин Андрей Владимирович</a:t>
            </a:r>
          </a:p>
        </p:txBody>
      </p:sp>
      <p:sp>
        <p:nvSpPr>
          <p:cNvPr id="34818" name="Rectangle 3"/>
          <p:cNvSpPr>
            <a:spLocks noGrp="1"/>
          </p:cNvSpPr>
          <p:nvPr>
            <p:ph type="body" idx="4294967295"/>
          </p:nvPr>
        </p:nvSpPr>
        <p:spPr>
          <a:xfrm>
            <a:off x="301625" y="1447800"/>
            <a:ext cx="6022975" cy="4675188"/>
          </a:xfrm>
        </p:spPr>
        <p:txBody>
          <a:bodyPr/>
          <a:lstStyle/>
          <a:p>
            <a:r>
              <a:rPr lang="ru-RU" sz="2300" smtClean="0"/>
              <a:t>С 2006 года кафедру возглавил ученик Галины Николаевны Гончаровой - Шульмин Андрей Владимирович. В 2005 году он защитил кандидатскую диссертацию по теме: «Научное обоснование приоритетов здравоохранения (на примере Красноярского края)». В 2012 году Андрей Владимирович защитил докторскую диссертацию «Стратегия совершенствования информационных потоков в системе здравоохранения». </a:t>
            </a:r>
          </a:p>
        </p:txBody>
      </p:sp>
      <p:pic>
        <p:nvPicPr>
          <p:cNvPr id="34819" name="Picture 4" descr="IMG_11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53100" y="1981200"/>
            <a:ext cx="3429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>
                <a:solidFill>
                  <a:schemeClr val="tx1"/>
                </a:solidFill>
              </a:rPr>
              <a:t>Шульмин Андрей Владимирович</a:t>
            </a:r>
          </a:p>
        </p:txBody>
      </p:sp>
      <p:sp>
        <p:nvSpPr>
          <p:cNvPr id="35842" name="Rectangle 3"/>
          <p:cNvSpPr>
            <a:spLocks noGrp="1"/>
          </p:cNvSpPr>
          <p:nvPr>
            <p:ph type="body" idx="4294967295"/>
          </p:nvPr>
        </p:nvSpPr>
        <p:spPr>
          <a:xfrm>
            <a:off x="301625" y="1371600"/>
            <a:ext cx="5718175" cy="4751388"/>
          </a:xfrm>
        </p:spPr>
        <p:txBody>
          <a:bodyPr/>
          <a:lstStyle/>
          <a:p>
            <a:r>
              <a:rPr lang="ru-RU" sz="2300" smtClean="0"/>
              <a:t>Под его руководством защищены 2 кандидатские диссертации. Одна из них к.м.н. Добрецовой Еленой Александровной, которая продолжает трудиться на кафедре ОЗиЗ, работая над тематикой докторской диссертации «Управление системой здравоохранения в условиях дефицита кадров». </a:t>
            </a:r>
          </a:p>
          <a:p>
            <a:r>
              <a:rPr lang="ru-RU" sz="2300" smtClean="0"/>
              <a:t>Также были защищены докторские диссертации сотрудниками кафедры Борцовым В. А. () и Аверченко Е. А. (2012 г.).</a:t>
            </a:r>
          </a:p>
          <a:p>
            <a:endParaRPr lang="ru-RU" sz="2300" smtClean="0"/>
          </a:p>
        </p:txBody>
      </p:sp>
      <p:pic>
        <p:nvPicPr>
          <p:cNvPr id="35843" name="Picture 4" descr="Андрей  Шульми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1447800"/>
            <a:ext cx="2743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2900" smtClean="0">
                <a:solidFill>
                  <a:schemeClr val="tx1"/>
                </a:solidFill>
              </a:rPr>
              <a:t>Кафедра общественного здоровья и здравоохранения</a:t>
            </a:r>
          </a:p>
        </p:txBody>
      </p:sp>
      <p:sp>
        <p:nvSpPr>
          <p:cNvPr id="36866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ru-RU" sz="2300" smtClean="0"/>
              <a:t>Преподавая на кафедре «Общественное здоровье и здравоохранение», «Историю медицины», «Доказательную медицину» и дисциплины направления подготовки «Социальная работа», профессорско-преподавательский состав кафедры активно занимается воспитательной работой, направленной на формирование компетенций, связанных с будущей профессиональной деятельностью студентов. Девиз нашего университета – «Традиции и новации». Изучение истории медицины позволяет в полной мере осуществлять этот базовый принцип и мотивировать студентов хранить традиции, историю ВУЗа и идти в ногу со временем.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2900" smtClean="0">
                <a:solidFill>
                  <a:schemeClr val="tx1"/>
                </a:solidFill>
              </a:rPr>
              <a:t>Кафедра общественного здоровья и здравоохранения</a:t>
            </a:r>
          </a:p>
        </p:txBody>
      </p:sp>
      <p:sp>
        <p:nvSpPr>
          <p:cNvPr id="3789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ru-RU" smtClean="0"/>
              <a:t>	Следует отметить, что в настоящее время на кафедре сложился дружный коллектив талантливых и целеустремленных сотрудников, что создает большой творческий потенциал педагогических и научных достижений.</a:t>
            </a:r>
          </a:p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>
                <a:solidFill>
                  <a:schemeClr val="tx1"/>
                </a:solidFill>
              </a:rPr>
              <a:t>Сотрудники кафедры</a:t>
            </a:r>
          </a:p>
        </p:txBody>
      </p:sp>
      <p:sp>
        <p:nvSpPr>
          <p:cNvPr id="3891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Д.м.н. зав. каф. Шульмин Андрей   Владимирович </a:t>
            </a:r>
          </a:p>
        </p:txBody>
      </p:sp>
      <p:pic>
        <p:nvPicPr>
          <p:cNvPr id="38915" name="Picture 4" descr="Андрей  Шульми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2286000"/>
            <a:ext cx="3733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>
                <a:solidFill>
                  <a:schemeClr val="tx1"/>
                </a:solidFill>
              </a:rPr>
              <a:t>Сотрудники кафедры</a:t>
            </a:r>
          </a:p>
        </p:txBody>
      </p:sp>
      <p:sp>
        <p:nvSpPr>
          <p:cNvPr id="39938" name="Rectangle 3"/>
          <p:cNvSpPr>
            <a:spLocks noGrp="1"/>
          </p:cNvSpPr>
          <p:nvPr>
            <p:ph type="body" idx="4294967295"/>
          </p:nvPr>
        </p:nvSpPr>
        <p:spPr>
          <a:xfrm>
            <a:off x="0" y="1524000"/>
            <a:ext cx="8763000" cy="4876800"/>
          </a:xfrm>
        </p:spPr>
        <p:txBody>
          <a:bodyPr/>
          <a:lstStyle/>
          <a:p>
            <a:pPr marL="514350" indent="-514350">
              <a:buFont typeface="Wingdings 2" pitchFamily="18" charset="2"/>
              <a:buNone/>
            </a:pPr>
            <a:r>
              <a:rPr lang="ru-RU" smtClean="0"/>
              <a:t>1.завуч, ст.преп. Сабанова Анжелика Олеговна</a:t>
            </a:r>
          </a:p>
          <a:p>
            <a:pPr marL="514350" indent="-514350">
              <a:buFont typeface="Wingdings 2" pitchFamily="18" charset="2"/>
              <a:buNone/>
            </a:pPr>
            <a:r>
              <a:rPr lang="ru-RU" smtClean="0"/>
              <a:t>2.к.м.н. доц. Приходько Алена Анатольевна</a:t>
            </a:r>
          </a:p>
          <a:p>
            <a:pPr marL="514350" indent="-514350">
              <a:buFont typeface="Wingdings 2" pitchFamily="18" charset="2"/>
              <a:buNone/>
            </a:pPr>
            <a:r>
              <a:rPr lang="ru-RU" sz="2400" smtClean="0"/>
              <a:t>3. </a:t>
            </a:r>
            <a:r>
              <a:rPr lang="ru-RU" smtClean="0"/>
              <a:t>к.ф.-м. н. доц. Аршукова Ирина Леонидовна</a:t>
            </a:r>
          </a:p>
          <a:p>
            <a:pPr marL="514350" indent="-514350">
              <a:buFont typeface="Wingdings 2" pitchFamily="18" charset="2"/>
              <a:buNone/>
            </a:pPr>
            <a:r>
              <a:rPr lang="ru-RU" sz="2400" smtClean="0"/>
              <a:t>4. </a:t>
            </a:r>
            <a:r>
              <a:rPr lang="ru-RU" smtClean="0"/>
              <a:t>к.м.н. доц. Добрецова Елена Александровна</a:t>
            </a:r>
          </a:p>
          <a:p>
            <a:pPr marL="514350" indent="-514350">
              <a:buFont typeface="Wingdings 2" pitchFamily="18" charset="2"/>
              <a:buNone/>
            </a:pPr>
            <a:endParaRPr lang="ru-RU" sz="2400" smtClean="0"/>
          </a:p>
          <a:p>
            <a:pPr marL="514350" indent="-514350">
              <a:buFont typeface="Wingdings 2" pitchFamily="18" charset="2"/>
              <a:buNone/>
            </a:pPr>
            <a:endParaRPr lang="ru-RU" smtClean="0"/>
          </a:p>
          <a:p>
            <a:pPr marL="514350" indent="-514350"/>
            <a:endParaRPr lang="ru-RU" sz="2400" smtClean="0"/>
          </a:p>
          <a:p>
            <a:pPr marL="514350" indent="-514350">
              <a:buFont typeface="Wingdings 2" pitchFamily="18" charset="2"/>
              <a:buNone/>
            </a:pPr>
            <a:endParaRPr lang="ru-RU" smtClean="0"/>
          </a:p>
          <a:p>
            <a:pPr marL="514350" indent="-514350">
              <a:buFont typeface="Wingdings 2" pitchFamily="18" charset="2"/>
              <a:buNone/>
            </a:pPr>
            <a:endParaRPr lang="ru-RU" smtClean="0"/>
          </a:p>
          <a:p>
            <a:pPr marL="514350" indent="-514350">
              <a:buFont typeface="Wingdings 2" pitchFamily="18" charset="2"/>
              <a:buAutoNum type="arabicPeriod"/>
            </a:pPr>
            <a:endParaRPr lang="ru-RU" smtClean="0"/>
          </a:p>
          <a:p>
            <a:pPr marL="514350" indent="-514350">
              <a:buFont typeface="Wingdings 2" pitchFamily="18" charset="2"/>
              <a:buAutoNum type="arabicPeriod"/>
            </a:pPr>
            <a:endParaRPr lang="ru-RU" smtClean="0"/>
          </a:p>
          <a:p>
            <a:pPr marL="514350" indent="-514350"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39939" name="Picture 4" descr="В пиджаке_08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657600"/>
            <a:ext cx="1981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5" descr="IMG_83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3657600"/>
            <a:ext cx="2057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 descr="arshukov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3657600"/>
            <a:ext cx="2209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7" descr="dobretsov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657600"/>
            <a:ext cx="2438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>
                <a:solidFill>
                  <a:schemeClr val="tx1"/>
                </a:solidFill>
              </a:rPr>
              <a:t>Сотрудники кафедры</a:t>
            </a:r>
          </a:p>
        </p:txBody>
      </p:sp>
      <p:sp>
        <p:nvSpPr>
          <p:cNvPr id="40962" name="Rectangle 3"/>
          <p:cNvSpPr>
            <a:spLocks noGrp="1"/>
          </p:cNvSpPr>
          <p:nvPr>
            <p:ph type="body" idx="4294967295"/>
          </p:nvPr>
        </p:nvSpPr>
        <p:spPr>
          <a:xfrm>
            <a:off x="228600" y="1524000"/>
            <a:ext cx="8607425" cy="48768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400" smtClean="0"/>
              <a:t>5</a:t>
            </a:r>
            <a:r>
              <a:rPr lang="ru-RU" smtClean="0"/>
              <a:t>.к.м.н., доц. Тимошенко Вера Олеговна</a:t>
            </a:r>
          </a:p>
          <a:p>
            <a:pPr>
              <a:buFont typeface="Wingdings 2" pitchFamily="18" charset="2"/>
              <a:buNone/>
            </a:pPr>
            <a:r>
              <a:rPr lang="ru-RU" sz="2400" smtClean="0"/>
              <a:t>6</a:t>
            </a:r>
            <a:r>
              <a:rPr lang="ru-RU" smtClean="0"/>
              <a:t>. к.м.н., ст.преп. Шубкин Михаил Владимирович</a:t>
            </a:r>
          </a:p>
          <a:p>
            <a:pPr>
              <a:buFont typeface="Wingdings 2" pitchFamily="18" charset="2"/>
              <a:buNone/>
            </a:pPr>
            <a:r>
              <a:rPr lang="ru-RU" sz="2400" smtClean="0"/>
              <a:t>7. </a:t>
            </a:r>
            <a:r>
              <a:rPr lang="ru-RU" smtClean="0"/>
              <a:t>к.м.н. ,доц. Тихонова Наталья Владимировна</a:t>
            </a:r>
          </a:p>
          <a:p>
            <a:pPr>
              <a:buFont typeface="Wingdings 2" pitchFamily="18" charset="2"/>
              <a:buNone/>
            </a:pPr>
            <a:r>
              <a:rPr lang="ru-RU" sz="2400" smtClean="0"/>
              <a:t>8. </a:t>
            </a:r>
            <a:r>
              <a:rPr lang="ru-RU" smtClean="0"/>
              <a:t>ст.преп. Челнокова Татьяна Михайловна</a:t>
            </a:r>
          </a:p>
          <a:p>
            <a:pPr>
              <a:buFont typeface="Wingdings 2" pitchFamily="18" charset="2"/>
              <a:buNone/>
            </a:pPr>
            <a:endParaRPr lang="ru-RU" sz="2400" smtClean="0"/>
          </a:p>
          <a:p>
            <a:pPr>
              <a:buFont typeface="Wingdings 2" pitchFamily="18" charset="2"/>
              <a:buNone/>
            </a:pPr>
            <a:endParaRPr lang="ru-RU" sz="2400" smtClean="0"/>
          </a:p>
        </p:txBody>
      </p:sp>
      <p:pic>
        <p:nvPicPr>
          <p:cNvPr id="40963" name="Picture 4" descr="IMG_8328"/>
          <p:cNvPicPr>
            <a:picLocks noChangeAspect="1" noChangeArrowheads="1"/>
          </p:cNvPicPr>
          <p:nvPr/>
        </p:nvPicPr>
        <p:blipFill>
          <a:blip r:embed="rId2"/>
          <a:srcRect b="2113"/>
          <a:stretch>
            <a:fillRect/>
          </a:stretch>
        </p:blipFill>
        <p:spPr bwMode="auto">
          <a:xfrm>
            <a:off x="228600" y="3657600"/>
            <a:ext cx="2286000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5" descr="IMG_83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3657600"/>
            <a:ext cx="2133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7" descr="1491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657600"/>
            <a:ext cx="2133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8" descr="IMG_048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3657600"/>
            <a:ext cx="2438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Картинка 1 из 514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3"/>
          <p:cNvSpPr>
            <a:spLocks noGrp="1"/>
          </p:cNvSpPr>
          <p:nvPr>
            <p:ph type="title" idx="4294967295"/>
          </p:nvPr>
        </p:nvSpPr>
        <p:spPr>
          <a:xfrm>
            <a:off x="301625" y="228600"/>
            <a:ext cx="8534400" cy="46038"/>
          </a:xfrm>
        </p:spPr>
        <p:txBody>
          <a:bodyPr/>
          <a:lstStyle/>
          <a:p>
            <a:endParaRPr lang="ru-RU" sz="2900" smtClean="0"/>
          </a:p>
        </p:txBody>
      </p:sp>
      <p:sp>
        <p:nvSpPr>
          <p:cNvPr id="49156" name="Rectangle 4"/>
          <p:cNvSpPr>
            <a:spLocks noGrp="1"/>
          </p:cNvSpPr>
          <p:nvPr>
            <p:ph type="body" idx="4294967295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endParaRPr lang="ru-RU" b="1" i="1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>
                <a:solidFill>
                  <a:schemeClr val="tx1"/>
                </a:solidFill>
              </a:rPr>
              <a:t>Сотрудники кафедры</a:t>
            </a:r>
          </a:p>
        </p:txBody>
      </p:sp>
      <p:sp>
        <p:nvSpPr>
          <p:cNvPr id="41986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400" smtClean="0"/>
              <a:t>9. </a:t>
            </a:r>
            <a:r>
              <a:rPr lang="ru-RU" smtClean="0"/>
              <a:t>к.соц.н. Иванова Татьяна Анатольевна</a:t>
            </a:r>
          </a:p>
          <a:p>
            <a:pPr>
              <a:buFont typeface="Wingdings 2" pitchFamily="18" charset="2"/>
              <a:buNone/>
            </a:pPr>
            <a:r>
              <a:rPr lang="ru-RU" sz="2400" smtClean="0"/>
              <a:t>10. </a:t>
            </a:r>
            <a:r>
              <a:rPr lang="ru-RU" smtClean="0"/>
              <a:t>к.соц.н. Демина Нина Александровна</a:t>
            </a:r>
          </a:p>
          <a:p>
            <a:pPr>
              <a:buFont typeface="Wingdings 2" pitchFamily="18" charset="2"/>
              <a:buNone/>
            </a:pPr>
            <a:r>
              <a:rPr lang="ru-RU" smtClean="0"/>
              <a:t>11. к.соц.н. Корнилова Ольга Анатольевна</a:t>
            </a:r>
          </a:p>
          <a:p>
            <a:pPr>
              <a:buFont typeface="Wingdings 2" pitchFamily="18" charset="2"/>
              <a:buNone/>
            </a:pPr>
            <a:r>
              <a:rPr lang="ru-RU" smtClean="0"/>
              <a:t>12. к.м.н. Кутумова Ольга Юрьевна</a:t>
            </a:r>
          </a:p>
          <a:p>
            <a:pPr>
              <a:buFont typeface="Wingdings 2" pitchFamily="18" charset="2"/>
              <a:buNone/>
            </a:pPr>
            <a:endParaRPr lang="ru-RU" smtClean="0"/>
          </a:p>
          <a:p>
            <a:pPr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41987" name="Picture 4" descr="61938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657600"/>
            <a:ext cx="2057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 descr="72416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3657600"/>
            <a:ext cx="2057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6" descr="70804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3733800"/>
            <a:ext cx="2209800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7" descr="11889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3657600"/>
            <a:ext cx="2286000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>
                <a:solidFill>
                  <a:schemeClr val="tx1"/>
                </a:solidFill>
              </a:rPr>
              <a:t>РОЖДЕНИЕ УНИВЕРСИТЕТА</a:t>
            </a:r>
          </a:p>
        </p:txBody>
      </p:sp>
      <p:sp>
        <p:nvSpPr>
          <p:cNvPr id="15362" name="Rectangle 3"/>
          <p:cNvSpPr>
            <a:spLocks noGrp="1"/>
          </p:cNvSpPr>
          <p:nvPr>
            <p:ph type="body" idx="4294967295"/>
          </p:nvPr>
        </p:nvSpPr>
        <p:spPr>
          <a:xfrm>
            <a:off x="381000" y="1219200"/>
            <a:ext cx="8455025" cy="51816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1800" smtClean="0"/>
              <a:t>КрасГМУ свое летоисчисление ведет с 21 ноября 1942 года, согласно Приказу Всесоюзного Комитета по делам Высшей школы при Совнаркоме СССР и Наркомата здравоохранения.</a:t>
            </a:r>
          </a:p>
          <a:p>
            <a:endParaRPr lang="ru-RU" smtClean="0"/>
          </a:p>
        </p:txBody>
      </p:sp>
      <p:sp>
        <p:nvSpPr>
          <p:cNvPr id="15363" name="Содержимое 2"/>
          <p:cNvSpPr>
            <a:spLocks/>
          </p:cNvSpPr>
          <p:nvPr/>
        </p:nvSpPr>
        <p:spPr bwMode="auto">
          <a:xfrm>
            <a:off x="5410200" y="3657600"/>
            <a:ext cx="3505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None/>
            </a:pPr>
            <a:r>
              <a:rPr lang="ru-RU" sz="2700">
                <a:latin typeface="Georgia" pitchFamily="18" charset="0"/>
              </a:rPr>
              <a:t>              </a:t>
            </a:r>
          </a:p>
        </p:txBody>
      </p:sp>
      <p:sp>
        <p:nvSpPr>
          <p:cNvPr id="15364" name="Содержимое 2"/>
          <p:cNvSpPr>
            <a:spLocks/>
          </p:cNvSpPr>
          <p:nvPr/>
        </p:nvSpPr>
        <p:spPr bwMode="auto">
          <a:xfrm>
            <a:off x="5562600" y="3810000"/>
            <a:ext cx="3505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None/>
            </a:pPr>
            <a:r>
              <a:rPr lang="ru-RU" sz="2700">
                <a:latin typeface="Georgia" pitchFamily="18" charset="0"/>
              </a:rPr>
              <a:t>              </a:t>
            </a:r>
          </a:p>
        </p:txBody>
      </p:sp>
      <p:sp>
        <p:nvSpPr>
          <p:cNvPr id="15365" name="Содержимое 2"/>
          <p:cNvSpPr>
            <a:spLocks/>
          </p:cNvSpPr>
          <p:nvPr/>
        </p:nvSpPr>
        <p:spPr bwMode="auto">
          <a:xfrm>
            <a:off x="5715000" y="3962400"/>
            <a:ext cx="3505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None/>
            </a:pPr>
            <a:r>
              <a:rPr lang="ru-RU" sz="2700">
                <a:latin typeface="Georgia" pitchFamily="18" charset="0"/>
              </a:rPr>
              <a:t>              </a:t>
            </a:r>
          </a:p>
        </p:txBody>
      </p:sp>
      <p:sp>
        <p:nvSpPr>
          <p:cNvPr id="15366" name="Содержимое 2"/>
          <p:cNvSpPr>
            <a:spLocks/>
          </p:cNvSpPr>
          <p:nvPr/>
        </p:nvSpPr>
        <p:spPr bwMode="auto">
          <a:xfrm>
            <a:off x="5867400" y="4114800"/>
            <a:ext cx="3505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None/>
            </a:pPr>
            <a:r>
              <a:rPr lang="ru-RU" sz="2700">
                <a:latin typeface="Georgia" pitchFamily="18" charset="0"/>
              </a:rPr>
              <a:t>              </a:t>
            </a:r>
          </a:p>
        </p:txBody>
      </p:sp>
      <p:pic>
        <p:nvPicPr>
          <p:cNvPr id="4098" name="Picture 2" descr="C:\Users\Admin\Desktop\SIbZ4atAsX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0802" y="4271294"/>
            <a:ext cx="3649996" cy="2355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IMG_0662"/>
          <p:cNvPicPr>
            <a:picLocks noChangeAspect="1" noChangeArrowheads="1"/>
          </p:cNvPicPr>
          <p:nvPr/>
        </p:nvPicPr>
        <p:blipFill>
          <a:blip r:embed="rId3" cstate="print"/>
          <a:srcRect l="17969" t="11721" r="10937" b="16776"/>
          <a:stretch>
            <a:fillRect/>
          </a:stretch>
        </p:blipFill>
        <p:spPr bwMode="auto">
          <a:xfrm>
            <a:off x="5339292" y="2138444"/>
            <a:ext cx="3572137" cy="2123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IMG_0661"/>
          <p:cNvPicPr>
            <a:picLocks noChangeAspect="1" noChangeArrowheads="1"/>
          </p:cNvPicPr>
          <p:nvPr/>
        </p:nvPicPr>
        <p:blipFill>
          <a:blip r:embed="rId4" cstate="print"/>
          <a:srcRect l="22656" t="26621" r="21875" b="15942"/>
          <a:stretch>
            <a:fillRect/>
          </a:stretch>
        </p:blipFill>
        <p:spPr bwMode="auto">
          <a:xfrm>
            <a:off x="5040" y="2290498"/>
            <a:ext cx="3876093" cy="1972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>
                <a:solidFill>
                  <a:schemeClr val="tx1"/>
                </a:solidFill>
              </a:rPr>
              <a:t>ОСНОВНЫЕ ЭТАПЫ РАЗВИТИЯ</a:t>
            </a:r>
          </a:p>
        </p:txBody>
      </p:sp>
      <p:sp>
        <p:nvSpPr>
          <p:cNvPr id="16386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- 21 ноября 1942 г</a:t>
            </a:r>
          </a:p>
          <a:p>
            <a:pPr>
              <a:buFont typeface="Wingdings 2" pitchFamily="18" charset="2"/>
              <a:buNone/>
            </a:pPr>
            <a:r>
              <a:rPr lang="ru-RU" smtClean="0"/>
              <a:t>  Образование лечебного факультета</a:t>
            </a:r>
          </a:p>
          <a:p>
            <a:pPr>
              <a:buFontTx/>
              <a:buChar char="-"/>
            </a:pPr>
            <a:r>
              <a:rPr lang="ru-RU" smtClean="0"/>
              <a:t>1958 год</a:t>
            </a:r>
          </a:p>
          <a:p>
            <a:pPr>
              <a:buFontTx/>
              <a:buChar char="-"/>
            </a:pPr>
            <a:r>
              <a:rPr lang="ru-RU" smtClean="0"/>
              <a:t>Образование педиатрического факультета</a:t>
            </a:r>
          </a:p>
          <a:p>
            <a:pPr>
              <a:buFontTx/>
              <a:buChar char="-"/>
            </a:pPr>
            <a:r>
              <a:rPr lang="ru-RU" smtClean="0"/>
              <a:t>1978 год</a:t>
            </a:r>
          </a:p>
          <a:p>
            <a:pPr>
              <a:buFontTx/>
              <a:buChar char="-"/>
            </a:pPr>
            <a:r>
              <a:rPr lang="ru-RU" smtClean="0"/>
              <a:t>Организован стоматологический факультет</a:t>
            </a:r>
          </a:p>
          <a:p>
            <a:pPr>
              <a:buFontTx/>
              <a:buChar char="-"/>
            </a:pPr>
            <a:r>
              <a:rPr lang="ru-RU" smtClean="0"/>
              <a:t>1995 год</a:t>
            </a:r>
          </a:p>
          <a:p>
            <a:pPr>
              <a:buFontTx/>
              <a:buChar char="-"/>
            </a:pPr>
            <a:r>
              <a:rPr lang="ru-RU" smtClean="0"/>
              <a:t>Формируется факультет довузовского и непрерывного образования</a:t>
            </a:r>
          </a:p>
          <a:p>
            <a:pPr>
              <a:buFont typeface="Wingdings 2" pitchFamily="18" charset="2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>
                <a:solidFill>
                  <a:schemeClr val="tx1"/>
                </a:solidFill>
              </a:rPr>
              <a:t>ОСНОВНЫЕ ЭТАПЫ РАЗВИТИЯ</a:t>
            </a:r>
          </a:p>
        </p:txBody>
      </p:sp>
      <p:sp>
        <p:nvSpPr>
          <p:cNvPr id="1741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ru-RU" sz="2800" smtClean="0"/>
              <a:t>2005 год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z="2800" smtClean="0"/>
              <a:t>Создан институт последипломного образования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z="2800" smtClean="0"/>
              <a:t>Факультет фундаментального медицинского образования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z="2800" smtClean="0"/>
              <a:t>Фармацевтический факультет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z="2800" smtClean="0"/>
              <a:t>2010 г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z="2800" smtClean="0"/>
              <a:t>Факультет клинической психологии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z="2800" smtClean="0"/>
              <a:t>2012 г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z="2800" smtClean="0"/>
              <a:t>Факультет медицинской кибернетики и управления в здравоохранении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ru-RU" sz="2800" smtClean="0"/>
          </a:p>
          <a:p>
            <a:pPr>
              <a:lnSpc>
                <a:spcPct val="90000"/>
              </a:lnSpc>
              <a:buFontTx/>
              <a:buChar char="-"/>
            </a:pPr>
            <a:endParaRPr lang="ru-RU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01625" y="228600"/>
            <a:ext cx="8689975" cy="1066800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chemeClr val="tx1"/>
                </a:solidFill>
              </a:rPr>
              <a:t>С 2006 года КрасГМУ носит имя В.Ф. Войно-Ясенецкого.</a:t>
            </a:r>
          </a:p>
        </p:txBody>
      </p:sp>
      <p:sp>
        <p:nvSpPr>
          <p:cNvPr id="18434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4098" name="Picture 2" descr="C:\Users\Admin\Desktop\SIbZ4atAsX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7808" y="1912803"/>
            <a:ext cx="6919784" cy="44899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tx1"/>
                </a:solidFill>
              </a:rPr>
              <a:t>Святитель! Архиепископ! В одном лице…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301625" y="1527175"/>
            <a:ext cx="4651375" cy="4797425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     </a:t>
            </a:r>
            <a:r>
              <a:rPr lang="ru-RU" sz="2800" dirty="0" smtClean="0"/>
              <a:t> </a:t>
            </a:r>
            <a:r>
              <a:rPr lang="ru-RU" sz="2800" dirty="0" smtClean="0">
                <a:cs typeface="Aharoni" pitchFamily="2" charset="-79"/>
              </a:rPr>
              <a:t>С момента создания среди преподавателей академии были люди с мировым именем, так, святитель - хирург, профессор В.Ф. </a:t>
            </a:r>
            <a:r>
              <a:rPr lang="ru-RU" sz="2800" dirty="0" err="1" smtClean="0">
                <a:cs typeface="Aharoni" pitchFamily="2" charset="-79"/>
              </a:rPr>
              <a:t>Войно-Ясенецкий</a:t>
            </a:r>
            <a:r>
              <a:rPr lang="ru-RU" sz="2800" dirty="0" smtClean="0">
                <a:cs typeface="Aharoni" pitchFamily="2" charset="-79"/>
              </a:rPr>
              <a:t> был в годы Великой Отечественной войны не только архиепископом Красноярской епархии, но и учил первых студентов нашего вуза, оставаясь при этом главным консультантом всех красноярских эвакогоспиталей. </a:t>
            </a:r>
            <a:endParaRPr lang="ru-RU" dirty="0">
              <a:cs typeface="Aharoni" pitchFamily="2" charset="-79"/>
            </a:endParaRPr>
          </a:p>
        </p:txBody>
      </p:sp>
      <p:pic>
        <p:nvPicPr>
          <p:cNvPr id="19459" name="Picture 2" descr="F:\rhfcuve\6685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1428750"/>
            <a:ext cx="3376613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dirty="0" smtClean="0">
                <a:solidFill>
                  <a:schemeClr val="tx1"/>
                </a:solidFill>
              </a:rPr>
              <a:t>Валентин </a:t>
            </a:r>
            <a:r>
              <a:rPr lang="ru-RU" sz="4800" dirty="0" err="1" smtClean="0">
                <a:solidFill>
                  <a:schemeClr val="tx1"/>
                </a:solidFill>
              </a:rPr>
              <a:t>Войно-Ясенецкий</a:t>
            </a: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	</a:t>
            </a:r>
            <a:endParaRPr lang="ru-RU" dirty="0">
              <a:solidFill>
                <a:schemeClr val="accent3">
                  <a:shade val="75000"/>
                </a:schemeClr>
              </a:solidFill>
            </a:endParaRPr>
          </a:p>
        </p:txBody>
      </p:sp>
      <p:pic>
        <p:nvPicPr>
          <p:cNvPr id="20482" name="Содержимое 5" descr="250px-Лука_(Войно-Ясенецкий).pn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1447800"/>
            <a:ext cx="2895600" cy="4903788"/>
          </a:xfrm>
        </p:spPr>
      </p:pic>
      <p:sp>
        <p:nvSpPr>
          <p:cNvPr id="20483" name="Содержимое 4"/>
          <p:cNvSpPr>
            <a:spLocks noGrp="1"/>
          </p:cNvSpPr>
          <p:nvPr>
            <p:ph sz="half" idx="4294967295"/>
          </p:nvPr>
        </p:nvSpPr>
        <p:spPr>
          <a:xfrm>
            <a:off x="4800600" y="1371600"/>
            <a:ext cx="4038600" cy="4681538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2100" smtClean="0"/>
              <a:t> 27 апреля (9 мая) 1877, Керчь – 11 июня 1961, Симферополь. Русский хирург и духовный писатель, епископ Русской православной церкви; с мая 1946 г. – архиепископ Симферопольский и Крымский.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ef9f03242f9aa17450eabea04d35ded41c48db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566</TotalTime>
  <Words>1614</Words>
  <Application>Microsoft Office PowerPoint</Application>
  <PresentationFormat>Экран (4:3)</PresentationFormat>
  <Paragraphs>110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Официальная</vt:lpstr>
      <vt:lpstr>Красноярский государственный  медицинский университет  им. профессора  В.Ф. Войно-Ясенецкого</vt:lpstr>
      <vt:lpstr>РОЖДЕНИЕ УНИВЕРСИТЕТА</vt:lpstr>
      <vt:lpstr>Презентация PowerPoint</vt:lpstr>
      <vt:lpstr>РОЖДЕНИЕ УНИВЕРСИТЕТА</vt:lpstr>
      <vt:lpstr>ОСНОВНЫЕ ЭТАПЫ РАЗВИТИЯ</vt:lpstr>
      <vt:lpstr>ОСНОВНЫЕ ЭТАПЫ РАЗВИТИЯ</vt:lpstr>
      <vt:lpstr>С 2006 года КрасГМУ носит имя В.Ф. Войно-Ясенецкого.</vt:lpstr>
      <vt:lpstr>Святитель! Архиепископ! В одном лице… </vt:lpstr>
      <vt:lpstr>Валентин Войно-Ясенецкий </vt:lpstr>
      <vt:lpstr>Ректоры</vt:lpstr>
      <vt:lpstr>Красноярский государственный медицинский институт, созданный в 1942 году Оперативно, в короткие сроки, создал около 20 кафедр. Были  назначены заведующие, профессора, доценты, ранее работающие в лечебных учреждениях и институтах Москвы, Ленинграда, Воронежа </vt:lpstr>
      <vt:lpstr>Презентация PowerPoint</vt:lpstr>
      <vt:lpstr> Рамм Исай Евгеньевич </vt:lpstr>
      <vt:lpstr>Презентация PowerPoint</vt:lpstr>
      <vt:lpstr>Альховский Марк Ефимович</vt:lpstr>
      <vt:lpstr>Альховский Марк Ефимович</vt:lpstr>
      <vt:lpstr>Розет Григорий Исаевич</vt:lpstr>
      <vt:lpstr>Розет Григорий Исаевич</vt:lpstr>
      <vt:lpstr>Розет Григорий Исаевич</vt:lpstr>
      <vt:lpstr>Александр Бенцианович Файншмидт</vt:lpstr>
      <vt:lpstr>Александр Бенцианович Файншмидт</vt:lpstr>
      <vt:lpstr>Гончарова Галина Николаевна</vt:lpstr>
      <vt:lpstr>Шульмин Андрей Владимирович</vt:lpstr>
      <vt:lpstr>Шульмин Андрей Владимирович</vt:lpstr>
      <vt:lpstr>Кафедра общественного здоровья и здравоохранения</vt:lpstr>
      <vt:lpstr>Кафедра общественного здоровья и здравоохранения</vt:lpstr>
      <vt:lpstr>Сотрудники кафедры</vt:lpstr>
      <vt:lpstr>Сотрудники кафедры</vt:lpstr>
      <vt:lpstr>Сотрудники кафедры</vt:lpstr>
      <vt:lpstr>Сотрудники кафедры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Музей</cp:lastModifiedBy>
  <cp:revision>45</cp:revision>
  <dcterms:created xsi:type="dcterms:W3CDTF">2014-12-01T14:50:04Z</dcterms:created>
  <dcterms:modified xsi:type="dcterms:W3CDTF">2017-09-15T05:22:25Z</dcterms:modified>
</cp:coreProperties>
</file>