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2" r:id="rId2"/>
    <p:sldId id="256" r:id="rId3"/>
    <p:sldId id="257" r:id="rId4"/>
    <p:sldId id="260" r:id="rId5"/>
    <p:sldId id="258" r:id="rId6"/>
    <p:sldId id="261" r:id="rId7"/>
    <p:sldId id="259" r:id="rId8"/>
    <p:sldId id="262" r:id="rId9"/>
    <p:sldId id="263" r:id="rId10"/>
    <p:sldId id="264" r:id="rId11"/>
    <p:sldId id="265" r:id="rId12"/>
    <p:sldId id="266" r:id="rId13"/>
    <p:sldId id="273" r:id="rId14"/>
    <p:sldId id="274" r:id="rId15"/>
    <p:sldId id="267" r:id="rId16"/>
    <p:sldId id="276" r:id="rId17"/>
    <p:sldId id="268" r:id="rId18"/>
    <p:sldId id="269" r:id="rId19"/>
    <p:sldId id="270" r:id="rId20"/>
    <p:sldId id="275" r:id="rId21"/>
    <p:sldId id="271" r:id="rId22"/>
  </p:sldIdLst>
  <p:sldSz cx="12192000" cy="6858000"/>
  <p:notesSz cx="6811963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11/9/2018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11/9/2018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11/9/2018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11/9/2018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11/9/2018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kost-shirokaya.ru/zdorovie/deti-i-zhir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5.xml"/><Relationship Id="rId7" Type="http://schemas.openxmlformats.org/officeDocument/2006/relationships/slide" Target="slide1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10" Type="http://schemas.openxmlformats.org/officeDocument/2006/relationships/slide" Target="slide19.xml"/><Relationship Id="rId4" Type="http://schemas.openxmlformats.org/officeDocument/2006/relationships/slide" Target="slide7.xml"/><Relationship Id="rId9" Type="http://schemas.openxmlformats.org/officeDocument/2006/relationships/slide" Target="slide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поликлинической педиатрии и пропедевтики детских болезней с курсом ПО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108" y="2441880"/>
            <a:ext cx="3987677" cy="3987677"/>
          </a:xfrm>
        </p:spPr>
      </p:pic>
    </p:spTree>
    <p:extLst>
      <p:ext uri="{BB962C8B-B14F-4D97-AF65-F5344CB8AC3E}">
        <p14:creationId xmlns:p14="http://schemas.microsoft.com/office/powerpoint/2010/main" val="241468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/>
              <a:t/>
            </a:r>
            <a:br>
              <a:rPr lang="ru-RU" b="1" cap="all" dirty="0" smtClean="0"/>
            </a:br>
            <a:r>
              <a:rPr lang="ru-RU" b="1" cap="all" dirty="0" smtClean="0"/>
              <a:t>Классификация</a:t>
            </a:r>
            <a:r>
              <a:rPr lang="ru-RU" b="1" cap="all" dirty="0"/>
              <a:t/>
            </a:r>
            <a:br>
              <a:rPr lang="ru-RU" b="1" cap="all" dirty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I (ИМТ) = M (вес в килограммах) / H</a:t>
            </a:r>
            <a:r>
              <a:rPr lang="ru-RU" baseline="30000" dirty="0"/>
              <a:t>2</a:t>
            </a:r>
            <a:r>
              <a:rPr lang="ru-RU" dirty="0"/>
              <a:t> (рост в метрах).</a:t>
            </a:r>
          </a:p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3228975"/>
            <a:ext cx="5105400" cy="3390900"/>
          </a:xfrm>
        </p:spPr>
      </p:pic>
      <p:pic>
        <p:nvPicPr>
          <p:cNvPr id="8" name="Рисунок 7" descr="C:\имт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16" y="2856470"/>
            <a:ext cx="5934075" cy="15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322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/>
              <a:t>Классификация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37751" y="1960606"/>
            <a:ext cx="10132541" cy="3975584"/>
          </a:xfrm>
        </p:spPr>
        <p:txBody>
          <a:bodyPr>
            <a:noAutofit/>
          </a:bodyPr>
          <a:lstStyle/>
          <a:p>
            <a:pPr lvl="0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степень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Небольшой избыточный вес у ребёнка не вызывает у родителей тревоги. Они даже радуются его прекрасному аппетиту и упитанным щёчкам. К диагнозам педиатров относятся несерьёзно, апеллируя всегда хорошим самочувствием своего чада. На самом деле ожирение 1 степени легко вылечить занятиями спортом и правильным питанием. Но из-за такого поведения взрослых это происходит крайне редко.</a:t>
            </a:r>
          </a:p>
          <a:p>
            <a:pPr lvl="0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степень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Болезнь постепенно прогрессирует, что приводит к ожирению 2 степени. На этом этапе появляются одышка и повышенная потливость. Дети мало двигаются и часто пребывают в плохом настроении. Начинаются проблемы с физкультурой в школе и социальной адаптацией в классе.</a:t>
            </a:r>
          </a:p>
          <a:p>
            <a:pPr lvl="0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 степень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данном этапе болезнь уже вовсю себя проявляет, так что её трудно не заметить. Начинают болеть суставы ног, повышается давление, колеблется уровень сахара в крови. Ребёнок становится неуравновешенным, раздражительным, впадает в депрессию.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что определить степень ожирения в домашних условиях могут и сами родители. Это позволит своевременно обратиться за врачебной помощью.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49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/>
              <a:t>Норма и патологии</a:t>
            </a:r>
            <a:br>
              <a:rPr lang="ru-RU" b="1" cap="all" dirty="0"/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степеней, выявить избыточный вес позволит таблица по возрасту, где, согласно данным ВОЗ, собраны патологические значения массы тела. Для мальчиков и девочек параметры будут разные. К тому же их ещё надо корректировать в зависимости от роста.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Вес девочек 1-17 лет, согласно ВОЗ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Вес мальчиков 1-17 лет, согласно ВОЗ</a:t>
            </a:r>
          </a:p>
          <a:p>
            <a:endParaRPr lang="ru-RU" dirty="0"/>
          </a:p>
        </p:txBody>
      </p:sp>
      <p:pic>
        <p:nvPicPr>
          <p:cNvPr id="9" name="Объект 8" descr="C:\lishnij-ves-u-devochek-po-vozrastu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19" y="2545492"/>
            <a:ext cx="4393459" cy="4085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Объект 9" descr="C:\lishnij-ves-u-malchikov-po-vozrastu.jpg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693" y="2545492"/>
            <a:ext cx="4012092" cy="40859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3333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755" y="753229"/>
            <a:ext cx="10114428" cy="1080937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ЦЕНТИЛЬНЫЕ ТАБЛИЦЫ ФИЗИЧЕСКОГО РАЗВИТИЯ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181" y="2128077"/>
            <a:ext cx="7185080" cy="4526601"/>
          </a:xfrm>
        </p:spPr>
      </p:pic>
    </p:spTree>
    <p:extLst>
      <p:ext uri="{BB962C8B-B14F-4D97-AF65-F5344CB8AC3E}">
        <p14:creationId xmlns:p14="http://schemas.microsoft.com/office/powerpoint/2010/main" val="505945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Перцентильные</a:t>
            </a:r>
            <a:r>
              <a:rPr lang="ru-RU" dirty="0" smtClean="0"/>
              <a:t> (процентильные</a:t>
            </a:r>
            <a:r>
              <a:rPr lang="ru-RU" dirty="0"/>
              <a:t>) таблицы для оценки </a:t>
            </a:r>
            <a:r>
              <a:rPr lang="ru-RU" dirty="0" smtClean="0"/>
              <a:t>роста </a:t>
            </a:r>
            <a:r>
              <a:rPr lang="ru-RU" dirty="0"/>
              <a:t>и веса мальчиков и девочек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236" y="2183654"/>
            <a:ext cx="3132878" cy="4553208"/>
          </a:xfrm>
        </p:spPr>
      </p:pic>
    </p:spTree>
    <p:extLst>
      <p:ext uri="{BB962C8B-B14F-4D97-AF65-F5344CB8AC3E}">
        <p14:creationId xmlns:p14="http://schemas.microsoft.com/office/powerpoint/2010/main" val="909133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5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6562" y="2133600"/>
            <a:ext cx="5082115" cy="3802587"/>
          </a:xfrm>
        </p:spPr>
        <p:txBody>
          <a:bodyPr>
            <a:normAutofit fontScale="92500"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Основу терапии ожирения составляет комплекс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оздоровительных мероприятий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включающих коррекцию пищевого поведения, диетотерапию и адекватную физическую нагрузку -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мотивационное обучение с привлечением родителей и семьи (Школа ожирения)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092" y="2133600"/>
            <a:ext cx="5874777" cy="3900852"/>
          </a:xfrm>
        </p:spPr>
      </p:pic>
    </p:spTree>
    <p:extLst>
      <p:ext uri="{BB962C8B-B14F-4D97-AF65-F5344CB8AC3E}">
        <p14:creationId xmlns:p14="http://schemas.microsoft.com/office/powerpoint/2010/main" val="3238870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проводимой терапии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ожирения у детей и подростков: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8025" y="2063469"/>
            <a:ext cx="10116157" cy="449917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Краткосрочные цели: удержание значения SDS ИМТ в течение 6-12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месяцев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Долгосрочные цели: уменьшение величины SDS ИМТ,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“избыточной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массы тела” и “нормальной массы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тела”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стационарных условиях: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первичное и мониторинговое комплексное обследование (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скрининг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метаболических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сердечно-сосудистых и др. осложнений), обучение в “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Школе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ожирения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лечение (диетотерапия и ЛФК)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пациента на амбулаторно-поликлиническом </a:t>
            </a: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уровне:</a:t>
            </a:r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год наблюдения: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визиты 1 раз в 3 месяца, далее – 1 раз в 6 месяцев.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контроль роста, веса, измерение SDS ИМТ, окружности талии,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АД,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биоимпедансометрии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биохимический анализ крови,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дневника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 и ФА, занятия с психологом, диетологом, врачом ЛФК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ОГТТ 1 раз в год при исходной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нормогликемии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 раза в год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нарушениях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углеводного обмена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Липидограмма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крови 2-3 раза в год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ЭКГ, ЭХО-КГ, СМАД – 1-2 раза в год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УЗИ брюшной полости 1-2 раза в год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УЗИ малого таза 1-2 раза в год по показаниям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Рентгенография кистей рук по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показаниям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571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191" y="753229"/>
            <a:ext cx="9613863" cy="1080937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/>
              <a:t/>
            </a:r>
            <a:br>
              <a:rPr lang="ru-RU" b="1" cap="all" dirty="0" smtClean="0"/>
            </a:br>
            <a:r>
              <a:rPr lang="ru-RU" sz="44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Профилактика:</a:t>
            </a:r>
            <a:r>
              <a:rPr lang="ru-RU" sz="44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0" y="2027755"/>
            <a:ext cx="5601730" cy="4830245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Родители </a:t>
            </a:r>
            <a:r>
              <a:rPr lang="ru-RU" dirty="0"/>
              <a:t>должны знать, в чём заключается профилактика детского ожирения:</a:t>
            </a:r>
          </a:p>
          <a:p>
            <a:pPr lvl="0"/>
            <a:r>
              <a:rPr lang="ru-RU" dirty="0"/>
              <a:t>полная информированность о правильном питании;</a:t>
            </a:r>
          </a:p>
          <a:p>
            <a:pPr lvl="0"/>
            <a:r>
              <a:rPr lang="ru-RU" dirty="0"/>
              <a:t>грудное вскармливание до </a:t>
            </a:r>
            <a:r>
              <a:rPr lang="ru-RU" dirty="0" smtClean="0"/>
              <a:t>2х лет;</a:t>
            </a:r>
            <a:endParaRPr lang="ru-RU" dirty="0"/>
          </a:p>
          <a:p>
            <a:pPr lvl="0"/>
            <a:r>
              <a:rPr lang="ru-RU" dirty="0"/>
              <a:t>двигательная активность;</a:t>
            </a:r>
          </a:p>
          <a:p>
            <a:pPr lvl="0"/>
            <a:r>
              <a:rPr lang="ru-RU" dirty="0"/>
              <a:t>занятия спортом;</a:t>
            </a:r>
          </a:p>
          <a:p>
            <a:pPr lvl="0"/>
            <a:r>
              <a:rPr lang="ru-RU" dirty="0"/>
              <a:t>постоянный контроль над </a:t>
            </a:r>
            <a:r>
              <a:rPr lang="ru-RU" dirty="0" smtClean="0"/>
              <a:t>ИМТ;</a:t>
            </a:r>
            <a:endParaRPr lang="ru-RU" dirty="0"/>
          </a:p>
          <a:p>
            <a:pPr lvl="0"/>
            <a:r>
              <a:rPr lang="ru-RU" dirty="0"/>
              <a:t>привитие здоровых пищевых привычек;</a:t>
            </a:r>
          </a:p>
          <a:p>
            <a:pPr lvl="0"/>
            <a:r>
              <a:rPr lang="ru-RU" dirty="0"/>
              <a:t>прогулки на свежем воздухе.</a:t>
            </a:r>
          </a:p>
          <a:p>
            <a:r>
              <a:rPr lang="ru-RU" dirty="0"/>
              <a:t>Если всё это претворять в жизнь с самого раннего возраста, у детей и подростков никогда не будет диагностировано ожирение.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21" y="2373635"/>
            <a:ext cx="5813832" cy="3862968"/>
          </a:xfrm>
        </p:spPr>
      </p:pic>
    </p:spTree>
    <p:extLst>
      <p:ext uri="{BB962C8B-B14F-4D97-AF65-F5344CB8AC3E}">
        <p14:creationId xmlns:p14="http://schemas.microsoft.com/office/powerpoint/2010/main" val="389498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/>
              <a:t/>
            </a:r>
            <a:br>
              <a:rPr lang="ru-RU" b="1" cap="all" dirty="0" smtClean="0"/>
            </a:br>
            <a:r>
              <a:rPr lang="ru-RU" sz="49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Осложнения:</a:t>
            </a:r>
            <a:r>
              <a:rPr lang="ru-RU" b="1" cap="all" dirty="0"/>
              <a:t/>
            </a:r>
            <a:br>
              <a:rPr lang="ru-RU" b="1" cap="all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72995" y="2067698"/>
            <a:ext cx="11211697" cy="4790302"/>
          </a:xfrm>
        </p:spPr>
        <p:txBody>
          <a:bodyPr>
            <a:normAutofit fontScale="550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самых распространённых осложнений: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апноэ;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артериальная гипертензия;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гинекомастия;</a:t>
            </a:r>
          </a:p>
          <a:p>
            <a:pPr lvl="0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гиперандрогения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дислипидемия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желчнокаменная болезнь;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задержка или ускорение полового развития;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патологии опорно-двигательной системы: остеоартрит, болезнь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Блаунта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спондилолистез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углеводного обмена: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инсулинорезистентность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нарушение толерантности к глюкозе, гликемии натощак;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ожирение печени: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гепатоз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стеатогепатит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самые распространённые состояния у детей;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относительный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андрогеновый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дефицит;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сахарный диабет II типа;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 ЖКТ: воспаление поджелудочной железы, гастрит, геморрой, запоры;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печёночная недостаточность;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психические заболевания, психосоциальные расстройства;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мужской репродуктивной функции, женское бесплодие в будущем.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814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Примерное меню для </a:t>
            </a:r>
            <a:r>
              <a:rPr lang="ru-RU" dirty="0" smtClean="0"/>
              <a:t>здорового ребенка </a:t>
            </a:r>
            <a:r>
              <a:rPr lang="ru-RU" dirty="0"/>
              <a:t>6ти </a:t>
            </a:r>
            <a:r>
              <a:rPr lang="ru-RU" dirty="0" smtClean="0"/>
              <a:t>месяцев: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1275" y="2092411"/>
            <a:ext cx="5445841" cy="4275437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Завтрак 06:00 </a:t>
            </a:r>
            <a:r>
              <a:rPr lang="ru-RU" dirty="0" smtClean="0"/>
              <a:t>Грудное молоко 220мл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Ланч 10</a:t>
            </a:r>
            <a:r>
              <a:rPr lang="ru-RU" dirty="0" smtClean="0">
                <a:solidFill>
                  <a:schemeClr val="bg1"/>
                </a:solidFill>
                <a:sym typeface="Wingdings" panose="05000000000000000000" pitchFamily="2" charset="2"/>
              </a:rPr>
              <a:t>:00 </a:t>
            </a:r>
            <a:r>
              <a:rPr lang="ru-RU" dirty="0" smtClean="0">
                <a:sym typeface="Wingdings" panose="05000000000000000000" pitchFamily="2" charset="2"/>
              </a:rPr>
              <a:t>Каша </a:t>
            </a:r>
            <a:r>
              <a:rPr lang="ru-RU" dirty="0" err="1" smtClean="0">
                <a:sym typeface="Wingdings" panose="05000000000000000000" pitchFamily="2" charset="2"/>
              </a:rPr>
              <a:t>мультизлаковая</a:t>
            </a:r>
            <a:r>
              <a:rPr lang="ru-RU" dirty="0" smtClean="0">
                <a:sym typeface="Wingdings" panose="05000000000000000000" pitchFamily="2" charset="2"/>
              </a:rPr>
              <a:t> 200гр., масло сливочное 6 </a:t>
            </a:r>
            <a:r>
              <a:rPr lang="ru-RU" dirty="0" err="1" smtClean="0">
                <a:sym typeface="Wingdings" panose="05000000000000000000" pitchFamily="2" charset="2"/>
              </a:rPr>
              <a:t>гр</a:t>
            </a:r>
            <a:r>
              <a:rPr lang="ru-RU" dirty="0" smtClean="0">
                <a:sym typeface="Wingdings" panose="05000000000000000000" pitchFamily="2" charset="2"/>
              </a:rPr>
              <a:t>, перепелиный желток</a:t>
            </a:r>
          </a:p>
          <a:p>
            <a:r>
              <a:rPr lang="ru-RU" dirty="0" smtClean="0">
                <a:solidFill>
                  <a:schemeClr val="bg1"/>
                </a:solidFill>
                <a:sym typeface="Wingdings" panose="05000000000000000000" pitchFamily="2" charset="2"/>
              </a:rPr>
              <a:t>14:00 Обед </a:t>
            </a:r>
            <a:r>
              <a:rPr lang="ru-RU" dirty="0" smtClean="0">
                <a:sym typeface="Wingdings" panose="05000000000000000000" pitchFamily="2" charset="2"/>
              </a:rPr>
              <a:t>Овощное пюре 140 гр., мясная паровая котлета 70 </a:t>
            </a:r>
            <a:r>
              <a:rPr lang="ru-RU" dirty="0" err="1" smtClean="0">
                <a:sym typeface="Wingdings" panose="05000000000000000000" pitchFamily="2" charset="2"/>
              </a:rPr>
              <a:t>гр</a:t>
            </a:r>
            <a:r>
              <a:rPr lang="ru-RU" dirty="0" smtClean="0">
                <a:sym typeface="Wingdings" panose="05000000000000000000" pitchFamily="2" charset="2"/>
              </a:rPr>
              <a:t>, сухарь</a:t>
            </a:r>
          </a:p>
          <a:p>
            <a:r>
              <a:rPr lang="ru-RU" dirty="0" smtClean="0">
                <a:solidFill>
                  <a:schemeClr val="bg1"/>
                </a:solidFill>
                <a:sym typeface="Wingdings" panose="05000000000000000000" pitchFamily="2" charset="2"/>
              </a:rPr>
              <a:t>Между кормлениями мягкие фрукты или фруктовые пюре</a:t>
            </a:r>
          </a:p>
          <a:p>
            <a:r>
              <a:rPr lang="ru-RU" dirty="0" smtClean="0">
                <a:solidFill>
                  <a:schemeClr val="bg1"/>
                </a:solidFill>
                <a:sym typeface="Wingdings" panose="05000000000000000000" pitchFamily="2" charset="2"/>
              </a:rPr>
              <a:t>18:00 </a:t>
            </a:r>
            <a:r>
              <a:rPr lang="ru-RU" dirty="0" smtClean="0">
                <a:sym typeface="Wingdings" panose="05000000000000000000" pitchFamily="2" charset="2"/>
              </a:rPr>
              <a:t>Ужин Детский творог 50 </a:t>
            </a:r>
            <a:r>
              <a:rPr lang="ru-RU" dirty="0" err="1" smtClean="0">
                <a:sym typeface="Wingdings" panose="05000000000000000000" pitchFamily="2" charset="2"/>
              </a:rPr>
              <a:t>гр</a:t>
            </a:r>
            <a:r>
              <a:rPr lang="ru-RU" dirty="0" smtClean="0">
                <a:sym typeface="Wingdings" panose="05000000000000000000" pitchFamily="2" charset="2"/>
              </a:rPr>
              <a:t> , овощное пюре 60 гр., йогурт 100 мл, детское печенье 10гр.</a:t>
            </a:r>
          </a:p>
          <a:p>
            <a:r>
              <a:rPr lang="ru-RU" dirty="0" smtClean="0">
                <a:solidFill>
                  <a:schemeClr val="bg1"/>
                </a:solidFill>
                <a:sym typeface="Wingdings" panose="05000000000000000000" pitchFamily="2" charset="2"/>
              </a:rPr>
              <a:t>22:00</a:t>
            </a:r>
            <a:r>
              <a:rPr lang="ru-RU" dirty="0" smtClean="0">
                <a:sym typeface="Wingdings" panose="05000000000000000000" pitchFamily="2" charset="2"/>
              </a:rPr>
              <a:t> Йогурт 100 мл, грудное молоко 120 мл.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988" y="2310687"/>
            <a:ext cx="5584834" cy="4139540"/>
          </a:xfrm>
        </p:spPr>
      </p:pic>
    </p:spTree>
    <p:extLst>
      <p:ext uri="{BB962C8B-B14F-4D97-AF65-F5344CB8AC3E}">
        <p14:creationId xmlns:p14="http://schemas.microsoft.com/office/powerpoint/2010/main" val="24322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1692" y="273538"/>
            <a:ext cx="8283294" cy="3973284"/>
          </a:xfrm>
        </p:spPr>
        <p:txBody>
          <a:bodyPr/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ожирения и избыточной массы тела у детей первого года жизни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Проверила: преподаватель </a:t>
            </a:r>
            <a:r>
              <a:rPr lang="ru-RU" dirty="0" err="1" smtClean="0"/>
              <a:t>кмн</a:t>
            </a:r>
            <a:r>
              <a:rPr lang="ru-RU" dirty="0" smtClean="0"/>
              <a:t>, доцент </a:t>
            </a:r>
            <a:r>
              <a:rPr lang="ru-RU" dirty="0" err="1" smtClean="0"/>
              <a:t>Гордиец</a:t>
            </a:r>
            <a:r>
              <a:rPr lang="ru-RU" dirty="0" smtClean="0"/>
              <a:t> А.В.</a:t>
            </a:r>
          </a:p>
          <a:p>
            <a:r>
              <a:rPr lang="ru-RU" dirty="0" smtClean="0"/>
              <a:t>Выполнила: студентка 504 группы </a:t>
            </a:r>
          </a:p>
          <a:p>
            <a:r>
              <a:rPr lang="ru-RU" dirty="0" smtClean="0"/>
              <a:t>педиатрического факультета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Шайкина</a:t>
            </a:r>
            <a:r>
              <a:rPr lang="ru-RU" dirty="0" smtClean="0"/>
              <a:t> У.А.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107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189" y="2059644"/>
            <a:ext cx="6260123" cy="4699999"/>
          </a:xfrm>
        </p:spPr>
      </p:pic>
    </p:spTree>
    <p:extLst>
      <p:ext uri="{BB962C8B-B14F-4D97-AF65-F5344CB8AC3E}">
        <p14:creationId xmlns:p14="http://schemas.microsoft.com/office/powerpoint/2010/main" val="281248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Аверьянов А.П. Метаболический синдром -- актуальная проблема педиатрии / А.П. Аверьянов, Н.В.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Болотова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2001г.</a:t>
            </a:r>
          </a:p>
          <a:p>
            <a:pPr lvl="0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Аверьянов А.П.,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Болотова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Н.В., Дронова Е.Г.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-тика ожирения у школьников: значение определения массы жировой ткани // Педиатрия. -- 2003.</a:t>
            </a:r>
          </a:p>
          <a:p>
            <a:pPr lvl="0"/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Болотова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Н.В., Аверьянов А.П., Андриянова Г.А., Петрова М.Г. Особенности личности подростков с ожирением // Вопросы современной педиатрии. -- 2004. -- Т. 3, прил. № 1.</a:t>
            </a:r>
          </a:p>
          <a:p>
            <a:pPr lvl="0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Бобровский А.В  . Современные методы снижения веса. Осторожно! Не все они полезны. – СПб., «Невский проспект», 2005. – 192 с. (Серия «Качество жизни»).</a:t>
            </a:r>
          </a:p>
          <a:p>
            <a:pPr lvl="0"/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Минвалеев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  . Коррекция веса. – СПб.: Питер, 2001.</a:t>
            </a:r>
          </a:p>
          <a:p>
            <a:pPr lvl="0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Старостина Е.Г.,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Древаль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А.В  . Проблема ожирения глазами врача и глазами потенциального пациента. // Терапевт. арх. – 2001. – 73, № 10. – С. 14–20.</a:t>
            </a:r>
          </a:p>
          <a:p>
            <a:pPr lvl="0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Чурилов Л.П  . Новое о патогенезе ожирения// Мир медицины. – 2001. – № 3–4. – С. 19–20.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ассоциация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эндокринологов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 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РЕКОМЕНДАЦИИПО 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ДИАГНОСТИКЕ  И  ЛЕЧЕНИЮ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ОЖИРЕНИЯ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 ДЕТЕЙ  И 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ПОДРОСТКОВ, Москва, 2013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https://kost-shirokaya.ru/zdorovie/deti-i-zhir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333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hlinkClick r:id="rId2" action="ppaction://hlinksldjump"/>
              </a:rPr>
              <a:t>Ожирение</a:t>
            </a:r>
            <a:endParaRPr lang="ru-RU" dirty="0"/>
          </a:p>
          <a:p>
            <a:r>
              <a:rPr lang="ru-RU" dirty="0" smtClean="0">
                <a:hlinkClick r:id="rId3" action="ppaction://hlinksldjump"/>
              </a:rPr>
              <a:t>Причины</a:t>
            </a:r>
            <a:endParaRPr lang="ru-RU" dirty="0" smtClean="0"/>
          </a:p>
          <a:p>
            <a:r>
              <a:rPr lang="ru-RU" dirty="0" smtClean="0">
                <a:hlinkClick r:id="rId4" action="ppaction://hlinksldjump"/>
              </a:rPr>
              <a:t>Симптомы:</a:t>
            </a:r>
            <a:endParaRPr lang="ru-RU" dirty="0" smtClean="0"/>
          </a:p>
          <a:p>
            <a:r>
              <a:rPr lang="ru-RU" dirty="0" smtClean="0">
                <a:hlinkClick r:id="rId5" action="ppaction://hlinksldjump"/>
              </a:rPr>
              <a:t>Диагностика</a:t>
            </a:r>
            <a:endParaRPr lang="ru-RU" dirty="0" smtClean="0"/>
          </a:p>
          <a:p>
            <a:r>
              <a:rPr lang="ru-RU" dirty="0" smtClean="0">
                <a:hlinkClick r:id="rId6" action="ppaction://hlinksldjump"/>
              </a:rPr>
              <a:t>Классификация </a:t>
            </a:r>
            <a:endParaRPr lang="ru-RU" dirty="0" smtClean="0"/>
          </a:p>
          <a:p>
            <a:r>
              <a:rPr lang="ru-RU" dirty="0" smtClean="0">
                <a:hlinkClick r:id="rId7" action="ppaction://hlinksldjump"/>
              </a:rPr>
              <a:t>Лечение </a:t>
            </a:r>
            <a:endParaRPr lang="ru-RU" dirty="0" smtClean="0"/>
          </a:p>
          <a:p>
            <a:r>
              <a:rPr lang="ru-RU" dirty="0" smtClean="0">
                <a:hlinkClick r:id="rId8" action="ppaction://hlinksldjump"/>
              </a:rPr>
              <a:t>П</a:t>
            </a:r>
            <a:r>
              <a:rPr lang="ru-RU" dirty="0" smtClean="0">
                <a:hlinkClick r:id="rId8" action="ppaction://hlinksldjump"/>
              </a:rPr>
              <a:t>рофилактика</a:t>
            </a:r>
            <a:endParaRPr lang="ru-RU" dirty="0" smtClean="0"/>
          </a:p>
          <a:p>
            <a:r>
              <a:rPr lang="ru-RU" dirty="0" smtClean="0">
                <a:hlinkClick r:id="rId9" action="ppaction://hlinksldjump"/>
              </a:rPr>
              <a:t>Осложнения</a:t>
            </a:r>
            <a:endParaRPr lang="ru-RU" dirty="0" smtClean="0"/>
          </a:p>
          <a:p>
            <a:r>
              <a:rPr lang="ru-RU" dirty="0" smtClean="0">
                <a:hlinkClick r:id="rId10" action="ppaction://hlinksldjump"/>
              </a:rPr>
              <a:t>Меню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0569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Ожирение</a:t>
            </a:r>
            <a:endParaRPr lang="ru-RU" sz="6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519" y="2381533"/>
            <a:ext cx="5650026" cy="374785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133597"/>
            <a:ext cx="6252519" cy="4481387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гетерогенная группа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наследственных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приобретенных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связанных с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избыточным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накоплением жировой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ткани в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организме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57195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Причины: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/>
              <a:t>избыточное поступление калорий;</a:t>
            </a:r>
          </a:p>
          <a:p>
            <a:pPr lvl="0"/>
            <a:r>
              <a:rPr lang="ru-RU" dirty="0"/>
              <a:t>гиподинамия;</a:t>
            </a:r>
          </a:p>
          <a:p>
            <a:pPr lvl="0"/>
            <a:r>
              <a:rPr lang="ru-RU" dirty="0"/>
              <a:t>наследственная предрасположенность;</a:t>
            </a:r>
          </a:p>
          <a:p>
            <a:pPr lvl="0"/>
            <a:r>
              <a:rPr lang="ru-RU" dirty="0"/>
              <a:t>нарушение обмена веществ;</a:t>
            </a:r>
          </a:p>
          <a:p>
            <a:pPr lvl="0"/>
            <a:r>
              <a:rPr lang="ru-RU" dirty="0"/>
              <a:t>опухоль гипоталамуса, </a:t>
            </a:r>
            <a:r>
              <a:rPr lang="ru-RU" dirty="0" err="1"/>
              <a:t>гемобластоз</a:t>
            </a:r>
            <a:r>
              <a:rPr lang="ru-RU" dirty="0"/>
              <a:t>, травмы черепа;</a:t>
            </a:r>
          </a:p>
          <a:p>
            <a:pPr lvl="0"/>
            <a:r>
              <a:rPr lang="ru-RU" dirty="0"/>
              <a:t>нейроэндокринные заболевания: </a:t>
            </a:r>
            <a:r>
              <a:rPr lang="ru-RU" dirty="0" err="1"/>
              <a:t>гиперкортицизм</a:t>
            </a:r>
            <a:r>
              <a:rPr lang="ru-RU" dirty="0"/>
              <a:t>, гипотиреоз;</a:t>
            </a:r>
          </a:p>
          <a:p>
            <a:pPr lvl="0"/>
            <a:r>
              <a:rPr lang="ru-RU" dirty="0"/>
              <a:t>недосыпание;</a:t>
            </a:r>
          </a:p>
          <a:p>
            <a:pPr lvl="0"/>
            <a:r>
              <a:rPr lang="ru-RU" dirty="0"/>
              <a:t>отсутствие режима дня;</a:t>
            </a:r>
          </a:p>
          <a:p>
            <a:pPr lvl="0"/>
            <a:r>
              <a:rPr lang="ru-RU" dirty="0"/>
              <a:t>длительный приём </a:t>
            </a:r>
            <a:r>
              <a:rPr lang="ru-RU" dirty="0" err="1"/>
              <a:t>глюкокортикоидов</a:t>
            </a:r>
            <a:r>
              <a:rPr lang="ru-RU" dirty="0"/>
              <a:t>, антидепрессантов;</a:t>
            </a:r>
          </a:p>
          <a:p>
            <a:pPr lvl="0"/>
            <a:r>
              <a:rPr lang="ru-RU" dirty="0"/>
              <a:t>генные мутации;</a:t>
            </a:r>
          </a:p>
          <a:p>
            <a:pPr lvl="0"/>
            <a:r>
              <a:rPr lang="ru-RU" dirty="0"/>
              <a:t>хромосомные и другие генетические синдромы: </a:t>
            </a:r>
            <a:r>
              <a:rPr lang="ru-RU" dirty="0" err="1"/>
              <a:t>Прадера</a:t>
            </a:r>
            <a:r>
              <a:rPr lang="ru-RU" dirty="0"/>
              <a:t>-Вилли, </a:t>
            </a:r>
            <a:r>
              <a:rPr lang="ru-RU" dirty="0" err="1"/>
              <a:t>Альстрема</a:t>
            </a:r>
            <a:r>
              <a:rPr lang="ru-RU" dirty="0"/>
              <a:t>, </a:t>
            </a:r>
            <a:r>
              <a:rPr lang="ru-RU" dirty="0" err="1"/>
              <a:t>Кохена</a:t>
            </a:r>
            <a:r>
              <a:rPr lang="ru-RU" dirty="0"/>
              <a:t>, хрупкой Х-хромосомы, Дауна, </a:t>
            </a:r>
            <a:r>
              <a:rPr lang="ru-RU" dirty="0" err="1"/>
              <a:t>псевдогипопаратиреоз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91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Причины: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8854" y="1968843"/>
            <a:ext cx="5848865" cy="4889157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По данным ряда авторов, степень выраженности ожирения у детей довольно четко коррелирует с ожирением у их родителей (это связано с наследственным механизмом, навыками питания и образа жизни</a:t>
            </a:r>
            <a:r>
              <a:rPr lang="ru-RU" dirty="0" smtClean="0"/>
              <a:t>).</a:t>
            </a:r>
          </a:p>
          <a:p>
            <a:r>
              <a:rPr lang="ru-RU" dirty="0"/>
              <a:t>В грудном возрасте количество жировых клеток невелико, однако может быть увеличено. Это происходит при перекармливании ребенка. Таким образом, в раннем детстве происходит «программирование» количества жировых клеток в брюшной полости, этот процесс завершается в </a:t>
            </a:r>
            <a:r>
              <a:rPr lang="ru-RU" dirty="0" smtClean="0"/>
              <a:t>11-12 лет (по некоторым источникам к 20 годам) </a:t>
            </a:r>
            <a:r>
              <a:rPr lang="ru-RU" dirty="0"/>
              <a:t>и далее количество висцеральных жировых клеток в течение всей жизни не изменяется.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158" y="2201582"/>
            <a:ext cx="4621663" cy="4113280"/>
          </a:xfrm>
        </p:spPr>
      </p:pic>
    </p:spTree>
    <p:extLst>
      <p:ext uri="{BB962C8B-B14F-4D97-AF65-F5344CB8AC3E}">
        <p14:creationId xmlns:p14="http://schemas.microsoft.com/office/powerpoint/2010/main" val="281982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СИМПТОМЫ: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избыточный вес;</a:t>
            </a:r>
          </a:p>
          <a:p>
            <a:pPr lvl="0"/>
            <a:r>
              <a:rPr lang="ru-RU" dirty="0"/>
              <a:t>сильные аллергические реакции;</a:t>
            </a:r>
          </a:p>
          <a:p>
            <a:pPr lvl="0"/>
            <a:r>
              <a:rPr lang="ru-RU" dirty="0"/>
              <a:t>дисбактериоз;</a:t>
            </a:r>
          </a:p>
          <a:p>
            <a:pPr lvl="0"/>
            <a:r>
              <a:rPr lang="ru-RU" dirty="0" smtClean="0"/>
              <a:t>Запоры и др.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360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ДИАГНОСТИКА: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/>
              <a:t>вес при рождении;</a:t>
            </a:r>
          </a:p>
          <a:p>
            <a:pPr lvl="0"/>
            <a:r>
              <a:rPr lang="ru-RU" dirty="0"/>
              <a:t>возраст начала ожирения;</a:t>
            </a:r>
          </a:p>
          <a:p>
            <a:pPr lvl="0"/>
            <a:r>
              <a:rPr lang="ru-RU" dirty="0"/>
              <a:t>динамика роста;</a:t>
            </a:r>
          </a:p>
          <a:p>
            <a:pPr lvl="0"/>
            <a:r>
              <a:rPr lang="ru-RU" dirty="0"/>
              <a:t>наличие сахарного диабета II типа и сердечно-сосудистых заболеваний;</a:t>
            </a:r>
          </a:p>
          <a:p>
            <a:pPr lvl="0"/>
            <a:r>
              <a:rPr lang="ru-RU" dirty="0"/>
              <a:t>неврологические жалобы: головные боли, проблемы со зрением;</a:t>
            </a:r>
          </a:p>
          <a:p>
            <a:pPr lvl="0"/>
            <a:r>
              <a:rPr lang="ru-RU" dirty="0"/>
              <a:t>психомоторное развитие;</a:t>
            </a:r>
          </a:p>
          <a:p>
            <a:pPr lvl="0"/>
            <a:r>
              <a:rPr lang="ru-RU" dirty="0"/>
              <a:t>рост и вес родителей.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/>
              <a:t>вес;</a:t>
            </a:r>
          </a:p>
          <a:p>
            <a:pPr lvl="0"/>
            <a:r>
              <a:rPr lang="ru-RU" dirty="0"/>
              <a:t>ИМТ;</a:t>
            </a:r>
          </a:p>
          <a:p>
            <a:pPr lvl="0"/>
            <a:r>
              <a:rPr lang="ru-RU" dirty="0"/>
              <a:t>окружность талии;</a:t>
            </a:r>
          </a:p>
          <a:p>
            <a:pPr lvl="0"/>
            <a:r>
              <a:rPr lang="ru-RU" dirty="0"/>
              <a:t>распределение жировой клетчатки по частям тела;</a:t>
            </a:r>
          </a:p>
          <a:p>
            <a:pPr lvl="0"/>
            <a:r>
              <a:rPr lang="ru-RU" dirty="0"/>
              <a:t>рост;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192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ПОКАЗАНИЯМ: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44258" y="1969549"/>
            <a:ext cx="5876787" cy="3966639"/>
          </a:xfrm>
        </p:spPr>
        <p:txBody>
          <a:bodyPr>
            <a:no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Лабораторная диагностика: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биохимический анализ крови;</a:t>
            </a:r>
          </a:p>
          <a:p>
            <a:pPr lvl="0"/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липидограмма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УЗИ печени для определения её ферментов;</a:t>
            </a:r>
          </a:p>
          <a:p>
            <a:pPr lvl="0"/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глюкозотолерантный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тест для определения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инсулинорезистентности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какие гормоны сдать нужно будет на анализы: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тиреоидные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кортизол, АКТГ, лептин,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паратгормон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проинсулин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пролактин, ЛГ, ФСГ, СССГ, тестостерон,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антимюллеров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гормон, СТГ;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суточный мониторинг артериального давления.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Инструментальные исследования:</a:t>
            </a:r>
          </a:p>
          <a:p>
            <a:pPr lvl="0"/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биоимпедансометрия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МРТ головного мозга;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офтальмологическое обследование;</a:t>
            </a:r>
          </a:p>
          <a:p>
            <a:pPr lvl="0"/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полисомнография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УЗИ брюшной полости;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ЭКГ, ЭХО-КГ.</a:t>
            </a:r>
          </a:p>
          <a:p>
            <a:endParaRPr lang="ru-RU" sz="14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221045" y="2078891"/>
            <a:ext cx="5042243" cy="3857297"/>
          </a:xfrm>
        </p:spPr>
        <p:txBody>
          <a:bodyPr>
            <a:no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Молекулярно-генетические исследования: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кариотипа;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генных мутаций.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специалистов: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 ЛФК;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гастроэнтеролог;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генетик;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гинеколог;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диетолог;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кардиолог;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невропатолог;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отоларинголог;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психолог;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эндокринолог.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83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лин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Берлин</Template>
  <TotalTime>236</TotalTime>
  <Words>1208</Words>
  <Application>Microsoft Office PowerPoint</Application>
  <PresentationFormat>Широкоэкранный</PresentationFormat>
  <Paragraphs>158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Times New Roman</vt:lpstr>
      <vt:lpstr>Trebuchet MS</vt:lpstr>
      <vt:lpstr>Wingdings</vt:lpstr>
      <vt:lpstr>Берлин</vt:lpstr>
      <vt:lpstr>Кафедра поликлинической педиатрии и пропедевтики детских болезней с курсом ПО</vt:lpstr>
      <vt:lpstr>Диагностика ожирения и избыточной массы тела у детей первого года жизни </vt:lpstr>
      <vt:lpstr>СОДЕРЖАНИЕ:</vt:lpstr>
      <vt:lpstr>Ожирение</vt:lpstr>
      <vt:lpstr>Причины:</vt:lpstr>
      <vt:lpstr>Причины:</vt:lpstr>
      <vt:lpstr>СИМПТОМЫ:</vt:lpstr>
      <vt:lpstr>ДИАГНОСТИКА:</vt:lpstr>
      <vt:lpstr>ПО ПОКАЗАНИЯМ:</vt:lpstr>
      <vt:lpstr> Классификация </vt:lpstr>
      <vt:lpstr>Классификация</vt:lpstr>
      <vt:lpstr>Норма и патологии Кроме степеней, выявить избыточный вес позволит таблица по возрасту, где, согласно данным ВОЗ, собраны патологические значения массы тела. Для мальчиков и девочек параметры будут разные. К тому же их ещё надо корректировать в зависимости от роста. </vt:lpstr>
      <vt:lpstr>ЦЕНТИЛЬНЫЕ ТАБЛИЦЫ ФИЗИЧЕСКОГО РАЗВИТИЯ</vt:lpstr>
      <vt:lpstr>Перцентильные (процентильные) таблицы для оценки роста и веса мальчиков и девочек</vt:lpstr>
      <vt:lpstr> Лечение </vt:lpstr>
      <vt:lpstr> Критерии эффективности проводимой терапии ожирения у детей и подростков:  </vt:lpstr>
      <vt:lpstr> Профилактика: </vt:lpstr>
      <vt:lpstr> Осложнения: </vt:lpstr>
      <vt:lpstr>Примерное меню для здорового ребенка 6ти месяцев:</vt:lpstr>
      <vt:lpstr>СПАСИБО ЗА ВНИМАНИЕ!</vt:lpstr>
      <vt:lpstr>СПИСОК ЛИТЕРАТУРЫ: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Диагностика ожирения и избыточной массы тела у детей первого года жизни</dc:title>
  <dc:creator>Andrei Ruahill</dc:creator>
  <cp:lastModifiedBy>Andrei Ruahill</cp:lastModifiedBy>
  <cp:revision>21</cp:revision>
  <cp:lastPrinted>2018-11-09T10:42:54Z</cp:lastPrinted>
  <dcterms:created xsi:type="dcterms:W3CDTF">2018-11-09T06:00:57Z</dcterms:created>
  <dcterms:modified xsi:type="dcterms:W3CDTF">2018-11-09T10:47:19Z</dcterms:modified>
</cp:coreProperties>
</file>