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8.xml" ContentType="application/vnd.openxmlformats-officedocument.theme+xml"/>
  <Override PartName="/ppt/slideLayouts/slideLayout670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Layouts/slideLayout62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57.xml" ContentType="application/vnd.openxmlformats-officedocument.theme+xml"/>
  <Override PartName="/ppt/slideMasters/slideMaster14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  <p:sldMasterId id="2147484116" r:id="rId39"/>
    <p:sldMasterId id="2147484128" r:id="rId40"/>
    <p:sldMasterId id="2147484140" r:id="rId41"/>
    <p:sldMasterId id="2147484152" r:id="rId42"/>
    <p:sldMasterId id="2147484164" r:id="rId43"/>
    <p:sldMasterId id="2147484176" r:id="rId44"/>
    <p:sldMasterId id="2147484188" r:id="rId45"/>
    <p:sldMasterId id="2147484200" r:id="rId46"/>
    <p:sldMasterId id="2147484212" r:id="rId47"/>
    <p:sldMasterId id="2147484224" r:id="rId48"/>
    <p:sldMasterId id="2147484236" r:id="rId49"/>
    <p:sldMasterId id="2147484248" r:id="rId50"/>
    <p:sldMasterId id="2147484260" r:id="rId51"/>
    <p:sldMasterId id="2147484272" r:id="rId52"/>
    <p:sldMasterId id="2147484284" r:id="rId53"/>
    <p:sldMasterId id="2147484296" r:id="rId54"/>
    <p:sldMasterId id="2147484308" r:id="rId55"/>
    <p:sldMasterId id="2147484320" r:id="rId56"/>
    <p:sldMasterId id="2147484332" r:id="rId57"/>
    <p:sldMasterId id="2147484344" r:id="rId58"/>
    <p:sldMasterId id="2147484356" r:id="rId59"/>
    <p:sldMasterId id="2147484368" r:id="rId60"/>
    <p:sldMasterId id="2147484380" r:id="rId61"/>
  </p:sldMasterIdLst>
  <p:sldIdLst>
    <p:sldId id="268" r:id="rId62"/>
    <p:sldId id="270" r:id="rId63"/>
    <p:sldId id="271" r:id="rId64"/>
    <p:sldId id="272" r:id="rId65"/>
    <p:sldId id="273" r:id="rId66"/>
    <p:sldId id="274" r:id="rId67"/>
    <p:sldId id="275" r:id="rId68"/>
    <p:sldId id="276" r:id="rId69"/>
    <p:sldId id="277" r:id="rId70"/>
    <p:sldId id="278" r:id="rId71"/>
    <p:sldId id="279" r:id="rId72"/>
    <p:sldId id="280" r:id="rId73"/>
    <p:sldId id="281" r:id="rId74"/>
    <p:sldId id="282" r:id="rId75"/>
    <p:sldId id="283" r:id="rId76"/>
    <p:sldId id="284" r:id="rId77"/>
    <p:sldId id="285" r:id="rId78"/>
    <p:sldId id="286" r:id="rId79"/>
    <p:sldId id="287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298" r:id="rId91"/>
    <p:sldId id="299" r:id="rId92"/>
    <p:sldId id="300" r:id="rId93"/>
    <p:sldId id="301" r:id="rId94"/>
    <p:sldId id="302" r:id="rId95"/>
    <p:sldId id="303" r:id="rId96"/>
    <p:sldId id="304" r:id="rId97"/>
    <p:sldId id="305" r:id="rId98"/>
    <p:sldId id="306" r:id="rId99"/>
    <p:sldId id="307" r:id="rId100"/>
    <p:sldId id="308" r:id="rId101"/>
    <p:sldId id="309" r:id="rId102"/>
    <p:sldId id="310" r:id="rId103"/>
    <p:sldId id="311" r:id="rId104"/>
    <p:sldId id="312" r:id="rId105"/>
    <p:sldId id="313" r:id="rId106"/>
    <p:sldId id="314" r:id="rId107"/>
    <p:sldId id="315" r:id="rId108"/>
    <p:sldId id="316" r:id="rId109"/>
    <p:sldId id="317" r:id="rId110"/>
    <p:sldId id="318" r:id="rId111"/>
    <p:sldId id="319" r:id="rId112"/>
    <p:sldId id="320" r:id="rId113"/>
    <p:sldId id="321" r:id="rId114"/>
    <p:sldId id="322" r:id="rId115"/>
    <p:sldId id="323" r:id="rId116"/>
    <p:sldId id="324" r:id="rId117"/>
    <p:sldId id="325" r:id="rId118"/>
    <p:sldId id="326" r:id="rId119"/>
    <p:sldId id="327" r:id="rId120"/>
    <p:sldId id="328" r:id="rId121"/>
    <p:sldId id="329" r:id="rId1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5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2.xml"/><Relationship Id="rId68" Type="http://schemas.openxmlformats.org/officeDocument/2006/relationships/slide" Target="slides/slide7.xml"/><Relationship Id="rId84" Type="http://schemas.openxmlformats.org/officeDocument/2006/relationships/slide" Target="slides/slide23.xml"/><Relationship Id="rId89" Type="http://schemas.openxmlformats.org/officeDocument/2006/relationships/slide" Target="slides/slide28.xml"/><Relationship Id="rId112" Type="http://schemas.openxmlformats.org/officeDocument/2006/relationships/slide" Target="slides/slide5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4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3.xml"/><Relationship Id="rId79" Type="http://schemas.openxmlformats.org/officeDocument/2006/relationships/slide" Target="slides/slide18.xml"/><Relationship Id="rId102" Type="http://schemas.openxmlformats.org/officeDocument/2006/relationships/slide" Target="slides/slide41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1.xml"/><Relationship Id="rId90" Type="http://schemas.openxmlformats.org/officeDocument/2006/relationships/slide" Target="slides/slide29.xml"/><Relationship Id="rId95" Type="http://schemas.openxmlformats.org/officeDocument/2006/relationships/slide" Target="slides/slide3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3.xml"/><Relationship Id="rId69" Type="http://schemas.openxmlformats.org/officeDocument/2006/relationships/slide" Target="slides/slide8.xml"/><Relationship Id="rId77" Type="http://schemas.openxmlformats.org/officeDocument/2006/relationships/slide" Target="slides/slide16.xml"/><Relationship Id="rId100" Type="http://schemas.openxmlformats.org/officeDocument/2006/relationships/slide" Target="slides/slide39.xml"/><Relationship Id="rId105" Type="http://schemas.openxmlformats.org/officeDocument/2006/relationships/slide" Target="slides/slide44.xml"/><Relationship Id="rId113" Type="http://schemas.openxmlformats.org/officeDocument/2006/relationships/slide" Target="slides/slide52.xml"/><Relationship Id="rId118" Type="http://schemas.openxmlformats.org/officeDocument/2006/relationships/slide" Target="slides/slide57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1.xml"/><Relationship Id="rId80" Type="http://schemas.openxmlformats.org/officeDocument/2006/relationships/slide" Target="slides/slide19.xml"/><Relationship Id="rId85" Type="http://schemas.openxmlformats.org/officeDocument/2006/relationships/slide" Target="slides/slide24.xml"/><Relationship Id="rId93" Type="http://schemas.openxmlformats.org/officeDocument/2006/relationships/slide" Target="slides/slide32.xml"/><Relationship Id="rId98" Type="http://schemas.openxmlformats.org/officeDocument/2006/relationships/slide" Target="slides/slide37.xml"/><Relationship Id="rId121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6.xml"/><Relationship Id="rId103" Type="http://schemas.openxmlformats.org/officeDocument/2006/relationships/slide" Target="slides/slide42.xml"/><Relationship Id="rId108" Type="http://schemas.openxmlformats.org/officeDocument/2006/relationships/slide" Target="slides/slide47.xml"/><Relationship Id="rId116" Type="http://schemas.openxmlformats.org/officeDocument/2006/relationships/slide" Target="slides/slide55.xml"/><Relationship Id="rId124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1.xml"/><Relationship Id="rId70" Type="http://schemas.openxmlformats.org/officeDocument/2006/relationships/slide" Target="slides/slide9.xml"/><Relationship Id="rId75" Type="http://schemas.openxmlformats.org/officeDocument/2006/relationships/slide" Target="slides/slide14.xml"/><Relationship Id="rId83" Type="http://schemas.openxmlformats.org/officeDocument/2006/relationships/slide" Target="slides/slide22.xml"/><Relationship Id="rId88" Type="http://schemas.openxmlformats.org/officeDocument/2006/relationships/slide" Target="slides/slide27.xml"/><Relationship Id="rId91" Type="http://schemas.openxmlformats.org/officeDocument/2006/relationships/slide" Target="slides/slide30.xml"/><Relationship Id="rId96" Type="http://schemas.openxmlformats.org/officeDocument/2006/relationships/slide" Target="slides/slide35.xml"/><Relationship Id="rId111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5.xml"/><Relationship Id="rId114" Type="http://schemas.openxmlformats.org/officeDocument/2006/relationships/slide" Target="slides/slide53.xml"/><Relationship Id="rId119" Type="http://schemas.openxmlformats.org/officeDocument/2006/relationships/slide" Target="slides/slide5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4.xml"/><Relationship Id="rId73" Type="http://schemas.openxmlformats.org/officeDocument/2006/relationships/slide" Target="slides/slide12.xml"/><Relationship Id="rId78" Type="http://schemas.openxmlformats.org/officeDocument/2006/relationships/slide" Target="slides/slide17.xml"/><Relationship Id="rId81" Type="http://schemas.openxmlformats.org/officeDocument/2006/relationships/slide" Target="slides/slide20.xml"/><Relationship Id="rId86" Type="http://schemas.openxmlformats.org/officeDocument/2006/relationships/slide" Target="slides/slide25.xml"/><Relationship Id="rId94" Type="http://schemas.openxmlformats.org/officeDocument/2006/relationships/slide" Target="slides/slide33.xml"/><Relationship Id="rId99" Type="http://schemas.openxmlformats.org/officeDocument/2006/relationships/slide" Target="slides/slide38.xml"/><Relationship Id="rId101" Type="http://schemas.openxmlformats.org/officeDocument/2006/relationships/slide" Target="slides/slide40.xml"/><Relationship Id="rId122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5.xml"/><Relationship Id="rId97" Type="http://schemas.openxmlformats.org/officeDocument/2006/relationships/slide" Target="slides/slide36.xml"/><Relationship Id="rId104" Type="http://schemas.openxmlformats.org/officeDocument/2006/relationships/slide" Target="slides/slide43.xml"/><Relationship Id="rId120" Type="http://schemas.openxmlformats.org/officeDocument/2006/relationships/slide" Target="slides/slide59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0.xml"/><Relationship Id="rId92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5.xml"/><Relationship Id="rId87" Type="http://schemas.openxmlformats.org/officeDocument/2006/relationships/slide" Target="slides/slide26.xml"/><Relationship Id="rId110" Type="http://schemas.openxmlformats.org/officeDocument/2006/relationships/slide" Target="slides/slide49.xml"/><Relationship Id="rId11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0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4157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948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4517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602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1993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362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6005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0789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0115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746990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01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0175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8638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1192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512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4952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4281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2783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4137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0577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4801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7527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907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5504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9830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8667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5220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8152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123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056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5248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827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7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0360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931611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1510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7120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4607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8713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6182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7254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3687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3358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54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1693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011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815156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8548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8152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398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2551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7837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1869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4590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23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229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6750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6239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802636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4617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8236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6022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603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9359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801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614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6500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6428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1331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389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395062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7113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11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9858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996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7247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28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5407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1454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873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8222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167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153219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0916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2270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7922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89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66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1238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7668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8542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4316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09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2025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326237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5595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3445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4885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357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54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8360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872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1683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1358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8145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2036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883116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19082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1845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39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33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109382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99485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1580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7269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03916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26652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868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4125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685585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637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22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35740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5026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4922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3617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8171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59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6580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4377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0703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00800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960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2829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9310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7525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8008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2918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770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0266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48608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5852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4864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8514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05114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62226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319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8678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326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54402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154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47956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662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09503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201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1361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2231236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92580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445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4771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9651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5431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48717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40949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1397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670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4853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4451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824526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81370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73127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0791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42087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4720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32993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15066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41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8563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2625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9451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162947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60759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068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4962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13429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8172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69830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502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3208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84576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2296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79002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9039689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1080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18235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732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9495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63856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35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8570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351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019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09380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57142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7653318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45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75698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14479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06821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925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76913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71766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1916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78702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2999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56289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609404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13728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43264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0156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35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221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8872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1096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84780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13894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78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87078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987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0833727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64400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24989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55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6280584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16407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9689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71175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67319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591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11245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9206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377273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30900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43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31964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0684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1582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8466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18429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82565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1586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9390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3028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3967013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23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260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89060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6771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56786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98632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50722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55750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91406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37733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62884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28640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49037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56275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66649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05640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25391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01818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8259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92756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02068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29822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670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47800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1121487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23907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84577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2638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47754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74300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26863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46628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274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804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6190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09256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5954304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54111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9518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98122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7098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32598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6573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14803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07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568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94593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5033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623001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4671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39442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9699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14587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1557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23300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456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0534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25688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8812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65448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8478535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37820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58437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30409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8329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04293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6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9325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31623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33581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61113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03727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7275449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7890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30210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19127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3291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8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041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56152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43063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1481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699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87459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57289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8476210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4114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48898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0396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908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62953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6651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310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14515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7875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0884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127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9009647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9698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03909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08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9463175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14220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73452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0724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50393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4667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7166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7756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148293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76774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557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61830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31768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65006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2551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09539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53493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9111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77957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5543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9983979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5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8136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21409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38695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0693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72961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07921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03847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7413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2490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12720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160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4329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6133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96627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59377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58773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23548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00770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21806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60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85760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034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4812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7805626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55129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21327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07210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82712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89386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84059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400802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36946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787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6286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88952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6816756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77345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7276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6604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06175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83132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74271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18215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46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66385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70895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8949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754007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20514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15544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1591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61151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32158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3127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07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699729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48343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05462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61886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2097271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7231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45974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14114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45463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74417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4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6662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59696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299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927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637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88470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3495723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7995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29436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3634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3983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486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0222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74708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86127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99569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147802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249964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7804112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07585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18046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51897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815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25923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20642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42061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05847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72407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29957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050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8725417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2127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65223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15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11936065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81278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5060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44825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9685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25082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474690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3423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7990630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69246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04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5503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6747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7070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83270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51422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278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27183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5887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5816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582467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137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578490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63863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45731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40822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24543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523230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71372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94740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44384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236602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23126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75078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01373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13534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89652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665143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1000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00188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274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13452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275838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422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68299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76894915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386257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78374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573628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05185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55706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85693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2401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0833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469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12408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39035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0887913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71768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13680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95852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1191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76534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65017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98865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921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670938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0894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574788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971936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62813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386896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680319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01192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7089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4268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52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347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70795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433636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58488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58855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51301563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63781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592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06243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13324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429649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07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012592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65187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8178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928375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389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35536961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103597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284313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8281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179233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889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89205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493060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50126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294845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11457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521420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58506785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310906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4678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43165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0987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108965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67323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96235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971017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742841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827622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97793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73522544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857784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10483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917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25607919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403066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598529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91717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155099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246719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95561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411749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55774063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59490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7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61754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589646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94984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241543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77127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552601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53290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58194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27758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10477450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4345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96073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10581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5CC5-B516-4388-B890-08E71394B3B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444771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A946-2E44-44A9-85D4-FBB814362F9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075552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0D9E-589C-494C-8F02-1A3CDEE80DD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359247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ECFE-9011-4DA5-A73D-03C310F2B6D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324951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DB814-C790-407A-A6EF-FF7098F00A9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660047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DDA2-9EA5-4DAD-B71E-256209A6370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6999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8AC2-096E-400F-8C4F-0588255C50D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786418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F59-239E-481D-829A-F96DE6B776E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04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A61A-5F83-43D4-8493-7A2E9BBC05E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20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402790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85D8-4606-452D-9AF7-6445CFB7579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56707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E6AF-4006-4D8C-99FA-69F15064CCC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520250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6E1C-44CD-45C3-8880-1B391CDF18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539392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0FE0-93F8-4ED4-90EA-BF8A3E3B722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233165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78DC0-FF3C-43CC-A37F-AF1104CC0F3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597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538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56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047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956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47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138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237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7716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60276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816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039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499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9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2801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69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703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4984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152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830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654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23982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2970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7568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57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511151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026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617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736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474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727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378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024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36965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710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38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slideLayout" Target="../slideLayouts/slideLayout673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slideLayout" Target="../slideLayouts/slideLayout672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5" Type="http://schemas.openxmlformats.org/officeDocument/2006/relationships/theme" Target="../theme/theme61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Relationship Id="rId14" Type="http://schemas.openxmlformats.org/officeDocument/2006/relationships/slideLayout" Target="../slideLayouts/slideLayout6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1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8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4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4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27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64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4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0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0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17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5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71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6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56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29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3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3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6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6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2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37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01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14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1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4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1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3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67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3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5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97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5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8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6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25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15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4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03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74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08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0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0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4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10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8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8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10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5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95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8966C1-AA80-4811-9703-B469A9A8899A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9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62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9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25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4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6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8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9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0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500688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К.м.н., доцент Тимошенко В</a:t>
            </a:r>
            <a:r>
              <a:rPr lang="ru-RU" sz="3200" dirty="0" smtClean="0">
                <a:solidFill>
                  <a:srgbClr val="000000"/>
                </a:solidFill>
              </a:rPr>
              <a:t>.О.</a:t>
            </a:r>
            <a:endParaRPr lang="ru-RU" sz="320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5" y="0"/>
            <a:ext cx="7772400" cy="4530725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40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Кафедра Общественного здоровья и здравоохранения с курсом ПО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История медицины СССР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Лекция №7 для студентов 1 курса, обучающихся по специальности 060609 – Медицинская кибернетика (очная форма обучения)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686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Народного комиссариата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428736"/>
            <a:ext cx="6643702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15 мая 1918 г. вышел в свет первый номер официального печатного органа Совета Врачебных коллегий при Совете Народных Комиссаров РСФСР — «Известия советской медицины»</a:t>
            </a:r>
          </a:p>
          <a:p>
            <a:r>
              <a:rPr lang="ru-RU" dirty="0" smtClean="0"/>
              <a:t>11 июля 1918 г. Совет Народных Комиссаров принял декрет «Об учреждении Народного комиссариата здравоохранения» —</a:t>
            </a:r>
            <a:r>
              <a:rPr lang="ru-RU" b="1" dirty="0" smtClean="0"/>
              <a:t>высшего государственного органа</a:t>
            </a:r>
            <a:r>
              <a:rPr lang="ru-RU" dirty="0" smtClean="0"/>
              <a:t>, объединившего под своим руководством все отрасли медико-санитарного дела страны.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8194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37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Первым народным комиссаром здравоохранения РСФСР был назначен Н. А. Семашко, его заместителем — 3.П. Соловьев.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6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43050"/>
            <a:ext cx="7286676" cy="521495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Возглавлял </a:t>
            </a:r>
            <a:r>
              <a:rPr lang="ru-RU" dirty="0" err="1" smtClean="0"/>
              <a:t>Наркомздрав</a:t>
            </a:r>
            <a:r>
              <a:rPr lang="ru-RU" dirty="0" smtClean="0"/>
              <a:t> до 1930 г. </a:t>
            </a:r>
          </a:p>
          <a:p>
            <a:r>
              <a:rPr lang="ru-RU" dirty="0" smtClean="0"/>
              <a:t>За это время: создавалась государственная система здравоохранения, велась борьба с эпидемиями, разрабатывалась программа охраны материнства и детства, развивалось санаторно-курортное дело, расширялась сеть научно-исследовательских институтов, реорганизовывалась система высшего медицинского образования.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24288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05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47800"/>
            <a:ext cx="6504828" cy="5410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1922 г. Н. А. Семашко возглавил первую в стране </a:t>
            </a:r>
            <a:r>
              <a:rPr lang="ru-RU" b="1" dirty="0" smtClean="0"/>
              <a:t>кафедру социальной гигиены </a:t>
            </a:r>
            <a:r>
              <a:rPr lang="ru-RU" dirty="0" smtClean="0"/>
              <a:t>на медицинском факультете Московского университета (с 1930 г.— Московский медицинский институт) и руководил ею в течение 27 лет.</a:t>
            </a:r>
          </a:p>
          <a:p>
            <a:r>
              <a:rPr lang="ru-RU" dirty="0" smtClean="0"/>
              <a:t>Н. А. Семашко был инициатором и </a:t>
            </a:r>
            <a:r>
              <a:rPr lang="ru-RU" b="1" dirty="0" smtClean="0"/>
              <a:t>главным редактором первого издания Большой медицинской энциклопедии</a:t>
            </a:r>
            <a:r>
              <a:rPr lang="ru-RU" dirty="0" smtClean="0"/>
              <a:t> (1927—1936).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24288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09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8072462" cy="541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участвовал в создании Академии медицинских наук СССР (1944), стал одним из первых ее академиков и вошел в состав первого Президиума АМН СССР.</a:t>
            </a:r>
          </a:p>
          <a:p>
            <a:r>
              <a:rPr lang="ru-RU" sz="2400" dirty="0" smtClean="0"/>
              <a:t> В 1945—1949 гг. он был директором Института школьной гигиены Академии педагогических наук, а с 1945 г. — академиком Академии педагогических наук РСФСР.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876"/>
            <a:ext cx="635798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52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Николай Александрович Семашко</a:t>
            </a:r>
            <a:r>
              <a:rPr lang="ru-RU" dirty="0" smtClean="0"/>
              <a:t> (1874—1949)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 его руководством создавался Институт организации здравоохранения и истории медицины АМН СССР (ныне — Всесоюзный научно-исследовательский институт социальной гигиены, экономики и управления здравоохранением им. Н. А. Семашко РАМН</a:t>
            </a:r>
          </a:p>
          <a:p>
            <a:r>
              <a:rPr lang="ru-RU" dirty="0" smtClean="0"/>
              <a:t> был и первым председателем Высшего совета по делам физической культуры и спорта </a:t>
            </a:r>
          </a:p>
          <a:p>
            <a:r>
              <a:rPr lang="ru-RU" dirty="0" smtClean="0"/>
              <a:t>возглавлял Правление Всесоюзного гигиенического общества (1940—-1949).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42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Зиновий Петрович Соловьев</a:t>
            </a:r>
            <a:r>
              <a:rPr lang="ru-RU" dirty="0" smtClean="0"/>
              <a:t> (1876—1928)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447800"/>
            <a:ext cx="6286512" cy="51959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1919 г. 3.П. Соловьев был избран председателем Исполкома Российского общества Красного Креста, а в январе 1920 г. возглавил Главное военно-санитарное управление Рабоче-крестьянской красной армии </a:t>
            </a:r>
          </a:p>
          <a:p>
            <a:r>
              <a:rPr lang="ru-RU" dirty="0" smtClean="0"/>
              <a:t>В 1923 г. 3. П. Соловьев организовал и возглавил вторую в стране кафедру социальной гигиены на медицинском факультете 2-го Московского государственного университета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32146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760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Григорий Наумович Каминский</a:t>
            </a:r>
            <a:r>
              <a:rPr lang="ru-RU" dirty="0" smtClean="0"/>
              <a:t> (1895—1938).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447800"/>
            <a:ext cx="6576266" cy="5221560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Первый народный комиссар здравоохранения СССР . До этого назначения, в 1934—1936 гг. он занимал пост народного комиссара здравоохранения РСФСР, был Главным государственным санитарным инспектором СССР (</a:t>
            </a:r>
            <a:r>
              <a:rPr lang="ru-RU" sz="3300" b="1" dirty="0" smtClean="0"/>
              <a:t>Всесоюзная государственная санитарная инспекция </a:t>
            </a:r>
            <a:r>
              <a:rPr lang="ru-RU" sz="3300" dirty="0" smtClean="0"/>
              <a:t>была создана в 1935 г. по инициативе Г. Н. Каминского).</a:t>
            </a:r>
          </a:p>
          <a:p>
            <a:endParaRPr lang="ru-RU" sz="3300" dirty="0" smtClean="0"/>
          </a:p>
          <a:p>
            <a:r>
              <a:rPr lang="ru-RU" sz="3300" dirty="0" smtClean="0"/>
              <a:t>Г.Н. Каминский внес свой вклад и в установление международного научного сотрудничества: при его активном участии в нашей стране были организованы и успешно проведены первые международные, конгрессы — IV Международный конгресс по борьбе с ревматизмом (1934) и XV Международный конгресс физиологов (1935). 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5002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71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Григорий Наумович Каминский</a:t>
            </a:r>
            <a:r>
              <a:rPr lang="ru-RU" dirty="0" smtClean="0"/>
              <a:t> (1895—1938).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447800"/>
            <a:ext cx="6433390" cy="5124472"/>
          </a:xfrm>
        </p:spPr>
        <p:txBody>
          <a:bodyPr>
            <a:normAutofit/>
          </a:bodyPr>
          <a:lstStyle/>
          <a:p>
            <a:r>
              <a:rPr lang="ru-RU" dirty="0" smtClean="0"/>
              <a:t>25 июня 1937 г., после выступления на Пленуме ЦК ВКП(б) с осуждением политики репрессий, Г. Н. Каминский был арестован и в феврале 1938 г. расстрелян. </a:t>
            </a:r>
          </a:p>
          <a:p>
            <a:r>
              <a:rPr lang="ru-RU" dirty="0" smtClean="0"/>
              <a:t>Вместе с Г. Н. Каминским были арестованы его заместители по </a:t>
            </a:r>
            <a:r>
              <a:rPr lang="ru-RU" dirty="0" err="1" smtClean="0"/>
              <a:t>Наркомздравам</a:t>
            </a:r>
            <a:r>
              <a:rPr lang="ru-RU" dirty="0" smtClean="0"/>
              <a:t> РСФСР и СССР и другие сотрудники.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6431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2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Принципы советского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Государственный характер</a:t>
            </a:r>
          </a:p>
          <a:p>
            <a:r>
              <a:rPr lang="ru-RU" b="1" i="1" dirty="0" smtClean="0"/>
              <a:t>Профилактическое направление</a:t>
            </a:r>
          </a:p>
          <a:p>
            <a:r>
              <a:rPr lang="ru-RU" b="1" i="1" dirty="0" smtClean="0"/>
              <a:t>Участие населения в здравоохранении</a:t>
            </a:r>
          </a:p>
          <a:p>
            <a:r>
              <a:rPr lang="ru-RU" b="1" i="1" dirty="0" smtClean="0"/>
              <a:t>Единство медицинской науки и практики здравоохранения</a:t>
            </a:r>
          </a:p>
          <a:p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9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Становление советской медицины</a:t>
            </a:r>
          </a:p>
          <a:p>
            <a:r>
              <a:rPr lang="ru-RU" dirty="0" smtClean="0"/>
              <a:t>Основные принципы советской медицины</a:t>
            </a:r>
          </a:p>
          <a:p>
            <a:r>
              <a:rPr lang="ru-RU" dirty="0" smtClean="0"/>
              <a:t>Советская медицина в годы Великой отечественной войны</a:t>
            </a:r>
          </a:p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68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Государственный характер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 </a:t>
            </a:r>
            <a:r>
              <a:rPr lang="ru-RU" b="1" dirty="0" smtClean="0"/>
              <a:t>Основной принцип здравоохранения в СССР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Его основным содержанием являются: централизация управления, государственное финансирование и государственное планирование программ здравоохранения. Государственное здравоохранение предусматривает </a:t>
            </a:r>
            <a:r>
              <a:rPr lang="ru-RU" b="1" dirty="0" smtClean="0"/>
              <a:t>бесплатную и общедоступную медицинскую помощь всему населению страны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3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Профилактическое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/>
          <a:lstStyle/>
          <a:p>
            <a:r>
              <a:rPr lang="ru-RU" b="1" dirty="0" smtClean="0"/>
              <a:t>Борьба с эпидемиями </a:t>
            </a:r>
          </a:p>
          <a:p>
            <a:r>
              <a:rPr lang="ru-RU" dirty="0" smtClean="0"/>
              <a:t>«Или вши победят социализм, или социализм победит вшей!» (В.И. Ленин)</a:t>
            </a:r>
          </a:p>
          <a:p>
            <a:r>
              <a:rPr lang="ru-RU" dirty="0" smtClean="0"/>
              <a:t>100 декретов Совета Народных Комиссаров были направлены на борьбу с эпидемиями и профилактику заболеваний</a:t>
            </a:r>
          </a:p>
          <a:p>
            <a:r>
              <a:rPr lang="ru-RU" b="1" dirty="0" smtClean="0"/>
              <a:t>охрана почвы, воды и воздуха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29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декрет «О санитарных органах Республики»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24472"/>
          </a:xfrm>
        </p:spPr>
        <p:txBody>
          <a:bodyPr>
            <a:normAutofit/>
          </a:bodyPr>
          <a:lstStyle/>
          <a:p>
            <a:r>
              <a:rPr lang="ru-RU" dirty="0" smtClean="0"/>
              <a:t>меры по предупреждению инфекционных заболеваний и борьбе с ними, по охране здоровья детей и подростков, по санитарному просвещению к физической культуре, санитарной охране труда и санитарной статистике</a:t>
            </a:r>
          </a:p>
          <a:p>
            <a:r>
              <a:rPr lang="ru-RU" dirty="0" smtClean="0"/>
              <a:t> Этим же декретом устанавливались категории санитарных врачей, их права и обязанности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1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в СССР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MUSEUM\Pictures\2016-12-06\7 ссср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3"/>
            <a:ext cx="4049092" cy="350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MUSEUM\Pictures\2016-12-06\8 ссср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86715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8912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Права санитарных органов в области предупредительного санитарного надзора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95910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предоставлялось право входа  </a:t>
            </a:r>
            <a:r>
              <a:rPr lang="ru-RU" dirty="0" smtClean="0"/>
              <a:t>санитарным врачам с целью санитарных осмотров во все без исключения общественные и частные помещения, </a:t>
            </a:r>
          </a:p>
          <a:p>
            <a:r>
              <a:rPr lang="ru-RU" dirty="0" smtClean="0"/>
              <a:t>право ставить перед советскими исполнительными органами вопросы о наложении взысканий в административном порядке за нарушение санитарных требований. </a:t>
            </a:r>
          </a:p>
          <a:p>
            <a:r>
              <a:rPr lang="ru-RU" dirty="0" smtClean="0"/>
              <a:t>право возбуждать дела в местных народных судах, привлекать виновных к ответственности за нарушение санитарных требований и выступать в качестве официальных обвинителей или экспертов.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4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Профилактическое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2673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были разработаны основные теоретические положения </a:t>
            </a:r>
            <a:r>
              <a:rPr lang="ru-RU" b="1" dirty="0" smtClean="0"/>
              <a:t>диспансеризации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созданы новые виды лечебно-профилактических учреждений — специализированные </a:t>
            </a:r>
            <a:r>
              <a:rPr lang="ru-RU" b="1" dirty="0" smtClean="0"/>
              <a:t>диспансеры</a:t>
            </a:r>
            <a:r>
              <a:rPr lang="ru-RU" dirty="0" smtClean="0"/>
              <a:t> (туберкулезные, психоневрологические, наркологические, венерологические), ночные и дневные санатории, профилактории, диетические столовые;</a:t>
            </a:r>
          </a:p>
          <a:p>
            <a:r>
              <a:rPr lang="ru-RU" dirty="0" smtClean="0"/>
              <a:t> введено </a:t>
            </a:r>
            <a:r>
              <a:rPr lang="ru-RU" b="1" dirty="0" smtClean="0"/>
              <a:t>диспансерное обслуживание рабочих крупных промышленных предприятий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начато </a:t>
            </a:r>
            <a:r>
              <a:rPr lang="ru-RU" b="1" dirty="0" smtClean="0"/>
              <a:t>диспансерное наблюдение матери и ребенка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101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санаториев для населения СССР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MUSEUM\Pictures\2016-12-06\5 ссср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04909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MUSEUM\Pictures\2016-12-06\6 ссср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759646" cy="338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27154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диспансеризации в СССР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MUSEUM\Pictures\2016-12-06\9 ссср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7"/>
            <a:ext cx="4320480" cy="314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USEUM\Pictures\2016-12-06\10 ссс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80593"/>
            <a:ext cx="3657600" cy="4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623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Диспансеризация в СССР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MUSEUM\Pictures\2016-12-06\1 ссср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3924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MUSEUM\Pictures\2016-12-06\СССР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759" y="1524000"/>
            <a:ext cx="3534737" cy="466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6924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семейных отношений - важное         направление здорового образа жизни в СССР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img12.nnm.me/8/4/c/e/9/f2f44167876a51bbff75df8d60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712879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661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Положение в российской медицине к 1917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Медицинское дело было рассредоточено по ведомствам, не имело достаточного финансирования и обеспечивалось главным образом за счет бюджетов земств и самоотверженной работы передовых земских врачей. </a:t>
            </a:r>
          </a:p>
          <a:p>
            <a:r>
              <a:rPr lang="ru-RU" dirty="0" smtClean="0"/>
              <a:t>Повсеместно недоставало квалифицированных медицинских кадров, лечебных учреждений, медикаментов.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71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Профилактическое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стране были ликвидированы особо опасные инфекции: </a:t>
            </a:r>
            <a:r>
              <a:rPr lang="ru-RU" b="1" dirty="0" smtClean="0"/>
              <a:t>холера</a:t>
            </a:r>
            <a:r>
              <a:rPr lang="ru-RU" dirty="0" smtClean="0"/>
              <a:t> (1923), </a:t>
            </a:r>
            <a:r>
              <a:rPr lang="ru-RU" b="1" dirty="0" smtClean="0"/>
              <a:t>оспа и чума</a:t>
            </a:r>
            <a:r>
              <a:rPr lang="ru-RU" dirty="0" smtClean="0"/>
              <a:t> (1936).</a:t>
            </a:r>
          </a:p>
          <a:p>
            <a:r>
              <a:rPr lang="ru-RU" dirty="0" smtClean="0"/>
              <a:t> К 1960 г практически была ликвидирована </a:t>
            </a:r>
            <a:r>
              <a:rPr lang="ru-RU" b="1" dirty="0" smtClean="0"/>
              <a:t>малярия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Повсеместно расширялась сеть санитарно-эпидемиологических станций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6589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USEUM\Pictures\2016-12-06\4 ссс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3285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454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Участие населения в здравоохранении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гражданской войны появились новые, </a:t>
            </a:r>
            <a:r>
              <a:rPr lang="ru-RU" b="1" dirty="0" smtClean="0"/>
              <a:t>порожденные временем </a:t>
            </a:r>
            <a:r>
              <a:rPr lang="ru-RU" dirty="0" smtClean="0"/>
              <a:t>формы медико-санитарной работы: комиссии по оздоровлению труда и быта; санитарные суды; массовые инсценировки и спортивные мероприятия, пропагандирующие здоровый образ жизни и чистоту; выпуск специальных плакатов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071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Санитарно-просветительные  плакаты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285860"/>
            <a:ext cx="362104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47675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45688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47800"/>
            <a:ext cx="4857752" cy="4800600"/>
          </a:xfrm>
        </p:spPr>
        <p:txBody>
          <a:bodyPr/>
          <a:lstStyle/>
          <a:p>
            <a:r>
              <a:rPr lang="ru-RU" dirty="0" smtClean="0"/>
              <a:t>выпуск специальных плакатов и окон Российского телеграфного агентства (окна </a:t>
            </a:r>
            <a:r>
              <a:rPr lang="ru-RU" dirty="0" err="1" smtClean="0"/>
              <a:t>РОСТа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автор - В.В. Маяковский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810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71772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августе 1918 г. при Народном комиссариате здравоохранения РСФСР был создан </a:t>
            </a:r>
            <a:r>
              <a:rPr lang="ru-RU" b="1" dirty="0" smtClean="0"/>
              <a:t>Ученый медицинский совет</a:t>
            </a:r>
            <a:r>
              <a:rPr lang="ru-RU" dirty="0" smtClean="0"/>
              <a:t>, в состав которого вошли представители различных отраслей медицины.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5952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первые 10 лет советской власти в стране было организовано </a:t>
            </a:r>
            <a:r>
              <a:rPr lang="ru-RU" b="1" dirty="0" smtClean="0"/>
              <a:t>40 научно-исследовательских институтов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Среди них: Институт микробиологии и эпидемиологии в Саратове (1918), </a:t>
            </a:r>
          </a:p>
          <a:p>
            <a:r>
              <a:rPr lang="ru-RU" dirty="0" smtClean="0"/>
              <a:t>Институт инфекционных болезней им. И.И. Мечникова (1919), Государственный венерологический институт (1921), </a:t>
            </a:r>
          </a:p>
          <a:p>
            <a:r>
              <a:rPr lang="ru-RU" dirty="0" smtClean="0"/>
              <a:t>Институт охраны материнства и младенчества (1922), </a:t>
            </a:r>
          </a:p>
          <a:p>
            <a:r>
              <a:rPr lang="ru-RU" dirty="0" smtClean="0"/>
              <a:t>Институт профессиональных заболеваний (1923), Институт переливания крови (1926), Институт мозга (1927) в Москве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6015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29098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окончательно установлен механизм передачи сыпного тифа и разработаны способы его предупреждения. (Л.В. </a:t>
            </a:r>
            <a:r>
              <a:rPr lang="ru-RU" dirty="0" err="1" smtClean="0"/>
              <a:t>Громашевский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получены и внедрены в практику вакцины против чумы (Н.Н. </a:t>
            </a:r>
            <a:r>
              <a:rPr lang="ru-RU" dirty="0" err="1" smtClean="0"/>
              <a:t>Жуков-Вережников</a:t>
            </a:r>
            <a:r>
              <a:rPr lang="ru-RU" dirty="0" smtClean="0"/>
              <a:t>, М.П. Покровская) и бруцеллеза (П.Ф. </a:t>
            </a:r>
            <a:r>
              <a:rPr lang="ru-RU" dirty="0" err="1" smtClean="0"/>
              <a:t>Здродовский</a:t>
            </a:r>
            <a:r>
              <a:rPr lang="ru-RU" dirty="0" smtClean="0"/>
              <a:t>),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14752"/>
            <a:ext cx="70009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9507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Единство медицинской науки и практики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создана живая вакцина против полиомиелита, что позволило полностью ликвидировать это заболевание (А.А. </a:t>
            </a:r>
            <a:r>
              <a:rPr lang="ru-RU" dirty="0" err="1" smtClean="0"/>
              <a:t>Смородинцев</a:t>
            </a:r>
            <a:r>
              <a:rPr lang="ru-RU" dirty="0" smtClean="0"/>
              <a:t>, М.П. Чумаков),</a:t>
            </a:r>
          </a:p>
          <a:p>
            <a:r>
              <a:rPr lang="ru-RU" dirty="0" smtClean="0"/>
              <a:t> разработан и осуществлен комплекс мер по ликвидации малярии, </a:t>
            </a:r>
          </a:p>
          <a:p>
            <a:r>
              <a:rPr lang="ru-RU" dirty="0" smtClean="0"/>
              <a:t>создано учение о природной </a:t>
            </a:r>
            <a:r>
              <a:rPr lang="ru-RU" dirty="0" err="1" smtClean="0"/>
              <a:t>очаговости</a:t>
            </a:r>
            <a:r>
              <a:rPr lang="ru-RU" dirty="0" smtClean="0"/>
              <a:t> трансмиссивных болезней, таких как чума, туляремия, бруцеллез, клещевой возвратный тиф, риккетсиозы, энцефалиты (Е.Н. Павловский)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2964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Советская медицина в годы  Великой Отечественной войны</a:t>
            </a:r>
            <a:br>
              <a:rPr lang="ru-RU" sz="2800" b="1" dirty="0" smtClean="0"/>
            </a:br>
            <a:r>
              <a:rPr lang="ru-RU" sz="2800" b="1" dirty="0" smtClean="0"/>
              <a:t>1941-1945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первых дней войны медицинская служба испытывала серьезные трудности:</a:t>
            </a:r>
          </a:p>
          <a:p>
            <a:r>
              <a:rPr lang="ru-RU" b="1" dirty="0" smtClean="0"/>
              <a:t>резкий дефицит кадров </a:t>
            </a:r>
            <a:r>
              <a:rPr lang="ru-RU" dirty="0" smtClean="0"/>
              <a:t>В связи с этим были проведены </a:t>
            </a:r>
            <a:r>
              <a:rPr lang="ru-RU" b="1" dirty="0" smtClean="0"/>
              <a:t>досрочные выпуски </a:t>
            </a:r>
            <a:r>
              <a:rPr lang="ru-RU" dirty="0" smtClean="0"/>
              <a:t>двух последних курсов медицинских факультетов, организована ускоренная подготовка фельдшеров и младших военфельдшеров.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93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Революция 1917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мировая война</a:t>
            </a:r>
          </a:p>
          <a:p>
            <a:r>
              <a:rPr lang="ru-RU" dirty="0" smtClean="0"/>
              <a:t>Гражданская война</a:t>
            </a:r>
          </a:p>
          <a:p>
            <a:r>
              <a:rPr lang="ru-RU" dirty="0" smtClean="0"/>
              <a:t>Голод</a:t>
            </a:r>
          </a:p>
          <a:p>
            <a:r>
              <a:rPr lang="ru-RU" dirty="0" smtClean="0"/>
              <a:t>Разруха</a:t>
            </a:r>
          </a:p>
          <a:p>
            <a:r>
              <a:rPr lang="ru-RU" dirty="0" smtClean="0"/>
              <a:t>Эпидемии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71810"/>
            <a:ext cx="4876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883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дефицита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ко второму году войны армия была укомплектована врачами на 91 %, фельдшерами на 97,9%, санинструкторами на 91,8 %, фармацевта­ми на 89,5 %.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1"/>
            <a:ext cx="72866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17738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Главные задачи здравоохранения в годы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помощь раненым и больным воинам,</a:t>
            </a:r>
          </a:p>
          <a:p>
            <a:r>
              <a:rPr lang="ru-RU" dirty="0" smtClean="0"/>
              <a:t> медицинское обслуживание тружеников тыла, </a:t>
            </a:r>
          </a:p>
          <a:p>
            <a:r>
              <a:rPr lang="ru-RU" dirty="0" smtClean="0"/>
              <a:t>охрана здоровья детей </a:t>
            </a:r>
          </a:p>
          <a:p>
            <a:r>
              <a:rPr lang="ru-RU" dirty="0" smtClean="0"/>
              <a:t>противоэпидемические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0474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помощи раненым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21955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Создана широкая сеть эвакуационных госпиталей (однопро­фильных и многопрофильных), </a:t>
            </a:r>
          </a:p>
          <a:p>
            <a:r>
              <a:rPr lang="ru-RU" sz="2800" dirty="0" smtClean="0"/>
              <a:t>оформилась система этапного лечения раненых и больных с эвакуацией по назначению.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333743"/>
            <a:ext cx="6429420" cy="35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708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Эвакуация раненых по назначению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1546"/>
            <a:ext cx="385762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52149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71546"/>
            <a:ext cx="52863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3501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Эвакуация раненых по назначению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2838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Совершенствовалась организация специализированной медицинской помощи (раненным в голову, шею и позвоночник, в грудь и живот, в бедро и крупные суставы)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00438"/>
            <a:ext cx="62151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23032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Эвакуация раненых по назначению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r>
              <a:rPr lang="ru-RU" dirty="0" smtClean="0"/>
              <a:t>Квалифицированная хирургическая помощь почти 90% раненых оказывалась в первые 8 ч после ранения, тогда как во многих зарубежных армиях этот показатель равнялся в среднем 12 ч.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857628"/>
            <a:ext cx="550072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8545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786190"/>
            <a:ext cx="8429652" cy="30718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1944 г. Сталинской премии был удостоен </a:t>
            </a:r>
            <a:r>
              <a:rPr lang="ru-RU" b="1" i="1" dirty="0" smtClean="0"/>
              <a:t>Валентин Феликсович Войно-Ясенецкий</a:t>
            </a:r>
            <a:r>
              <a:rPr lang="ru-RU" i="1" dirty="0" smtClean="0"/>
              <a:t> </a:t>
            </a:r>
            <a:r>
              <a:rPr lang="ru-RU" dirty="0" smtClean="0"/>
              <a:t>(в монашестве — Лука, 1877 — 1961 гг.). («Очерки гнойной хирургии», 1943 гг.). За свои убеждения он был неоднократно репрессирован. В годы Великой Отечественной войны, находясь в ссылке, он получил разрешение работать врачом-хирургом в эвакуационных госпиталях для раненых в Красноярске, а затем в Тамбове.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280987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2857500" cy="38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28212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14554"/>
            <a:ext cx="7498080" cy="4800600"/>
          </a:xfrm>
        </p:spPr>
        <p:txBody>
          <a:bodyPr/>
          <a:lstStyle/>
          <a:p>
            <a:r>
              <a:rPr lang="ru-RU" dirty="0" smtClean="0"/>
              <a:t>В годы войны наши медики вернули в строй 72,3% раненных и 90,6% больных воинов. </a:t>
            </a:r>
          </a:p>
          <a:p>
            <a:r>
              <a:rPr lang="ru-RU" dirty="0" smtClean="0"/>
              <a:t>Если эти проценты представить в абсолютных цифрах, то число раненых и больных, возвращенных в строй медицинской службой за все годы войны, составит около 17 млн. человек.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000396" cy="212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21191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ни фронт, ни тыл не знали эпидемий инфекционных заболеваний. </a:t>
            </a:r>
          </a:p>
          <a:p>
            <a:r>
              <a:rPr lang="ru-RU" dirty="0" smtClean="0"/>
              <a:t>Впервые в мире "не сработал" обязательный, казалось бы, закон о связи войн и эпидемий.</a:t>
            </a:r>
          </a:p>
          <a:p>
            <a:r>
              <a:rPr lang="ru-RU" dirty="0" smtClean="0"/>
              <a:t>Для предупреждения сыпного тифа использовали прививки разработанной проф. М. К. </a:t>
            </a:r>
            <a:r>
              <a:rPr lang="ru-RU" dirty="0" err="1" smtClean="0"/>
              <a:t>Кронтовской</a:t>
            </a:r>
            <a:r>
              <a:rPr lang="ru-RU" dirty="0" smtClean="0"/>
              <a:t> в 1942 г. сыпнотифозной вакциной.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9497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Достижения военной медицины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14422"/>
            <a:ext cx="6647704" cy="5643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предвоенные годы в нашей стране были разработаны </a:t>
            </a:r>
            <a:r>
              <a:rPr lang="ru-RU" b="1" dirty="0" smtClean="0"/>
              <a:t>оригинальные кровезаменители и методы консервирования крови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Наряду с централизованным снабжением действующей армии консервированной кровью и ее препаратами, на фронтах и в армиях были созданы штатные </a:t>
            </a:r>
            <a:r>
              <a:rPr lang="ru-RU" b="1" dirty="0" smtClean="0"/>
              <a:t>отделы и станции переливания крови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формировались </a:t>
            </a:r>
            <a:r>
              <a:rPr lang="ru-RU" b="1" dirty="0" smtClean="0"/>
              <a:t>передвижные станции переливания крови </a:t>
            </a:r>
            <a:r>
              <a:rPr lang="ru-RU" dirty="0" err="1" smtClean="0"/>
              <a:t>Наркомздрава</a:t>
            </a:r>
            <a:r>
              <a:rPr lang="ru-RU" dirty="0" smtClean="0"/>
              <a:t> СССР.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62"/>
            <a:ext cx="23574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3212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врачебных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Ликвидация системы земской медицины</a:t>
            </a:r>
          </a:p>
          <a:p>
            <a:r>
              <a:rPr lang="ru-RU" dirty="0" smtClean="0"/>
              <a:t>Репрессии против врачей (социально чуждые элементы)</a:t>
            </a:r>
          </a:p>
          <a:p>
            <a:r>
              <a:rPr lang="ru-RU" dirty="0" smtClean="0"/>
              <a:t>Часть врачей воевало в Белой армии</a:t>
            </a:r>
          </a:p>
          <a:p>
            <a:r>
              <a:rPr lang="ru-RU" dirty="0" smtClean="0"/>
              <a:t>Гибель врачей от голода, эпидемий, в боевых действиях</a:t>
            </a:r>
          </a:p>
          <a:p>
            <a:r>
              <a:rPr lang="ru-RU" dirty="0" smtClean="0"/>
              <a:t>Эмиграция за границу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33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Достижения военной медицины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годы войны были разработаны эффективные </a:t>
            </a:r>
            <a:r>
              <a:rPr lang="ru-RU" b="1" dirty="0" smtClean="0"/>
              <a:t>способы лечения </a:t>
            </a:r>
            <a:r>
              <a:rPr lang="ru-RU" b="1" dirty="0" err="1" smtClean="0"/>
              <a:t>вялозаживающих</a:t>
            </a:r>
            <a:r>
              <a:rPr lang="ru-RU" b="1" dirty="0" smtClean="0"/>
              <a:t> ран </a:t>
            </a:r>
            <a:r>
              <a:rPr lang="ru-RU" dirty="0" smtClean="0"/>
              <a:t>(В.П.Филатов, А.А.Богомолец); </a:t>
            </a:r>
          </a:p>
          <a:p>
            <a:r>
              <a:rPr lang="ru-RU" dirty="0" smtClean="0"/>
              <a:t>внедрена </a:t>
            </a:r>
            <a:r>
              <a:rPr lang="ru-RU" b="1" dirty="0" smtClean="0"/>
              <a:t>новая методика лечения травм с нарушением нервной системы </a:t>
            </a:r>
            <a:r>
              <a:rPr lang="ru-RU" dirty="0" smtClean="0"/>
              <a:t>(Н.Н.Бурденко);</a:t>
            </a:r>
          </a:p>
          <a:p>
            <a:r>
              <a:rPr lang="ru-RU" dirty="0" smtClean="0"/>
              <a:t> предложены новые медикаментозные средства: разработаны </a:t>
            </a:r>
            <a:r>
              <a:rPr lang="ru-RU" b="1" dirty="0" smtClean="0"/>
              <a:t>отечественные сульфаниламиды</a:t>
            </a:r>
            <a:r>
              <a:rPr lang="ru-RU" dirty="0" smtClean="0"/>
              <a:t>; открыты </a:t>
            </a:r>
            <a:r>
              <a:rPr lang="ru-RU" b="1" dirty="0" smtClean="0"/>
              <a:t>отечественные антибиотики </a:t>
            </a:r>
            <a:r>
              <a:rPr lang="ru-RU" dirty="0" smtClean="0"/>
              <a:t>для борьбы с сепсисом (</a:t>
            </a:r>
            <a:r>
              <a:rPr lang="ru-RU" dirty="0" err="1" smtClean="0"/>
              <a:t>З.В.Ермольева</a:t>
            </a:r>
            <a:r>
              <a:rPr lang="ru-RU" dirty="0" smtClean="0"/>
              <a:t>, 1942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5536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Достижения военной медицины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428736"/>
            <a:ext cx="6357950" cy="5429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СССР пенициллин был получен </a:t>
            </a:r>
            <a:r>
              <a:rPr lang="ru-RU" sz="2800" b="1" dirty="0" smtClean="0"/>
              <a:t>в </a:t>
            </a:r>
            <a:r>
              <a:rPr lang="ru-RU" sz="2800" dirty="0" smtClean="0"/>
              <a:t>1942 г  под руководством </a:t>
            </a:r>
            <a:r>
              <a:rPr lang="ru-RU" sz="2800" b="1" i="1" dirty="0" smtClean="0"/>
              <a:t>Зинаиды Виссарионовны Ермольевой </a:t>
            </a:r>
            <a:r>
              <a:rPr lang="ru-RU" sz="2800" dirty="0" smtClean="0"/>
              <a:t>(1898—1874 гг.) из плесени, собранной со стен бомбоубежища (Сталинская премия 1943 г.). </a:t>
            </a:r>
          </a:p>
          <a:p>
            <a:r>
              <a:rPr lang="ru-RU" sz="2800" dirty="0" smtClean="0"/>
              <a:t>Осенью 1944 г. советская военно-медицинская служба испытала пенициллин на 1-м Прибалтийском фронте. С его помощью были спасены десятки тысяч жизней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27146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3706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пенициллин З.В.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Ермольевой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спас тысячи жизней 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MUSEUM\Pictures\2016-12-06\3 ссср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578" y="1447800"/>
            <a:ext cx="3144393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4645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Руководство медицинской службой во время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ответственных постах главных специалистов находились видные ученые-медики. </a:t>
            </a:r>
          </a:p>
          <a:p>
            <a:r>
              <a:rPr lang="ru-RU" dirty="0" smtClean="0"/>
              <a:t>Главным хирургом Красной Армии был академик АН СССР </a:t>
            </a:r>
            <a:r>
              <a:rPr lang="ru-RU" b="1" i="1" dirty="0" smtClean="0"/>
              <a:t>Николай Нилович Бурденко </a:t>
            </a:r>
            <a:r>
              <a:rPr lang="ru-RU" dirty="0" smtClean="0"/>
              <a:t>(1876 — 1946 гг.). </a:t>
            </a:r>
          </a:p>
          <a:p>
            <a:r>
              <a:rPr lang="ru-RU" dirty="0" smtClean="0"/>
              <a:t>Главным хирургом ВМФ</a:t>
            </a:r>
            <a:r>
              <a:rPr lang="ru-RU" b="1" dirty="0" smtClean="0"/>
              <a:t> </a:t>
            </a:r>
            <a:r>
              <a:rPr lang="ru-RU" dirty="0" smtClean="0"/>
              <a:t>был </a:t>
            </a:r>
            <a:r>
              <a:rPr lang="ru-RU" b="1" i="1" dirty="0" err="1" smtClean="0"/>
              <a:t>Юстин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Юлианович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Джанелидзе</a:t>
            </a:r>
            <a:r>
              <a:rPr lang="ru-RU" b="1" i="1" dirty="0" smtClean="0"/>
              <a:t> </a:t>
            </a:r>
            <a:r>
              <a:rPr lang="ru-RU" dirty="0" smtClean="0"/>
              <a:t>(1883 —1950 гг.). </a:t>
            </a:r>
          </a:p>
          <a:p>
            <a:r>
              <a:rPr lang="ru-RU" dirty="0" smtClean="0"/>
              <a:t>Главным терапевтом Красной Армии в годы войны (и Советской армии — в после­военное время) — академик </a:t>
            </a:r>
            <a:r>
              <a:rPr lang="ru-RU" b="1" i="1" dirty="0" smtClean="0"/>
              <a:t>Мирон Семенович Вовси </a:t>
            </a:r>
            <a:r>
              <a:rPr lang="ru-RU" dirty="0" smtClean="0"/>
              <a:t>(1897—1960 гг.); в 1952 — 1953 гг. он был репрессирован по «делу врачей» (прекращенному в 1953 г.).</a:t>
            </a:r>
          </a:p>
          <a:p>
            <a:r>
              <a:rPr lang="ru-RU" dirty="0" smtClean="0"/>
              <a:t> Главным терапевтом ВМФ</a:t>
            </a:r>
            <a:r>
              <a:rPr lang="ru-RU" b="1" dirty="0" smtClean="0"/>
              <a:t> </a:t>
            </a:r>
            <a:r>
              <a:rPr lang="ru-RU" dirty="0" smtClean="0"/>
              <a:t>был </a:t>
            </a:r>
            <a:r>
              <a:rPr lang="ru-RU" b="1" i="1" dirty="0" smtClean="0"/>
              <a:t>Александр Леонидович Мясников </a:t>
            </a:r>
            <a:r>
              <a:rPr lang="ru-RU" dirty="0" smtClean="0"/>
              <a:t>(1899 — 1965 гг.).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135729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14884"/>
            <a:ext cx="1428728" cy="1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14884"/>
            <a:ext cx="150016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804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/>
          <a:lstStyle/>
          <a:p>
            <a:r>
              <a:rPr lang="ru-RU" dirty="0" smtClean="0"/>
              <a:t>Потери медицинской службы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Общие потери составили 210 601 человек, что в 10,5 раза превышало потери медицинской службы армии США (19 898) : при этом 88,2% потерь приходится на рядовой и сержантский состав, т. е. на передовое звено медицинской службы, действовавшей на поле боя.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57694"/>
            <a:ext cx="442915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71371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500174"/>
            <a:ext cx="6143668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1944 г. (почти за год до окончания войны) в нашей стране была создана </a:t>
            </a:r>
            <a:r>
              <a:rPr lang="ru-RU" b="1" i="1" dirty="0" smtClean="0"/>
              <a:t>Академия медицинских наук СССР</a:t>
            </a:r>
            <a:r>
              <a:rPr lang="ru-RU" b="1" dirty="0" smtClean="0"/>
              <a:t> </a:t>
            </a:r>
            <a:r>
              <a:rPr lang="ru-RU" dirty="0" smtClean="0"/>
              <a:t>(ныне РАМН)</a:t>
            </a:r>
          </a:p>
          <a:p>
            <a:r>
              <a:rPr lang="ru-RU" dirty="0" smtClean="0"/>
              <a:t>Первым Пре­зидентом АМН СССР стал </a:t>
            </a:r>
            <a:r>
              <a:rPr lang="ru-RU" b="1" i="1" dirty="0" smtClean="0"/>
              <a:t>Николай Нилович Бурденко </a:t>
            </a:r>
            <a:r>
              <a:rPr lang="ru-RU" b="1" dirty="0" smtClean="0"/>
              <a:t> </a:t>
            </a:r>
            <a:r>
              <a:rPr lang="ru-RU" dirty="0" smtClean="0"/>
              <a:t>— один из основоположников отечественной нейрохирургии, академик АН СССР (1939), Главный хирург Красной Армии (1941 — 1946), генерал-полковник медицинской службы, участник русско-японской и двух мировых войн.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264317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7656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врачи работали в     созданных детских домах для сирот и инвалидов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USEUM\Pictures\2016-12-06\11 ссс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006" y="1447800"/>
            <a:ext cx="73855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555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Красноярского медицинского института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годы Великой Отечественной войны начал свое существование Красноярский государственный медицинский институт. Осенью 1942 года в г. Красноярск из блокадного Ленинграда и оккупированного г. Воронежа, были эвакуированы медицинские институты: </a:t>
            </a:r>
            <a:r>
              <a:rPr lang="en-US" dirty="0" smtClean="0"/>
              <a:t>I</a:t>
            </a:r>
            <a:r>
              <a:rPr lang="ru-RU" dirty="0" smtClean="0"/>
              <a:t> и </a:t>
            </a:r>
            <a:r>
              <a:rPr lang="en-US" dirty="0" smtClean="0"/>
              <a:t>II</a:t>
            </a:r>
            <a:r>
              <a:rPr lang="ru-RU" dirty="0" smtClean="0"/>
              <a:t> Ленинградские медицинские институты, Воронежский стоматологический институт.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4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Красноярского медицинского института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267348"/>
          </a:xfrm>
        </p:spPr>
        <p:txBody>
          <a:bodyPr/>
          <a:lstStyle/>
          <a:p>
            <a:r>
              <a:rPr lang="ru-RU" dirty="0" smtClean="0"/>
              <a:t>Приказом № 558 от 21 ноября 1942 года эвакуированные в г. Красноярск медицинские институты были объединены в один Красноярский медицинский институт с факультетами: лечебным и стоматологическим.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3999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ученые-медики эпохи СССР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USEUM\Pictures\2016-12-06\12 ссс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1"/>
            <a:ext cx="810039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55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USEUM\Pictures\2016-12-06\2 ссс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813690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78947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одзаголовок 12"/>
          <p:cNvSpPr>
            <a:spLocks noGrp="1"/>
          </p:cNvSpPr>
          <p:nvPr>
            <p:ph type="subTitle" sz="quarter" idx="1"/>
          </p:nvPr>
        </p:nvSpPr>
        <p:spPr>
          <a:xfrm>
            <a:off x="857250" y="714375"/>
            <a:ext cx="4176713" cy="477838"/>
          </a:xfrm>
        </p:spPr>
        <p:txBody>
          <a:bodyPr/>
          <a:lstStyle/>
          <a:p>
            <a:pPr eaLnBrk="1" hangingPunct="1"/>
            <a:r>
              <a:rPr lang="ru-RU" sz="2400" b="1" smtClean="0"/>
              <a:t>Обязательная:</a:t>
            </a:r>
          </a:p>
        </p:txBody>
      </p:sp>
      <p:sp>
        <p:nvSpPr>
          <p:cNvPr id="59395" name="Заголовок 3"/>
          <p:cNvSpPr>
            <a:spLocks noGrp="1"/>
          </p:cNvSpPr>
          <p:nvPr>
            <p:ph type="ctrTitle" sz="quarter"/>
          </p:nvPr>
        </p:nvSpPr>
        <p:spPr>
          <a:xfrm>
            <a:off x="1258888" y="-387350"/>
            <a:ext cx="7021512" cy="13001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Список литературы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33525" y="3635375"/>
          <a:ext cx="6076949" cy="6397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580"/>
                <a:gridCol w="2609577"/>
                <a:gridCol w="1519396"/>
                <a:gridCol w="1519396"/>
              </a:tblGrid>
              <a:tr h="63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ru-RU" sz="1400" dirty="0" err="1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Издательство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выпуска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2286000"/>
          <a:ext cx="8856664" cy="2962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27"/>
                <a:gridCol w="6247163"/>
                <a:gridCol w="1500198"/>
                <a:gridCol w="749276"/>
              </a:tblGrid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Мирский М.Б. История медицины и хирургии : учебное пособие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Лисицын, Ю. П.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 медицины : учеб. для мед. вузов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Козлов В.В., Шульмин А.В., Сабанова А.О. История медицины : учеб. пособие для аудитор. работы студентов ФФМО по специальностям 060101 – Лечебное дело, 060103 – Педиатрия, 060105 – Стоматология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Красноярск : КрасГМУ,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Шойфет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М.С. Сто великих врачей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Вече,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32" y="1357313"/>
          <a:ext cx="8893207" cy="6429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1504"/>
                <a:gridCol w="6305422"/>
                <a:gridCol w="1224171"/>
                <a:gridCol w="792110"/>
              </a:tblGrid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Сорокина Т.С. История медицины: Учебник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Академия,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5948361"/>
          <a:ext cx="5414963" cy="9096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497"/>
                <a:gridCol w="4968466"/>
              </a:tblGrid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ИБС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МедАрт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461" name="Подзаголовок 12"/>
          <p:cNvSpPr txBox="1">
            <a:spLocks/>
          </p:cNvSpPr>
          <p:nvPr/>
        </p:nvSpPr>
        <p:spPr bwMode="auto">
          <a:xfrm>
            <a:off x="0" y="5286375"/>
            <a:ext cx="84978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8DC765"/>
              </a:buClr>
              <a:buSzPct val="80000"/>
              <a:buFont typeface="Wingdings" pitchFamily="2" charset="2"/>
              <a:buNone/>
            </a:pPr>
            <a:r>
              <a:rPr lang="ru-RU" sz="2400" b="1">
                <a:solidFill>
                  <a:prstClr val="black"/>
                </a:solidFill>
              </a:rPr>
              <a:t>Электронные ресурсы:</a:t>
            </a:r>
          </a:p>
        </p:txBody>
      </p:sp>
      <p:sp>
        <p:nvSpPr>
          <p:cNvPr id="59462" name="Подзаголовок 12"/>
          <p:cNvSpPr txBox="1">
            <a:spLocks/>
          </p:cNvSpPr>
          <p:nvPr/>
        </p:nvSpPr>
        <p:spPr bwMode="auto">
          <a:xfrm>
            <a:off x="1071563" y="1714500"/>
            <a:ext cx="41751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8DC765"/>
              </a:buClr>
              <a:buSzPct val="80000"/>
              <a:buFont typeface="Wingdings" pitchFamily="2" charset="2"/>
              <a:buNone/>
            </a:pPr>
            <a:r>
              <a:rPr lang="ru-RU" sz="2400" b="1">
                <a:solidFill>
                  <a:prstClr val="black"/>
                </a:solidFill>
              </a:rPr>
              <a:t>Дополнительная:</a:t>
            </a:r>
          </a:p>
        </p:txBody>
      </p:sp>
    </p:spTree>
    <p:extLst>
      <p:ext uri="{BB962C8B-B14F-4D97-AF65-F5344CB8AC3E}">
        <p14:creationId xmlns:p14="http://schemas.microsoft.com/office/powerpoint/2010/main" xmlns="" val="3943289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417"/>
            <a:ext cx="8856984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218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Общественное здоровье после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в Петрограде—-свыше 81 человека на тысячу; раньше она составляла 22 человека на тысячу, но и это было выше, чем в любом. европейском городе.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 среди недоедающего и глубоко удрученного населения — 15 человек на тысячу; прежде она была почти вдвое больше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8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Борьба с эпидемиями и болезнями в масштабах страны требовала </a:t>
            </a:r>
            <a:r>
              <a:rPr lang="ru-RU" b="1" dirty="0" smtClean="0"/>
              <a:t>организационного единства здравоохранения</a:t>
            </a:r>
            <a:r>
              <a:rPr lang="ru-RU" dirty="0" smtClean="0"/>
              <a:t>, ликвидации ведомственной раздробленности, создания </a:t>
            </a:r>
            <a:r>
              <a:rPr lang="ru-RU" b="1" dirty="0" smtClean="0"/>
              <a:t>государственной сети </a:t>
            </a:r>
            <a:r>
              <a:rPr lang="ru-RU" dirty="0" smtClean="0"/>
              <a:t>больниц и аптек, преодоления нехватки медицинских кадров.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42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Народного комиссариата здравоохранения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26 октября (8 ноября) 1917 г. при Военно-революционном комитете Петроградского совета рабочих и солдатских депутатов был образован Медико-санитарный отдел </a:t>
            </a:r>
          </a:p>
          <a:p>
            <a:r>
              <a:rPr lang="ru-RU" dirty="0" smtClean="0"/>
              <a:t>с ноября 1917 г. в различных районах страны стали создаваться Медико-санитарные отделы (при местных Советах)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18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9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0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9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0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5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5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5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5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59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7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2369</Words>
  <Application>Microsoft Office PowerPoint</Application>
  <PresentationFormat>Экран (4:3)</PresentationFormat>
  <Paragraphs>200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61</vt:i4>
      </vt:variant>
      <vt:variant>
        <vt:lpstr>Заголовки слайдов</vt:lpstr>
      </vt:variant>
      <vt:variant>
        <vt:i4>61</vt:i4>
      </vt:variant>
    </vt:vector>
  </HeadingPairs>
  <TitlesOfParts>
    <vt:vector size="122" baseType="lpstr">
      <vt:lpstr>Солнцестояние</vt:lpstr>
      <vt:lpstr>1_Солнцестояние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7_Солнцестояние</vt:lpstr>
      <vt:lpstr>8_Солнцестояние</vt:lpstr>
      <vt:lpstr>9_Солнцестояние</vt:lpstr>
      <vt:lpstr>10_Солнцестояние</vt:lpstr>
      <vt:lpstr>11_Солнцестояние</vt:lpstr>
      <vt:lpstr>12_Солнцестояние</vt:lpstr>
      <vt:lpstr>13_Солнцестояние</vt:lpstr>
      <vt:lpstr>14_Солнцестояние</vt:lpstr>
      <vt:lpstr>15_Солнцестояние</vt:lpstr>
      <vt:lpstr>16_Солнцестояние</vt:lpstr>
      <vt:lpstr>17_Солнцестояние</vt:lpstr>
      <vt:lpstr>18_Солнцестояние</vt:lpstr>
      <vt:lpstr>19_Солнцестояние</vt:lpstr>
      <vt:lpstr>20_Солнцестояние</vt:lpstr>
      <vt:lpstr>21_Солнцестояние</vt:lpstr>
      <vt:lpstr>22_Солнцестояние</vt:lpstr>
      <vt:lpstr>23_Солнцестояние</vt:lpstr>
      <vt:lpstr>24_Солнцестояние</vt:lpstr>
      <vt:lpstr>25_Солнцестояние</vt:lpstr>
      <vt:lpstr>26_Солнцестояние</vt:lpstr>
      <vt:lpstr>27_Солнцестояние</vt:lpstr>
      <vt:lpstr>28_Солнцестояние</vt:lpstr>
      <vt:lpstr>29_Солнцестояние</vt:lpstr>
      <vt:lpstr>30_Солнцестояние</vt:lpstr>
      <vt:lpstr>31_Солнцестояние</vt:lpstr>
      <vt:lpstr>32_Солнцестояние</vt:lpstr>
      <vt:lpstr>33_Солнцестояние</vt:lpstr>
      <vt:lpstr>34_Солнцестояние</vt:lpstr>
      <vt:lpstr>35_Солнцестояние</vt:lpstr>
      <vt:lpstr>36_Солнцестояние</vt:lpstr>
      <vt:lpstr>37_Солнцестояние</vt:lpstr>
      <vt:lpstr>38_Солнцестояние</vt:lpstr>
      <vt:lpstr>39_Солнцестояние</vt:lpstr>
      <vt:lpstr>40_Солнцестояние</vt:lpstr>
      <vt:lpstr>41_Солнцестояние</vt:lpstr>
      <vt:lpstr>42_Солнцестояние</vt:lpstr>
      <vt:lpstr>43_Солнцестояние</vt:lpstr>
      <vt:lpstr>44_Солнцестояние</vt:lpstr>
      <vt:lpstr>45_Солнцестояние</vt:lpstr>
      <vt:lpstr>46_Солнцестояние</vt:lpstr>
      <vt:lpstr>47_Солнцестояние</vt:lpstr>
      <vt:lpstr>48_Солнцестояние</vt:lpstr>
      <vt:lpstr>49_Солнцестояние</vt:lpstr>
      <vt:lpstr>50_Солнцестояние</vt:lpstr>
      <vt:lpstr>51_Солнцестояние</vt:lpstr>
      <vt:lpstr>52_Солнцестояние</vt:lpstr>
      <vt:lpstr>53_Солнцестояние</vt:lpstr>
      <vt:lpstr>54_Солнцестояние</vt:lpstr>
      <vt:lpstr>55_Солнцестояние</vt:lpstr>
      <vt:lpstr>56_Солнцестояние</vt:lpstr>
      <vt:lpstr>57_Солнцестояние</vt:lpstr>
      <vt:lpstr>58_Солнцестояние</vt:lpstr>
      <vt:lpstr>59_Солнцестояние</vt:lpstr>
      <vt:lpstr>7_Край</vt:lpstr>
      <vt:lpstr>К.м.н., доцент Тимошенко В.О.</vt:lpstr>
      <vt:lpstr>План</vt:lpstr>
      <vt:lpstr>Положение в российской медицине к 1917 г.</vt:lpstr>
      <vt:lpstr> Революция 1917 года</vt:lpstr>
      <vt:lpstr>Отсутствие врачебных кадров</vt:lpstr>
      <vt:lpstr>Слайд 6</vt:lpstr>
      <vt:lpstr>Общественное здоровье после революции</vt:lpstr>
      <vt:lpstr>Слайд 8</vt:lpstr>
      <vt:lpstr>Создание Народного комиссариата здравоохранения</vt:lpstr>
      <vt:lpstr>Создание Народного комиссариата здравоохранения</vt:lpstr>
      <vt:lpstr>Слайд 11</vt:lpstr>
      <vt:lpstr>Николай Александрович Семашко (1874—1949)</vt:lpstr>
      <vt:lpstr>Николай Александрович Семашко (1874—1949)</vt:lpstr>
      <vt:lpstr>Николай Александрович Семашко (1874—1949)</vt:lpstr>
      <vt:lpstr>Николай Александрович Семашко (1874—1949)</vt:lpstr>
      <vt:lpstr>Зиновий Петрович Соловьев (1876—1928)</vt:lpstr>
      <vt:lpstr>Григорий Наумович Каминский (1895—1938). </vt:lpstr>
      <vt:lpstr>Григорий Наумович Каминский (1895—1938). </vt:lpstr>
      <vt:lpstr>Принципы советского здравоохранения</vt:lpstr>
      <vt:lpstr>Государственный характер</vt:lpstr>
      <vt:lpstr>Профилактическое направление</vt:lpstr>
      <vt:lpstr>декрет «О санитарных органах Республики»</vt:lpstr>
      <vt:lpstr>Развитие физической культуры в СССР</vt:lpstr>
      <vt:lpstr>Права санитарных органов в области предупредительного санитарного надзора</vt:lpstr>
      <vt:lpstr>Профилактическое направление</vt:lpstr>
      <vt:lpstr>Открытие санаториев для населения СССР</vt:lpstr>
      <vt:lpstr>Начало диспансеризации в СССР</vt:lpstr>
      <vt:lpstr>        Диспансеризация в СССР</vt:lpstr>
      <vt:lpstr>Сохранение семейных отношений - важное         направление здорового образа жизни в СССР</vt:lpstr>
      <vt:lpstr>Профилактическое направление</vt:lpstr>
      <vt:lpstr>Слайд 31</vt:lpstr>
      <vt:lpstr>Участие населения в здравоохранении</vt:lpstr>
      <vt:lpstr>Санитарно-просветительные  плакаты</vt:lpstr>
      <vt:lpstr>Слайд 34</vt:lpstr>
      <vt:lpstr>Единство медицинской науки и практики здравоохранения</vt:lpstr>
      <vt:lpstr>Единство медицинской науки и практики здравоохранения</vt:lpstr>
      <vt:lpstr>Единство медицинской науки и практики здравоохранения</vt:lpstr>
      <vt:lpstr>Единство медицинской науки и практики здравоохранения</vt:lpstr>
      <vt:lpstr>Советская медицина в годы  Великой Отечественной войны 1941-1945</vt:lpstr>
      <vt:lpstr>Проблема дефицита кадров</vt:lpstr>
      <vt:lpstr>Главные задачи здравоохранения в годы ВОВ</vt:lpstr>
      <vt:lpstr>Проблема помощи раненым</vt:lpstr>
      <vt:lpstr>Эвакуация раненых по назначению</vt:lpstr>
      <vt:lpstr>Эвакуация раненых по назначению</vt:lpstr>
      <vt:lpstr>Эвакуация раненых по назначению</vt:lpstr>
      <vt:lpstr>Слайд 46</vt:lpstr>
      <vt:lpstr>Слайд 47</vt:lpstr>
      <vt:lpstr>Слайд 48</vt:lpstr>
      <vt:lpstr>Достижения военной медицины</vt:lpstr>
      <vt:lpstr>Достижения военной медицины</vt:lpstr>
      <vt:lpstr>Достижения военной медицины</vt:lpstr>
      <vt:lpstr>Советский пенициллин З.В. Ермольевой спас тысячи жизней </vt:lpstr>
      <vt:lpstr>Руководство медицинской службой во время ВОВ</vt:lpstr>
      <vt:lpstr>Потери медицинской службы</vt:lpstr>
      <vt:lpstr>Слайд 55</vt:lpstr>
      <vt:lpstr>Во время Великой Отечественной войны врачи работали в     созданных детских домах для сирот и инвалидов</vt:lpstr>
      <vt:lpstr>Создание Красноярского медицинского института</vt:lpstr>
      <vt:lpstr>Создание Красноярского медицинского института</vt:lpstr>
      <vt:lpstr>Выдающиеся ученые-медики эпохи СССР</vt:lpstr>
      <vt:lpstr>Список литературы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Админ</cp:lastModifiedBy>
  <cp:revision>7</cp:revision>
  <dcterms:created xsi:type="dcterms:W3CDTF">2016-10-28T06:07:22Z</dcterms:created>
  <dcterms:modified xsi:type="dcterms:W3CDTF">2020-04-13T06:23:01Z</dcterms:modified>
</cp:coreProperties>
</file>