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3" r:id="rId2"/>
    <p:sldId id="284" r:id="rId3"/>
    <p:sldId id="287" r:id="rId4"/>
    <p:sldId id="322" r:id="rId5"/>
    <p:sldId id="311" r:id="rId6"/>
    <p:sldId id="312" r:id="rId7"/>
    <p:sldId id="288" r:id="rId8"/>
    <p:sldId id="289" r:id="rId9"/>
    <p:sldId id="313" r:id="rId10"/>
    <p:sldId id="290" r:id="rId11"/>
    <p:sldId id="291" r:id="rId12"/>
    <p:sldId id="292" r:id="rId13"/>
    <p:sldId id="314" r:id="rId14"/>
    <p:sldId id="293" r:id="rId15"/>
    <p:sldId id="315" r:id="rId16"/>
    <p:sldId id="298" r:id="rId17"/>
    <p:sldId id="316" r:id="rId18"/>
    <p:sldId id="317" r:id="rId19"/>
    <p:sldId id="3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57572-7FC6-4216-BEF4-7D6438FF35EF}" v="518" dt="2021-05-16T19:28:35.808"/>
    <p1510:client id="{A30C0A96-2CC7-4E98-ADE6-E771B5356709}" v="184" dt="2021-05-17T15:13:35.174"/>
    <p1510:client id="{A969A5EE-B0B6-4F65-89D7-0A70E792FD02}" v="1097" dt="2021-05-14T16:59:09.048"/>
    <p1510:client id="{E368971C-DDA8-4F28-B664-27811F85CC5C}" v="93" dt="2021-05-17T16:46:18.071"/>
    <p1510:client id="{F8397543-D121-476B-882D-5AB40B063C3B}" v="1703" dt="2021-05-14T15:20:51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51" autoAdjust="0"/>
  </p:normalViewPr>
  <p:slideViewPr>
    <p:cSldViewPr snapToGrid="0">
      <p:cViewPr varScale="1">
        <p:scale>
          <a:sx n="70" d="100"/>
          <a:sy n="70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756F-2B0C-4876-90EC-ADFCEBD997B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2422-1DAE-4297-B4A6-222BC3AC2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2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0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8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8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0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B59-54C2-43A1-A03E-B269067213F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A614-9144-49B7-9272-0B6280DA7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981BB5D-3196-46F2-8B25-6BB9565D5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149" y="2457588"/>
            <a:ext cx="10458451" cy="2397374"/>
          </a:xfrm>
        </p:spPr>
        <p:txBody>
          <a:bodyPr>
            <a:normAutofit/>
          </a:bodyPr>
          <a:lstStyle/>
          <a:p>
            <a:r>
              <a:rPr lang="ru-RU" sz="4000" dirty="0"/>
              <a:t>Аномалии коронарных артерий у детей: взгляд на причины (1 часть)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A154066-5B6B-4C65-931A-5DFABE769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8575" y="5200650"/>
            <a:ext cx="4183485" cy="136286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ординатор 1 года Банюкевич А.Е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ACF4EB-EB3C-460C-A33E-1C2903C0C997}"/>
              </a:ext>
            </a:extLst>
          </p:cNvPr>
          <p:cNvSpPr txBox="1"/>
          <p:nvPr/>
        </p:nvSpPr>
        <p:spPr>
          <a:xfrm>
            <a:off x="1287262" y="149264"/>
            <a:ext cx="95168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ФГБОУ ВПО «Красноярский государственный медицинский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университет имени профессора В.Ф.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algn="ctr">
              <a:defRPr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 диагностики ИПО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6600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3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 – ангиография коронарных </a:t>
            </a:r>
            <a:r>
              <a:rPr lang="ru-RU" dirty="0" smtClean="0"/>
              <a:t>артерий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57375"/>
            <a:ext cx="4838701" cy="38004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А. Визуализируется полный тромбоз правой коронарной артерии(*), мешковидная аневризма левой передней нисходящей артерии(открытая стрелка) и </a:t>
            </a:r>
            <a:r>
              <a:rPr lang="ru-RU" dirty="0" err="1"/>
              <a:t>фузиформная</a:t>
            </a:r>
            <a:r>
              <a:rPr lang="ru-RU" dirty="0"/>
              <a:t> аневризма огибающей артерии(сплошная стрелка)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В. Визуализируется </a:t>
            </a:r>
            <a:r>
              <a:rPr lang="ru-RU" dirty="0" err="1"/>
              <a:t>фузиформная</a:t>
            </a:r>
            <a:r>
              <a:rPr lang="ru-RU" dirty="0"/>
              <a:t> аневризма(открытая стрелка) огибающей артерии простирающаяся до верхушки левого желудочка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866035"/>
            <a:ext cx="3682699" cy="495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1857071"/>
            <a:ext cx="3495675" cy="495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3475" y="6355318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6325" y="6355318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Мальчик 10 лет, с узелковым </a:t>
            </a:r>
            <a:r>
              <a:rPr lang="ru-RU" sz="2000" dirty="0" err="1"/>
              <a:t>полиартериитом</a:t>
            </a:r>
            <a:r>
              <a:rPr lang="ru-RU" sz="2000" dirty="0"/>
              <a:t> в анамнезе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311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Коронарография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0700"/>
            <a:ext cx="5943601" cy="293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Визуализируется гигантская, мешковидная аневризма левой передней нисходящей артерии( открытая стрелка)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791566"/>
            <a:ext cx="5495925" cy="500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Мальчик 10 лет, с узелковым </a:t>
            </a:r>
            <a:r>
              <a:rPr lang="ru-RU" sz="2000" dirty="0" err="1"/>
              <a:t>полиартериитом</a:t>
            </a:r>
            <a:r>
              <a:rPr lang="ru-RU" sz="2000" dirty="0"/>
              <a:t> в анамнезе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831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– ангиография коронарных артерий, </a:t>
            </a:r>
            <a:r>
              <a:rPr lang="en-US" dirty="0"/>
              <a:t>3D-</a:t>
            </a:r>
            <a:r>
              <a:rPr lang="ru-RU" dirty="0"/>
              <a:t>реконструкция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78520"/>
            <a:ext cx="5953125" cy="23336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Трехмерное изображение визуализирует повторно артерии передней межжелудочковой ветви( открытая стрелка) и множественные участки дилатации в ветвях артерий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635878"/>
            <a:ext cx="5400676" cy="51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Мальчик 10 лет, с узелковым </a:t>
            </a:r>
            <a:r>
              <a:rPr lang="ru-RU" sz="2000" dirty="0" err="1"/>
              <a:t>полиартериитом</a:t>
            </a:r>
            <a:r>
              <a:rPr lang="ru-RU" sz="2000" dirty="0"/>
              <a:t> в анамнезе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017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Системная красная волчанка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Системное аутоиммунное заболевание неизвестной этиологии, в основе которого лежит генетически обусловленное нарушение иммунной регуляции, определяющее образование органонеспецифических антител к антигенам ядер клеток и иммунных комплексов с развитием иммунного воспаления в тканях многих органов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Этиология системной красной волчанки до настоящего времени остается неясной, что определяет трудности диагностики и лечения. Предполагается роль различных эндо- и экзогенных факторов, таких как генетическая предрасположенность, гормональные и </a:t>
            </a:r>
            <a:r>
              <a:rPr lang="ru-RU" dirty="0" err="1"/>
              <a:t>внешнесредовые</a:t>
            </a:r>
            <a:r>
              <a:rPr lang="ru-RU" dirty="0"/>
              <a:t> причины,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7433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– ангиография коронарных артерий</a:t>
            </a:r>
            <a:r>
              <a:rPr lang="en-US" dirty="0"/>
              <a:t>, 3D-</a:t>
            </a:r>
            <a:r>
              <a:rPr lang="ru-RU" dirty="0" smtClean="0"/>
              <a:t>реконструкция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24000"/>
            <a:ext cx="5349624" cy="25687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Визуализируется аневризма правой коронарной артерии(сплошная стрелка- </a:t>
            </a:r>
            <a:r>
              <a:rPr lang="en-US" sz="1600" dirty="0"/>
              <a:t>a </a:t>
            </a:r>
            <a:r>
              <a:rPr lang="ru-RU" sz="1600" dirty="0"/>
              <a:t>и </a:t>
            </a:r>
            <a:r>
              <a:rPr lang="en-US" sz="1600" dirty="0"/>
              <a:t>d</a:t>
            </a:r>
            <a:r>
              <a:rPr lang="ru-RU" sz="1600" dirty="0"/>
              <a:t>)</a:t>
            </a:r>
            <a:r>
              <a:rPr lang="en-US" sz="1600" dirty="0"/>
              <a:t>, </a:t>
            </a:r>
            <a:r>
              <a:rPr lang="ru-RU" sz="1600" dirty="0"/>
              <a:t>левой коронарной артерии (белая* на </a:t>
            </a:r>
            <a:r>
              <a:rPr lang="en-US" sz="1600" dirty="0"/>
              <a:t>b - d</a:t>
            </a:r>
            <a:r>
              <a:rPr lang="ru-RU" sz="1600" dirty="0"/>
              <a:t>)</a:t>
            </a:r>
            <a:r>
              <a:rPr lang="en-US" sz="1600" dirty="0"/>
              <a:t>,</a:t>
            </a:r>
            <a:r>
              <a:rPr lang="ru-RU" sz="1600" dirty="0"/>
              <a:t> левой передней нисходящей артерии( открытая стрелка на </a:t>
            </a:r>
            <a:r>
              <a:rPr lang="en-US" sz="1600" dirty="0"/>
              <a:t>b </a:t>
            </a:r>
            <a:r>
              <a:rPr lang="ru-RU" sz="1600" dirty="0"/>
              <a:t>и </a:t>
            </a:r>
            <a:r>
              <a:rPr lang="en-US" sz="1600" dirty="0"/>
              <a:t>d)</a:t>
            </a:r>
            <a:r>
              <a:rPr lang="ru-RU" sz="1600" dirty="0"/>
              <a:t> и огибающей</a:t>
            </a:r>
            <a:r>
              <a:rPr lang="en-US" sz="1600" dirty="0"/>
              <a:t> </a:t>
            </a:r>
            <a:r>
              <a:rPr lang="ru-RU" sz="1600" dirty="0"/>
              <a:t>артерии (черная * на </a:t>
            </a:r>
            <a:r>
              <a:rPr lang="en-US" sz="1600" dirty="0"/>
              <a:t>c </a:t>
            </a:r>
            <a:r>
              <a:rPr lang="ru-RU" sz="1600" dirty="0"/>
              <a:t>и </a:t>
            </a:r>
            <a:r>
              <a:rPr lang="en-US" sz="1600" dirty="0"/>
              <a:t>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Е. Визуализируется дилатация </a:t>
            </a:r>
            <a:r>
              <a:rPr lang="ru-RU" sz="1600" dirty="0" err="1"/>
              <a:t>инфраренального</a:t>
            </a:r>
            <a:r>
              <a:rPr lang="ru-RU" sz="1600" dirty="0"/>
              <a:t> сегмента аорты ( открытая стрелка) и подвздошных артерий (сплошные стрелки)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RCA – </a:t>
            </a:r>
            <a:r>
              <a:rPr lang="ru-RU" sz="1600" dirty="0"/>
              <a:t>правая коронарная артерия; </a:t>
            </a:r>
            <a:r>
              <a:rPr lang="en-US" sz="1600" dirty="0"/>
              <a:t>LAD – </a:t>
            </a:r>
            <a:r>
              <a:rPr lang="en-US" sz="1600" dirty="0" err="1"/>
              <a:t>левая</a:t>
            </a:r>
            <a:r>
              <a:rPr lang="en-US" sz="1600" dirty="0"/>
              <a:t> </a:t>
            </a:r>
            <a:r>
              <a:rPr lang="ru-RU" sz="1600" dirty="0"/>
              <a:t>передняя нисходящая артерия; </a:t>
            </a:r>
            <a:r>
              <a:rPr lang="en-US" sz="1600" dirty="0"/>
              <a:t>LCX – </a:t>
            </a:r>
            <a:r>
              <a:rPr lang="ru-RU" sz="1600" dirty="0"/>
              <a:t>огибающая артерия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50" y="1567295"/>
            <a:ext cx="3372453" cy="256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91" y="1567294"/>
            <a:ext cx="3248809" cy="25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92" y="4174814"/>
            <a:ext cx="3372453" cy="266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4536" y="372337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5881" y="372337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14" y="4171128"/>
            <a:ext cx="3381418" cy="26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9568" y="6488668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37478" y="628864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37" y="4171540"/>
            <a:ext cx="3245863" cy="26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54717" y="648866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5881" y="6473309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-2" y="5334000"/>
            <a:ext cx="2141695" cy="1523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Девочка 9 лет, с системной красной волчанкой в анамнезе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255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Васкулопатия</a:t>
            </a:r>
            <a:r>
              <a:rPr lang="ru-RU" dirty="0"/>
              <a:t> коронарного </a:t>
            </a:r>
            <a:r>
              <a:rPr lang="ru-RU" dirty="0" err="1"/>
              <a:t>аллотрансплантата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Один из видов патологии коронарной артерии у реципиентов трансплантата сердца, характеризующаяся концентрической фиброзной гиперплазией интимы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Характерные признаки васкулопатии коронарного </a:t>
            </a:r>
            <a:r>
              <a:rPr lang="ru-RU" dirty="0" err="1"/>
              <a:t>аллотрансплантата</a:t>
            </a:r>
            <a:r>
              <a:rPr lang="ru-RU" dirty="0"/>
              <a:t> варьируются и могут включать эпизоды отторжения, аритмию или аномалии проводимости, а также повторяющуюся боль в груди или животе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Патологические изменения васкулопатии коронарного </a:t>
            </a:r>
            <a:r>
              <a:rPr lang="ru-RU" dirty="0" err="1"/>
              <a:t>аллотрансплантата</a:t>
            </a:r>
            <a:r>
              <a:rPr lang="ru-RU" dirty="0"/>
              <a:t>  у детей включают диффузную неравномерность и </a:t>
            </a:r>
            <a:r>
              <a:rPr lang="ru-RU" dirty="0" err="1"/>
              <a:t>стенозирование</a:t>
            </a:r>
            <a:r>
              <a:rPr lang="ru-RU" dirty="0"/>
              <a:t> </a:t>
            </a:r>
            <a:r>
              <a:rPr lang="ru-RU" dirty="0" err="1"/>
              <a:t>эпикардиальных</a:t>
            </a:r>
            <a:r>
              <a:rPr lang="ru-RU" dirty="0"/>
              <a:t> сосудов </a:t>
            </a:r>
          </a:p>
        </p:txBody>
      </p:sp>
    </p:spTree>
    <p:extLst>
      <p:ext uri="{BB962C8B-B14F-4D97-AF65-F5344CB8AC3E}">
        <p14:creationId xmlns:p14="http://schemas.microsoft.com/office/powerpoint/2010/main" val="9855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КТ- ангиография коронарных артерий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4705351" cy="339089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Визуализируются диффузно – </a:t>
            </a:r>
            <a:r>
              <a:rPr lang="ru-RU" dirty="0" err="1"/>
              <a:t>стенизированная</a:t>
            </a:r>
            <a:r>
              <a:rPr lang="ru-RU" dirty="0"/>
              <a:t> правая коронарная артерия( * на а), левая передняя нисходящая артерия (черная стрелка на </a:t>
            </a:r>
            <a:r>
              <a:rPr lang="en-US" dirty="0"/>
              <a:t>b)</a:t>
            </a:r>
            <a:r>
              <a:rPr lang="ru-RU" dirty="0"/>
              <a:t> и огибающая артерия ( открытая стрелка на с)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D. </a:t>
            </a:r>
            <a:r>
              <a:rPr lang="ru-RU" dirty="0"/>
              <a:t>Визуализируется перикардиальный выпот(*)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64" y="1711036"/>
            <a:ext cx="347959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807" y="1711036"/>
            <a:ext cx="3154193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64" y="4335463"/>
            <a:ext cx="3479595" cy="249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17" y="4335463"/>
            <a:ext cx="3153582" cy="249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4536" y="390804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2568" y="390804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4536" y="640294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2568" y="640294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Мальчик 16 лет, с </a:t>
            </a:r>
            <a:r>
              <a:rPr lang="ru-RU" sz="2000" dirty="0" err="1"/>
              <a:t>васкулопатией</a:t>
            </a:r>
            <a:r>
              <a:rPr lang="ru-RU" sz="2000" dirty="0"/>
              <a:t> коронарного </a:t>
            </a:r>
            <a:r>
              <a:rPr lang="ru-RU" sz="2000" dirty="0" err="1"/>
              <a:t>аллотрансплантата</a:t>
            </a:r>
            <a:r>
              <a:rPr lang="ru-RU" sz="2000" dirty="0"/>
              <a:t>  в анамнезе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572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2570163"/>
            <a:ext cx="10972800" cy="1143000"/>
          </a:xfrm>
        </p:spPr>
        <p:txBody>
          <a:bodyPr/>
          <a:lstStyle/>
          <a:p>
            <a:r>
              <a:rPr lang="ru-RU" dirty="0"/>
              <a:t>Врожденные аномалии</a:t>
            </a:r>
          </a:p>
        </p:txBody>
      </p:sp>
    </p:spTree>
    <p:extLst>
      <p:ext uri="{BB962C8B-B14F-4D97-AF65-F5344CB8AC3E}">
        <p14:creationId xmlns:p14="http://schemas.microsoft.com/office/powerpoint/2010/main" val="395503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Миокардиальный</a:t>
            </a:r>
            <a:r>
              <a:rPr lang="ru-RU" dirty="0"/>
              <a:t> мостик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Миокардиальный</a:t>
            </a:r>
            <a:r>
              <a:rPr lang="ru-RU" dirty="0"/>
              <a:t> мостик — врожденная аномалия коронарных артерий, которая характеризуется прохождением сегмента коронарной артерии в толще миокарда (ныряющая артерия), а не под эпикардом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a typeface="+mn-lt"/>
                <a:cs typeface="+mn-lt"/>
              </a:rPr>
              <a:t>В большинстве случаев локализуются в среднем сегменте передней нисходящей артерии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Характеризуются компрессией коронарных артерий в фазу систолы с уменьшением или полным прекращением </a:t>
            </a:r>
            <a:r>
              <a:rPr lang="ru-RU" dirty="0" err="1"/>
              <a:t>антероградного</a:t>
            </a:r>
            <a:r>
              <a:rPr lang="ru-RU" dirty="0"/>
              <a:t> кровотока в систолу и, возможно, возникновением ретроградного тока крови</a:t>
            </a:r>
          </a:p>
        </p:txBody>
      </p:sp>
    </p:spTree>
    <p:extLst>
      <p:ext uri="{BB962C8B-B14F-4D97-AF65-F5344CB8AC3E}">
        <p14:creationId xmlns:p14="http://schemas.microsoft.com/office/powerpoint/2010/main" val="140378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 – ангиография коронарных </a:t>
            </a:r>
            <a:r>
              <a:rPr lang="ru-RU" dirty="0" smtClean="0"/>
              <a:t>артерий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" y="1724024"/>
            <a:ext cx="4695826" cy="30003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cs typeface="Calibri"/>
              </a:rPr>
              <a:t>А. Визуализируется участок </a:t>
            </a:r>
            <a:r>
              <a:rPr lang="ru-RU" dirty="0" err="1">
                <a:cs typeface="Calibri"/>
              </a:rPr>
              <a:t>миокардиального</a:t>
            </a:r>
            <a:r>
              <a:rPr lang="ru-RU" dirty="0">
                <a:cs typeface="Calibri"/>
              </a:rPr>
              <a:t> мостика( </a:t>
            </a:r>
            <a:r>
              <a:rPr lang="ru-RU" dirty="0" err="1">
                <a:cs typeface="Calibri"/>
              </a:rPr>
              <a:t>сплошые</a:t>
            </a:r>
            <a:r>
              <a:rPr lang="ru-RU" dirty="0">
                <a:cs typeface="Calibri"/>
              </a:rPr>
              <a:t> стрелки) в левой передней нисходящей артерии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cs typeface="Calibri"/>
              </a:rPr>
              <a:t>В. Визуализируется перфорирующая артерия( сплошная стрелка)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42" y="1724329"/>
            <a:ext cx="3730868" cy="511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1724328"/>
            <a:ext cx="3438525" cy="511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315CE5-B301-4A7B-9596-0E1EE9AA4186}"/>
              </a:ext>
            </a:extLst>
          </p:cNvPr>
          <p:cNvSpPr txBox="1"/>
          <p:nvPr/>
        </p:nvSpPr>
        <p:spPr>
          <a:xfrm>
            <a:off x="4947672" y="6462475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08CC5B-1666-4E5F-8AB8-3D8AF143B713}"/>
              </a:ext>
            </a:extLst>
          </p:cNvPr>
          <p:cNvSpPr txBox="1"/>
          <p:nvPr/>
        </p:nvSpPr>
        <p:spPr>
          <a:xfrm>
            <a:off x="8754136" y="6462474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Девочка 16 лет, с </a:t>
            </a:r>
            <a:r>
              <a:rPr lang="ru-RU" sz="2000" dirty="0" err="1"/>
              <a:t>миокардиальным</a:t>
            </a:r>
            <a:r>
              <a:rPr lang="ru-RU" sz="2000" dirty="0"/>
              <a:t> мостиком в анамнезе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8751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397" y="0"/>
            <a:ext cx="9692640" cy="1325562"/>
          </a:xfrm>
        </p:spPr>
        <p:txBody>
          <a:bodyPr/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Calibri"/>
                <a:cs typeface="Calibri"/>
              </a:rPr>
              <a:t>Аномалии коронарных артерий встречаются редко, их предполагаемая распространенность составляет 0,31%  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Понимание патологических процессов, которые могут влиять на коронарные артерии, имеет важное значение при педиатрическом обследовании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Точный диагноз и быстрое лечение детей с этими состояниями могут предотвратить неблагоприятные исходы, такие как ишемическая болезнь сердца или инфаркт</a:t>
            </a:r>
          </a:p>
        </p:txBody>
      </p:sp>
    </p:spTree>
    <p:extLst>
      <p:ext uri="{BB962C8B-B14F-4D97-AF65-F5344CB8AC3E}">
        <p14:creationId xmlns:p14="http://schemas.microsoft.com/office/powerpoint/2010/main" val="204079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– ангиография коронарных артерий, 3D-реконструкция. Правый тип кровоснабжения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35213"/>
            <a:ext cx="6609030" cy="37417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Левая коронарная артерия </a:t>
            </a:r>
            <a:r>
              <a:rPr lang="en-US" sz="2400" dirty="0"/>
              <a:t>(</a:t>
            </a:r>
            <a:r>
              <a:rPr lang="ru-RU" sz="2400" dirty="0"/>
              <a:t>сплошная черная стрелка) отходит от левого синуса </a:t>
            </a:r>
            <a:r>
              <a:rPr lang="ru-RU" sz="2400" dirty="0" err="1"/>
              <a:t>Вальсальвы</a:t>
            </a:r>
            <a:r>
              <a:rPr lang="ru-RU" sz="2400" dirty="0"/>
              <a:t> и разделяется на левую переднюю нисходящую артерию</a:t>
            </a:r>
            <a:r>
              <a:rPr lang="en-US" sz="2400" dirty="0"/>
              <a:t>(</a:t>
            </a:r>
            <a:r>
              <a:rPr lang="ru-RU" sz="2400" dirty="0"/>
              <a:t>открытая черная стрелка и  огибающую артерию (открытая белая стрелка). Правая коронарная артерия (сплошная белая стрелка) отходит от правого синуса </a:t>
            </a:r>
            <a:r>
              <a:rPr lang="ru-RU" sz="2400" dirty="0" err="1"/>
              <a:t>Вальсальвы</a:t>
            </a:r>
            <a:r>
              <a:rPr lang="ru-RU" sz="2400" dirty="0"/>
              <a:t> и доходит до межжелудочковой борозды, </a:t>
            </a:r>
            <a:r>
              <a:rPr lang="ru-RU" sz="2400" dirty="0" err="1"/>
              <a:t>кровоснабжая</a:t>
            </a:r>
            <a:r>
              <a:rPr lang="ru-RU" sz="2400" dirty="0"/>
              <a:t> правый желудочек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  <a:p>
            <a:pPr>
              <a:buFont typeface="Wingdings" panose="05000000000000000000" pitchFamily="2" charset="2"/>
              <a:buChar char="§"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05" y="1835213"/>
            <a:ext cx="5275895" cy="49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03C3A9C3-0053-4AD7-8304-F9C6F74C5FB5}"/>
              </a:ext>
            </a:extLst>
          </p:cNvPr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Девочка 17 лет, с правым типом кровоснабжения сердца в анамнезе</a:t>
            </a:r>
          </a:p>
        </p:txBody>
      </p:sp>
    </p:spTree>
    <p:extLst>
      <p:ext uri="{BB962C8B-B14F-4D97-AF65-F5344CB8AC3E}">
        <p14:creationId xmlns:p14="http://schemas.microsoft.com/office/powerpoint/2010/main" val="232653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5D757-ABF0-417F-B13D-A376394B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– ангиография коронарных артерий, 3D-реконструкция. Левый тип кровоснабжения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C50DC6-BD8C-44D7-B6C6-24E4120C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85947"/>
            <a:ext cx="6725112" cy="38618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Огибающая артерия ( открытая белая стрелка) дает начало задней нисходящей артерии (черная стрелка) и заднебоковая ветвь левого желудочка (белая стрелка) </a:t>
            </a:r>
            <a:r>
              <a:rPr lang="ru-RU" dirty="0" err="1"/>
              <a:t>кровоснабжая</a:t>
            </a:r>
            <a:r>
              <a:rPr lang="ru-RU" dirty="0"/>
              <a:t> стенку левого желудочка и заднюю треть межжелудочковой борозды 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C8BB0BD-6B5E-42B3-B151-8C2C0719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29" y="1885947"/>
            <a:ext cx="5193673" cy="488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8282450-5731-4E90-81D2-C0ADC8EC7191}"/>
              </a:ext>
            </a:extLst>
          </p:cNvPr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Мальчик 19 лет, с левым типом кровоснабжения сердца в анамнезе</a:t>
            </a:r>
          </a:p>
        </p:txBody>
      </p:sp>
    </p:spTree>
    <p:extLst>
      <p:ext uri="{BB962C8B-B14F-4D97-AF65-F5344CB8AC3E}">
        <p14:creationId xmlns:p14="http://schemas.microsoft.com/office/powerpoint/2010/main" val="226524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24939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Аномалии, вызванные нарушением механизмов иммунной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11072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Болезнь Кавасаки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71625"/>
            <a:ext cx="11010900" cy="5057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Редкое </a:t>
            </a:r>
            <a:r>
              <a:rPr lang="ru-RU" dirty="0" err="1"/>
              <a:t>иммунокомплексное</a:t>
            </a:r>
            <a:r>
              <a:rPr lang="ru-RU" dirty="0"/>
              <a:t> воспалительное поражение артерий, возникающее преимущественно у детей первых лет жизни, в основном у  мальчиков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85% случаев летальных исходов болезни Кавасаки  в </a:t>
            </a:r>
            <a:r>
              <a:rPr lang="ru-RU" dirty="0" err="1"/>
              <a:t>кардиомиоцитах</a:t>
            </a:r>
            <a:r>
              <a:rPr lang="ru-RU" dirty="0"/>
              <a:t> были выявлены эндотелиальные цитоплазматические включения, содержащие РНК.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Диагностика болезни Кавасаки основана на клинико-лабораторных исследованиях и данных лучевых методов диагностики 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3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– ангиография коронарных артерий и </a:t>
            </a:r>
            <a:r>
              <a:rPr lang="ru-RU" dirty="0" smtClean="0"/>
              <a:t>эхокардиография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62147"/>
            <a:ext cx="4522209" cy="36619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А. Визуализируется </a:t>
            </a:r>
            <a:r>
              <a:rPr lang="ru-RU" dirty="0" err="1"/>
              <a:t>фузиформная</a:t>
            </a:r>
            <a:r>
              <a:rPr lang="ru-RU" dirty="0"/>
              <a:t> аневризма передней межжелудочковой ветви (сплошные черные стрелки) размером 5 мм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В. В просвете визуализируются локусы кровотока (*) и устье огибающей артерии (открытая стрелка)</a:t>
            </a:r>
            <a:endParaRPr lang="ru-RU" dirty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99" y="1962147"/>
            <a:ext cx="3635375" cy="485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64" y="1962147"/>
            <a:ext cx="3634536" cy="48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4405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4712" y="6393417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7176" y="5172071"/>
            <a:ext cx="4086224" cy="157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Мальчик 4 года, с болезнью Кавасаки в анамнезе</a:t>
            </a:r>
          </a:p>
        </p:txBody>
      </p:sp>
    </p:spTree>
    <p:extLst>
      <p:ext uri="{BB962C8B-B14F-4D97-AF65-F5344CB8AC3E}">
        <p14:creationId xmlns:p14="http://schemas.microsoft.com/office/powerpoint/2010/main" val="222002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 – ангиография коронарных артерий, </a:t>
            </a:r>
            <a:r>
              <a:rPr lang="en-US" dirty="0"/>
              <a:t>3D</a:t>
            </a:r>
            <a:r>
              <a:rPr lang="ru-RU" dirty="0" smtClean="0"/>
              <a:t>-реконструкция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0725"/>
            <a:ext cx="4962525" cy="386238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А. В проксимальном отделе передней межжелудочковой ветви визуализируется </a:t>
            </a:r>
            <a:r>
              <a:rPr lang="ru-RU" dirty="0" err="1"/>
              <a:t>гиганстская</a:t>
            </a:r>
            <a:r>
              <a:rPr lang="ru-RU" dirty="0"/>
              <a:t> (14 мм)  </a:t>
            </a:r>
            <a:r>
              <a:rPr lang="ru-RU" dirty="0" err="1"/>
              <a:t>фузиформная</a:t>
            </a:r>
            <a:r>
              <a:rPr lang="ru-RU" dirty="0"/>
              <a:t> аневризма (сплошные белые стрелки) 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В. Визуализируется </a:t>
            </a:r>
            <a:r>
              <a:rPr lang="ru-RU" dirty="0" err="1"/>
              <a:t>фузиформная</a:t>
            </a:r>
            <a:r>
              <a:rPr lang="ru-RU" dirty="0"/>
              <a:t> аневризма проксимального сегмента правой коронарной артерии (открытая белая стрелка). Позади левого желудочка визуализируется огибающая артерия (черная стрелочка)</a:t>
            </a:r>
            <a:endParaRPr lang="ru-RU" dirty="0"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90725"/>
            <a:ext cx="3586491" cy="48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1" y="1990725"/>
            <a:ext cx="3443289" cy="48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825" y="638389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711" y="6383893"/>
            <a:ext cx="2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2" y="5853110"/>
            <a:ext cx="4714875" cy="100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Девочка 17 лет, с болезнью Кавасаки в анамнезе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221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Узелковый </a:t>
            </a:r>
            <a:r>
              <a:rPr lang="ru-RU" dirty="0" err="1"/>
              <a:t>полиартериит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9587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Некротический </a:t>
            </a:r>
            <a:r>
              <a:rPr lang="ru-RU" dirty="0" err="1"/>
              <a:t>васкулит</a:t>
            </a:r>
            <a:r>
              <a:rPr lang="ru-RU" dirty="0"/>
              <a:t>, поражающий артерии малого и среднего калибра. На разных участках пораженных сосудов образуются аневризмы и узелки. У детей это заболевание встречается редко. Пик заболеваемости приходится на 10-летний возраст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Этиология заболевания до конца неизвестна, предполагается, что практически любые инфекционные агенты могут вызывать развитие заболевания. При классическом узелковом </a:t>
            </a:r>
            <a:r>
              <a:rPr lang="ru-RU" dirty="0" err="1"/>
              <a:t>полиартериите</a:t>
            </a:r>
            <a:r>
              <a:rPr lang="ru-RU" dirty="0"/>
              <a:t> в 80% случаев наблюдается ассоциация с вирусом гепатита В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основе патогенеза узелкового </a:t>
            </a:r>
            <a:r>
              <a:rPr lang="ru-RU" dirty="0" err="1"/>
              <a:t>полиартериита</a:t>
            </a:r>
            <a:r>
              <a:rPr lang="ru-RU" dirty="0"/>
              <a:t> лежат </a:t>
            </a:r>
            <a:r>
              <a:rPr lang="ru-RU" dirty="0" err="1"/>
              <a:t>иммунокомплексные</a:t>
            </a:r>
            <a:r>
              <a:rPr lang="ru-RU" dirty="0"/>
              <a:t> механизмы, активация комплемента, повреждение эндотелия с последующим высвобождением цитокинов и медиаторов воспаления</a:t>
            </a:r>
          </a:p>
        </p:txBody>
      </p:sp>
    </p:spTree>
    <p:extLst>
      <p:ext uri="{BB962C8B-B14F-4D97-AF65-F5344CB8AC3E}">
        <p14:creationId xmlns:p14="http://schemas.microsoft.com/office/powerpoint/2010/main" val="2031807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708</Words>
  <Application>Microsoft Office PowerPoint</Application>
  <PresentationFormat>Произвольный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Аномалии коронарных артерий у детей: взгляд на причины (1 часть)</vt:lpstr>
      <vt:lpstr>Актуальность</vt:lpstr>
      <vt:lpstr>КТ – ангиография коронарных артерий, 3D-реконструкция. Правый тип кровоснабжения</vt:lpstr>
      <vt:lpstr>КТ – ангиография коронарных артерий, 3D-реконструкция. Левый тип кровоснабжения</vt:lpstr>
      <vt:lpstr>Аномалии, вызванные нарушением механизмов иммунной системы</vt:lpstr>
      <vt:lpstr>Болезнь Кавасаки</vt:lpstr>
      <vt:lpstr>КТ – ангиография коронарных артерий и эхокардиография</vt:lpstr>
      <vt:lpstr>КТ – ангиография коронарных артерий, 3D-реконструкция</vt:lpstr>
      <vt:lpstr>Узелковый полиартериит</vt:lpstr>
      <vt:lpstr>КТ – ангиография коронарных артерий </vt:lpstr>
      <vt:lpstr>Коронарография</vt:lpstr>
      <vt:lpstr>КТ – ангиография коронарных артерий, 3D-реконструкция  </vt:lpstr>
      <vt:lpstr>Системная красная волчанка</vt:lpstr>
      <vt:lpstr>КТ – ангиография коронарных артерий, 3D-реконструкция </vt:lpstr>
      <vt:lpstr>Васкулопатия коронарного аллотрансплантата</vt:lpstr>
      <vt:lpstr>КТ- ангиография коронарных артерий</vt:lpstr>
      <vt:lpstr>Врожденные аномалии</vt:lpstr>
      <vt:lpstr>Миокардиальный мостик</vt:lpstr>
      <vt:lpstr>КТ – ангиография коронарных артерий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Красненко</dc:creator>
  <cp:lastModifiedBy>tech</cp:lastModifiedBy>
  <cp:revision>797</cp:revision>
  <dcterms:created xsi:type="dcterms:W3CDTF">2021-02-07T08:28:55Z</dcterms:created>
  <dcterms:modified xsi:type="dcterms:W3CDTF">2021-05-18T01:39:41Z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731901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D9.0.3</vt:lpwstr>
  </property>
</Properties>
</file>