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303" r:id="rId3"/>
    <p:sldId id="304" r:id="rId4"/>
    <p:sldId id="267" r:id="rId5"/>
    <p:sldId id="257" r:id="rId6"/>
    <p:sldId id="260" r:id="rId7"/>
    <p:sldId id="261" r:id="rId8"/>
    <p:sldId id="262" r:id="rId9"/>
    <p:sldId id="264" r:id="rId10"/>
    <p:sldId id="265" r:id="rId11"/>
    <p:sldId id="259" r:id="rId12"/>
    <p:sldId id="266" r:id="rId13"/>
    <p:sldId id="268" r:id="rId14"/>
    <p:sldId id="269" r:id="rId15"/>
    <p:sldId id="270" r:id="rId16"/>
    <p:sldId id="263"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2" r:id="rId30"/>
    <p:sldId id="284" r:id="rId31"/>
    <p:sldId id="302"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5" r:id="rId50"/>
    <p:sldId id="308" r:id="rId5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BDD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3314700"/>
          </a:xfrm>
        </p:spPr>
        <p:txBody>
          <a:bodyPr/>
          <a:lstStyle>
            <a:lvl1pPr algn="ctr">
              <a:defRPr sz="4400" b="1"/>
            </a:lvl1pPr>
          </a:lstStyle>
          <a:p>
            <a:pPr lvl="0"/>
            <a:r>
              <a:rPr lang="ru-RU" noProof="0" smtClean="0"/>
              <a:t>Образец заголовка</a:t>
            </a:r>
          </a:p>
        </p:txBody>
      </p:sp>
      <p:sp>
        <p:nvSpPr>
          <p:cNvPr id="4102" name="Rectangle 6"/>
          <p:cNvSpPr>
            <a:spLocks noGrp="1" noChangeArrowheads="1"/>
          </p:cNvSpPr>
          <p:nvPr>
            <p:ph type="sldNum" sz="quarter" idx="4"/>
          </p:nvPr>
        </p:nvSpPr>
        <p:spPr>
          <a:xfrm>
            <a:off x="8101013" y="6245225"/>
            <a:ext cx="585787" cy="476250"/>
          </a:xfrm>
        </p:spPr>
        <p:txBody>
          <a:bodyPr/>
          <a:lstStyle>
            <a:lvl1pPr>
              <a:defRPr/>
            </a:lvl1pPr>
          </a:lstStyle>
          <a:p>
            <a:fld id="{D5C60F75-6028-4CD8-A4F7-C69CD49ADB93}" type="slidenum">
              <a:rPr lang="ru-RU"/>
              <a:pPr/>
              <a:t>‹#›</a:t>
            </a:fld>
            <a:endParaRPr lang="ru-RU"/>
          </a:p>
        </p:txBody>
      </p:sp>
      <p:sp>
        <p:nvSpPr>
          <p:cNvPr id="4104" name="Rectangle 8"/>
          <p:cNvSpPr>
            <a:spLocks noGrp="1" noChangeArrowheads="1"/>
          </p:cNvSpPr>
          <p:nvPr>
            <p:ph type="dt" sz="quarter" idx="2"/>
          </p:nvPr>
        </p:nvSpPr>
        <p:spPr>
          <a:xfrm>
            <a:off x="457200" y="6245225"/>
            <a:ext cx="2133600" cy="476250"/>
          </a:xfrm>
        </p:spPr>
        <p:txBody>
          <a:bodyPr/>
          <a:lstStyle>
            <a:lvl1pPr>
              <a:defRPr/>
            </a:lvl1pPr>
          </a:lstStyle>
          <a:p>
            <a:endParaRPr lang="ru-RU"/>
          </a:p>
        </p:txBody>
      </p:sp>
      <p:sp>
        <p:nvSpPr>
          <p:cNvPr id="4105" name="Rectangle 9"/>
          <p:cNvSpPr>
            <a:spLocks noGrp="1" noChangeArrowheads="1"/>
          </p:cNvSpPr>
          <p:nvPr>
            <p:ph type="ftr" sz="quarter" idx="3"/>
          </p:nvPr>
        </p:nvSpPr>
        <p:spPr>
          <a:xfrm>
            <a:off x="3124200" y="6245225"/>
            <a:ext cx="2895600" cy="476250"/>
          </a:xfrm>
        </p:spPr>
        <p:txBody>
          <a:bodyPr/>
          <a:lstStyle>
            <a:lvl1pPr>
              <a:defRPr/>
            </a:lvl1p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CF3D672-C3C6-4AD4-8C9A-11216287E4BE}" type="slidenum">
              <a:rPr lang="ru-RU"/>
              <a:pPr/>
              <a:t>‹#›</a:t>
            </a:fld>
            <a:endParaRPr lang="ru-RU"/>
          </a:p>
        </p:txBody>
      </p:sp>
    </p:spTree>
    <p:extLst>
      <p:ext uri="{BB962C8B-B14F-4D97-AF65-F5344CB8AC3E}">
        <p14:creationId xmlns="" xmlns:p14="http://schemas.microsoft.com/office/powerpoint/2010/main" val="393299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975"/>
            <a:ext cx="2057400" cy="60721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53975"/>
            <a:ext cx="6019800" cy="60721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E76205D-1B9B-444D-BAA8-7CAB331FDD98}" type="slidenum">
              <a:rPr lang="ru-RU"/>
              <a:pPr/>
              <a:t>‹#›</a:t>
            </a:fld>
            <a:endParaRPr lang="ru-RU"/>
          </a:p>
        </p:txBody>
      </p:sp>
    </p:spTree>
    <p:extLst>
      <p:ext uri="{BB962C8B-B14F-4D97-AF65-F5344CB8AC3E}">
        <p14:creationId xmlns="" xmlns:p14="http://schemas.microsoft.com/office/powerpoint/2010/main" val="3610018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0ABA05C-0113-45AD-9695-75EE5CBAC622}" type="slidenum">
              <a:rPr lang="ru-RU"/>
              <a:pPr/>
              <a:t>‹#›</a:t>
            </a:fld>
            <a:endParaRPr lang="ru-RU"/>
          </a:p>
        </p:txBody>
      </p:sp>
    </p:spTree>
    <p:extLst>
      <p:ext uri="{BB962C8B-B14F-4D97-AF65-F5344CB8AC3E}">
        <p14:creationId xmlns="" xmlns:p14="http://schemas.microsoft.com/office/powerpoint/2010/main" val="198934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5B0DD6E-1C22-44AD-9BCC-B81A167D8291}" type="slidenum">
              <a:rPr lang="ru-RU"/>
              <a:pPr/>
              <a:t>‹#›</a:t>
            </a:fld>
            <a:endParaRPr lang="ru-RU"/>
          </a:p>
        </p:txBody>
      </p:sp>
    </p:spTree>
    <p:extLst>
      <p:ext uri="{BB962C8B-B14F-4D97-AF65-F5344CB8AC3E}">
        <p14:creationId xmlns="" xmlns:p14="http://schemas.microsoft.com/office/powerpoint/2010/main" val="201691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9E8E7CB-7A56-4B28-AFCF-072795DD4733}" type="slidenum">
              <a:rPr lang="ru-RU"/>
              <a:pPr/>
              <a:t>‹#›</a:t>
            </a:fld>
            <a:endParaRPr lang="ru-RU"/>
          </a:p>
        </p:txBody>
      </p:sp>
    </p:spTree>
    <p:extLst>
      <p:ext uri="{BB962C8B-B14F-4D97-AF65-F5344CB8AC3E}">
        <p14:creationId xmlns="" xmlns:p14="http://schemas.microsoft.com/office/powerpoint/2010/main" val="874559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E0D1DA69-3A75-436B-8E0F-C2F04467A97C}" type="slidenum">
              <a:rPr lang="ru-RU"/>
              <a:pPr/>
              <a:t>‹#›</a:t>
            </a:fld>
            <a:endParaRPr lang="ru-RU"/>
          </a:p>
        </p:txBody>
      </p:sp>
    </p:spTree>
    <p:extLst>
      <p:ext uri="{BB962C8B-B14F-4D97-AF65-F5344CB8AC3E}">
        <p14:creationId xmlns="" xmlns:p14="http://schemas.microsoft.com/office/powerpoint/2010/main" val="2287443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A854D120-81E3-4376-8FE8-8086E944CD08}" type="slidenum">
              <a:rPr lang="ru-RU"/>
              <a:pPr/>
              <a:t>‹#›</a:t>
            </a:fld>
            <a:endParaRPr lang="ru-RU"/>
          </a:p>
        </p:txBody>
      </p:sp>
    </p:spTree>
    <p:extLst>
      <p:ext uri="{BB962C8B-B14F-4D97-AF65-F5344CB8AC3E}">
        <p14:creationId xmlns="" xmlns:p14="http://schemas.microsoft.com/office/powerpoint/2010/main" val="163448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19010C1-3FD1-4126-9A16-B7B1F3792EDE}" type="slidenum">
              <a:rPr lang="ru-RU"/>
              <a:pPr/>
              <a:t>‹#›</a:t>
            </a:fld>
            <a:endParaRPr lang="ru-RU"/>
          </a:p>
        </p:txBody>
      </p:sp>
    </p:spTree>
    <p:extLst>
      <p:ext uri="{BB962C8B-B14F-4D97-AF65-F5344CB8AC3E}">
        <p14:creationId xmlns="" xmlns:p14="http://schemas.microsoft.com/office/powerpoint/2010/main" val="2494647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A7153AE-1DCE-43F7-96FB-EEB5A24E1670}" type="slidenum">
              <a:rPr lang="ru-RU"/>
              <a:pPr/>
              <a:t>‹#›</a:t>
            </a:fld>
            <a:endParaRPr lang="ru-RU"/>
          </a:p>
        </p:txBody>
      </p:sp>
    </p:spTree>
    <p:extLst>
      <p:ext uri="{BB962C8B-B14F-4D97-AF65-F5344CB8AC3E}">
        <p14:creationId xmlns="" xmlns:p14="http://schemas.microsoft.com/office/powerpoint/2010/main" val="67457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F00F680-3660-4ACD-A900-23E4F6C666B0}" type="slidenum">
              <a:rPr lang="ru-RU"/>
              <a:pPr/>
              <a:t>‹#›</a:t>
            </a:fld>
            <a:endParaRPr lang="ru-RU"/>
          </a:p>
        </p:txBody>
      </p:sp>
    </p:spTree>
    <p:extLst>
      <p:ext uri="{BB962C8B-B14F-4D97-AF65-F5344CB8AC3E}">
        <p14:creationId xmlns="" xmlns:p14="http://schemas.microsoft.com/office/powerpoint/2010/main" val="142357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975"/>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453188"/>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2879725" y="6453188"/>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8640763" y="6453188"/>
            <a:ext cx="53975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000">
                <a:solidFill>
                  <a:schemeClr val="bg1"/>
                </a:solidFill>
              </a:defRPr>
            </a:lvl1pPr>
          </a:lstStyle>
          <a:p>
            <a:fld id="{77A4DC07-B01B-4561-969E-D30A0DFA91DE}"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rtl="0" eaLnBrk="1" fontAlgn="base" hangingPunct="1">
        <a:spcBef>
          <a:spcPct val="0"/>
        </a:spcBef>
        <a:spcAft>
          <a:spcPct val="0"/>
        </a:spcAft>
        <a:defRPr sz="4000">
          <a:solidFill>
            <a:schemeClr val="bg1"/>
          </a:solidFill>
          <a:latin typeface="+mj-lt"/>
          <a:ea typeface="+mj-ea"/>
          <a:cs typeface="+mj-cs"/>
        </a:defRPr>
      </a:lvl1pPr>
      <a:lvl2pPr algn="r" rtl="0" eaLnBrk="1" fontAlgn="base" hangingPunct="1">
        <a:spcBef>
          <a:spcPct val="0"/>
        </a:spcBef>
        <a:spcAft>
          <a:spcPct val="0"/>
        </a:spcAft>
        <a:defRPr sz="4000">
          <a:solidFill>
            <a:schemeClr val="bg1"/>
          </a:solidFill>
          <a:latin typeface="Arial" charset="0"/>
        </a:defRPr>
      </a:lvl2pPr>
      <a:lvl3pPr algn="r" rtl="0" eaLnBrk="1" fontAlgn="base" hangingPunct="1">
        <a:spcBef>
          <a:spcPct val="0"/>
        </a:spcBef>
        <a:spcAft>
          <a:spcPct val="0"/>
        </a:spcAft>
        <a:defRPr sz="4000">
          <a:solidFill>
            <a:schemeClr val="bg1"/>
          </a:solidFill>
          <a:latin typeface="Arial" charset="0"/>
        </a:defRPr>
      </a:lvl3pPr>
      <a:lvl4pPr algn="r" rtl="0" eaLnBrk="1" fontAlgn="base" hangingPunct="1">
        <a:spcBef>
          <a:spcPct val="0"/>
        </a:spcBef>
        <a:spcAft>
          <a:spcPct val="0"/>
        </a:spcAft>
        <a:defRPr sz="4000">
          <a:solidFill>
            <a:schemeClr val="bg1"/>
          </a:solidFill>
          <a:latin typeface="Arial" charset="0"/>
        </a:defRPr>
      </a:lvl4pPr>
      <a:lvl5pPr algn="r" rtl="0" eaLnBrk="1" fontAlgn="base" hangingPunct="1">
        <a:spcBef>
          <a:spcPct val="0"/>
        </a:spcBef>
        <a:spcAft>
          <a:spcPct val="0"/>
        </a:spcAft>
        <a:defRPr sz="4000">
          <a:solidFill>
            <a:schemeClr val="bg1"/>
          </a:solidFill>
          <a:latin typeface="Arial" charset="0"/>
        </a:defRPr>
      </a:lvl5pPr>
      <a:lvl6pPr marL="457200" algn="r" rtl="0" eaLnBrk="1" fontAlgn="base" hangingPunct="1">
        <a:spcBef>
          <a:spcPct val="0"/>
        </a:spcBef>
        <a:spcAft>
          <a:spcPct val="0"/>
        </a:spcAft>
        <a:defRPr sz="4000">
          <a:solidFill>
            <a:schemeClr val="bg1"/>
          </a:solidFill>
          <a:latin typeface="Arial" charset="0"/>
        </a:defRPr>
      </a:lvl6pPr>
      <a:lvl7pPr marL="914400" algn="r" rtl="0" eaLnBrk="1" fontAlgn="base" hangingPunct="1">
        <a:spcBef>
          <a:spcPct val="0"/>
        </a:spcBef>
        <a:spcAft>
          <a:spcPct val="0"/>
        </a:spcAft>
        <a:defRPr sz="4000">
          <a:solidFill>
            <a:schemeClr val="bg1"/>
          </a:solidFill>
          <a:latin typeface="Arial" charset="0"/>
        </a:defRPr>
      </a:lvl7pPr>
      <a:lvl8pPr marL="1371600" algn="r" rtl="0" eaLnBrk="1" fontAlgn="base" hangingPunct="1">
        <a:spcBef>
          <a:spcPct val="0"/>
        </a:spcBef>
        <a:spcAft>
          <a:spcPct val="0"/>
        </a:spcAft>
        <a:defRPr sz="4000">
          <a:solidFill>
            <a:schemeClr val="bg1"/>
          </a:solidFill>
          <a:latin typeface="Arial" charset="0"/>
        </a:defRPr>
      </a:lvl8pPr>
      <a:lvl9pPr marL="1828800" algn="r"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Кафедра нервных болезней с курсом медицинской реабилитации ПО</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Тема: </a:t>
            </a:r>
            <a:r>
              <a:rPr lang="ru-RU" sz="2000" b="1" dirty="0" smtClean="0">
                <a:solidFill>
                  <a:schemeClr val="tx1"/>
                </a:solidFill>
                <a:latin typeface="Times New Roman" pitchFamily="18" charset="0"/>
                <a:cs typeface="Times New Roman" pitchFamily="18" charset="0"/>
              </a:rPr>
              <a:t>Оптимизация функционального статуса глубинных образований мозга, формирование базиса подкорково-корковых и межполушарных взаимодействий</a:t>
            </a: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лекция </a:t>
            </a:r>
            <a:r>
              <a:rPr lang="ru-RU" sz="2000" smtClean="0">
                <a:solidFill>
                  <a:schemeClr val="tx1"/>
                </a:solidFill>
                <a:latin typeface="Times New Roman" pitchFamily="18" charset="0"/>
                <a:cs typeface="Times New Roman" pitchFamily="18" charset="0"/>
              </a:rPr>
              <a:t>№ </a:t>
            </a:r>
            <a:r>
              <a:rPr lang="ru-RU" sz="2000" smtClean="0">
                <a:solidFill>
                  <a:schemeClr val="tx1"/>
                </a:solidFill>
                <a:latin typeface="Times New Roman" pitchFamily="18" charset="0"/>
                <a:cs typeface="Times New Roman" pitchFamily="18" charset="0"/>
              </a:rPr>
              <a:t>12</a:t>
            </a:r>
            <a:r>
              <a:rPr lang="ru-RU" sz="200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для студентов </a:t>
            </a:r>
            <a:r>
              <a:rPr lang="en-US" sz="2000" dirty="0" smtClean="0">
                <a:solidFill>
                  <a:schemeClr val="tx1"/>
                </a:solidFill>
                <a:latin typeface="Times New Roman" pitchFamily="18" charset="0"/>
                <a:cs typeface="Times New Roman" pitchFamily="18" charset="0"/>
              </a:rPr>
              <a:t>V</a:t>
            </a:r>
            <a:r>
              <a:rPr lang="ru-RU" sz="2000" dirty="0" smtClean="0">
                <a:solidFill>
                  <a:schemeClr val="tx1"/>
                </a:solidFill>
                <a:latin typeface="Times New Roman" pitchFamily="18" charset="0"/>
                <a:cs typeface="Times New Roman" pitchFamily="18" charset="0"/>
              </a:rPr>
              <a:t> курса, обучающихся по специальности </a:t>
            </a:r>
            <a:r>
              <a:rPr lang="en-US" sz="2000" dirty="0" smtClean="0">
                <a:solidFill>
                  <a:schemeClr val="tx1"/>
                </a:solidFill>
                <a:latin typeface="Times New Roman" pitchFamily="18" charset="0"/>
                <a:cs typeface="Times New Roman" pitchFamily="18" charset="0"/>
              </a:rPr>
              <a:t/>
            </a:r>
            <a:br>
              <a:rPr lang="en-US"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030401.65 – КЛИНИЧЕСКАЯ ПСИХОЛОГИЯ</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асс. </a:t>
            </a:r>
            <a:r>
              <a:rPr lang="ru-RU" sz="2000" dirty="0" err="1" smtClean="0">
                <a:solidFill>
                  <a:schemeClr val="tx1"/>
                </a:solidFill>
                <a:latin typeface="Times New Roman" pitchFamily="18" charset="0"/>
                <a:cs typeface="Times New Roman" pitchFamily="18" charset="0"/>
              </a:rPr>
              <a:t>Швецова</a:t>
            </a:r>
            <a:r>
              <a:rPr lang="ru-RU" sz="2000" dirty="0" smtClean="0">
                <a:solidFill>
                  <a:schemeClr val="tx1"/>
                </a:solidFill>
                <a:latin typeface="Times New Roman" pitchFamily="18" charset="0"/>
                <a:cs typeface="Times New Roman" pitchFamily="18" charset="0"/>
              </a:rPr>
              <a:t> И.Н.</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 </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Красноярск, 2014г</a:t>
            </a:r>
            <a:r>
              <a:rPr lang="ru-RU" sz="2400" dirty="0" smtClean="0">
                <a:solidFill>
                  <a:schemeClr val="tx1"/>
                </a:solidFill>
                <a:latin typeface="Times New Roman" pitchFamily="18" charset="0"/>
                <a:cs typeface="Times New Roman" pitchFamily="18" charset="0"/>
              </a:rPr>
              <a:t>. </a:t>
            </a: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a:t>
            </a:r>
            <a:r>
              <a:rPr lang="ru-RU" dirty="0" smtClean="0"/>
              <a:t>бучение четырехфазным дыхательным упражнения</a:t>
            </a:r>
            <a:endParaRPr lang="ru-RU" dirty="0"/>
          </a:p>
        </p:txBody>
      </p:sp>
      <p:sp>
        <p:nvSpPr>
          <p:cNvPr id="3" name="Объект 2"/>
          <p:cNvSpPr>
            <a:spLocks noGrp="1"/>
          </p:cNvSpPr>
          <p:nvPr>
            <p:ph idx="1"/>
          </p:nvPr>
        </p:nvSpPr>
        <p:spPr>
          <a:xfrm>
            <a:off x="467544" y="1484784"/>
            <a:ext cx="8229600" cy="4896544"/>
          </a:xfrm>
        </p:spPr>
        <p:txBody>
          <a:bodyPr>
            <a:normAutofit fontScale="85000" lnSpcReduction="10000"/>
          </a:bodyPr>
          <a:lstStyle/>
          <a:p>
            <a:r>
              <a:rPr lang="ru-RU" dirty="0" smtClean="0"/>
              <a:t>Отработку дыхательных упражнений лучше всего начинать со стадии выдоха, после чего, выждав естественную паузу и дождавшись момента, когда появится желание вдохнуть, сделать приятный, глубокий, без напряжения вдох ртом или носом.</a:t>
            </a:r>
          </a:p>
          <a:p>
            <a:r>
              <a:rPr lang="ru-RU" dirty="0" smtClean="0"/>
              <a:t>Нужно внимательно следить за тем, чтобы двигалась диафрагма и оставались спокойными плечи. При выполнении упражнения в положении сидя или стоя не нагибаться вперед.</a:t>
            </a:r>
          </a:p>
          <a:p>
            <a:r>
              <a:rPr lang="ru-RU" dirty="0" smtClean="0"/>
              <a:t>Все упражнения выполняются по 3–5 раз.</a:t>
            </a:r>
            <a:endParaRPr lang="ru-RU" dirty="0"/>
          </a:p>
        </p:txBody>
      </p:sp>
    </p:spTree>
    <p:extLst>
      <p:ext uri="{BB962C8B-B14F-4D97-AF65-F5344CB8AC3E}">
        <p14:creationId xmlns="" xmlns:p14="http://schemas.microsoft.com/office/powerpoint/2010/main" val="252126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996952"/>
            <a:ext cx="8229600" cy="1143000"/>
          </a:xfrm>
        </p:spPr>
        <p:txBody>
          <a:bodyPr/>
          <a:lstStyle/>
          <a:p>
            <a:r>
              <a:rPr lang="ru-RU" b="1" dirty="0" smtClean="0">
                <a:solidFill>
                  <a:schemeClr val="tx1"/>
                </a:solidFill>
              </a:rPr>
              <a:t>ДЫХАТЕЛЬНЫЕ УПРАЖНЕНИЯ</a:t>
            </a:r>
            <a:endParaRPr lang="ru-RU" b="1" dirty="0">
              <a:solidFill>
                <a:schemeClr val="tx1"/>
              </a:solidFill>
            </a:endParaRPr>
          </a:p>
        </p:txBody>
      </p:sp>
    </p:spTree>
    <p:extLst>
      <p:ext uri="{BB962C8B-B14F-4D97-AF65-F5344CB8AC3E}">
        <p14:creationId xmlns="" xmlns:p14="http://schemas.microsoft.com/office/powerpoint/2010/main" val="2315911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a:t>
            </a:r>
            <a:endParaRPr lang="ru-RU" dirty="0"/>
          </a:p>
        </p:txBody>
      </p:sp>
      <p:sp>
        <p:nvSpPr>
          <p:cNvPr id="3" name="Объект 2"/>
          <p:cNvSpPr>
            <a:spLocks noGrp="1"/>
          </p:cNvSpPr>
          <p:nvPr>
            <p:ph idx="1"/>
          </p:nvPr>
        </p:nvSpPr>
        <p:spPr>
          <a:xfrm>
            <a:off x="457200" y="1600200"/>
            <a:ext cx="8229600" cy="4709120"/>
          </a:xfrm>
        </p:spPr>
        <p:txBody>
          <a:bodyPr>
            <a:normAutofit fontScale="92500" lnSpcReduction="20000"/>
          </a:bodyPr>
          <a:lstStyle/>
          <a:p>
            <a:r>
              <a:rPr lang="ru-RU" dirty="0" smtClean="0"/>
              <a:t>Сделать полный выдох, набрать воздух медленно через нос, следя за тем, чтобы передняя брюшная стенка все больше выдавалась вперед (набирать воздух свободно, не напрягаясь). При этом диафрагма уплощается, увеличивая объем легких, грудная клетка расширяется. На 2–5 с задержать воздух, затем начать выдох ртом с подтягиванием брюшной стенки; в конце выдоха опускается грудь. Вдыхать и выдыхать плавно, избегая толчков.</a:t>
            </a:r>
            <a:endParaRPr lang="ru-RU" dirty="0"/>
          </a:p>
        </p:txBody>
      </p:sp>
    </p:spTree>
    <p:extLst>
      <p:ext uri="{BB962C8B-B14F-4D97-AF65-F5344CB8AC3E}">
        <p14:creationId xmlns="" xmlns:p14="http://schemas.microsoft.com/office/powerpoint/2010/main" val="55026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a:t>
            </a:r>
            <a:endParaRPr lang="ru-RU" dirty="0"/>
          </a:p>
        </p:txBody>
      </p:sp>
      <p:sp>
        <p:nvSpPr>
          <p:cNvPr id="3" name="Объект 2"/>
          <p:cNvSpPr>
            <a:spLocks noGrp="1"/>
          </p:cNvSpPr>
          <p:nvPr>
            <p:ph idx="1"/>
          </p:nvPr>
        </p:nvSpPr>
        <p:spPr/>
        <p:txBody>
          <a:bodyPr/>
          <a:lstStyle/>
          <a:p>
            <a:r>
              <a:rPr lang="ru-RU" dirty="0" smtClean="0"/>
              <a:t>Правую руку положить на область движения диафрагмы. Сделать выдох и, когда появится желание вдохнуть, с закрытым ртом сделать глубокий, без напряжения вдох носом. Затем пауза (задержать грудную клетку в расширенном состоянии). Сделать полный выдох, медленно и плавно выпуская воздух через нос. Пауза.</a:t>
            </a:r>
            <a:endParaRPr lang="ru-RU" dirty="0"/>
          </a:p>
        </p:txBody>
      </p:sp>
    </p:spTree>
    <p:extLst>
      <p:ext uri="{BB962C8B-B14F-4D97-AF65-F5344CB8AC3E}">
        <p14:creationId xmlns="" xmlns:p14="http://schemas.microsoft.com/office/powerpoint/2010/main" val="1657659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a:t>
            </a:r>
            <a:endParaRPr lang="ru-RU" dirty="0"/>
          </a:p>
        </p:txBody>
      </p:sp>
      <p:sp>
        <p:nvSpPr>
          <p:cNvPr id="3" name="Объект 2"/>
          <p:cNvSpPr>
            <a:spLocks noGrp="1"/>
          </p:cNvSpPr>
          <p:nvPr>
            <p:ph idx="1"/>
          </p:nvPr>
        </p:nvSpPr>
        <p:spPr>
          <a:xfrm>
            <a:off x="467544" y="1484784"/>
            <a:ext cx="8229600" cy="4781128"/>
          </a:xfrm>
        </p:spPr>
        <p:txBody>
          <a:bodyPr>
            <a:normAutofit fontScale="85000" lnSpcReduction="20000"/>
          </a:bodyPr>
          <a:lstStyle/>
          <a:p>
            <a:r>
              <a:rPr lang="ru-RU" dirty="0" smtClean="0"/>
              <a:t>После выдоха начать дыхание через нос, следя, правильно ли работают диафрагма, нижние ребра и мышцы живота, спокойны ли плечи. Выдержав паузу, начать постепенный, плавный выдох через узкое отверстие, образованное губами. При этом должно возникнуть ощущение, будто струя воздуха является продолжением воздушного потока, идущего от диафрагмы. Необходимо следить за тем, чтобы не было напряжения в верхней части грудной клетки и шее. При ощущении напряжения следует, расслабившись, медленно покачать головой вправо-влево, вперед-назад, по кругу.</a:t>
            </a:r>
            <a:endParaRPr lang="ru-RU" dirty="0"/>
          </a:p>
        </p:txBody>
      </p:sp>
    </p:spTree>
    <p:extLst>
      <p:ext uri="{BB962C8B-B14F-4D97-AF65-F5344CB8AC3E}">
        <p14:creationId xmlns="" xmlns:p14="http://schemas.microsoft.com/office/powerpoint/2010/main" val="2980459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«Шарик»</a:t>
            </a:r>
            <a:endParaRPr lang="ru-RU" dirty="0"/>
          </a:p>
        </p:txBody>
      </p:sp>
      <p:sp>
        <p:nvSpPr>
          <p:cNvPr id="3" name="Объект 2"/>
          <p:cNvSpPr>
            <a:spLocks noGrp="1"/>
          </p:cNvSpPr>
          <p:nvPr>
            <p:ph idx="1"/>
          </p:nvPr>
        </p:nvSpPr>
        <p:spPr>
          <a:xfrm>
            <a:off x="457200" y="1600200"/>
            <a:ext cx="8229600" cy="4709120"/>
          </a:xfrm>
        </p:spPr>
        <p:txBody>
          <a:bodyPr>
            <a:normAutofit fontScale="85000" lnSpcReduction="20000"/>
          </a:bodyPr>
          <a:lstStyle/>
          <a:p>
            <a:r>
              <a:rPr lang="ru-RU" dirty="0" smtClean="0"/>
              <a:t>Повышение эффективности выполнения дыхательных упражнений достигается благодаря использованию образного представления, подключения воображения, так хорошо развитого у детей. Например, возможен образ желтого или оранжевого теплого шарика, расположенного в животе (соответственно надувающегося и </a:t>
            </a:r>
            <a:r>
              <a:rPr lang="ru-RU" dirty="0" err="1" smtClean="0"/>
              <a:t>сдувающегося</a:t>
            </a:r>
            <a:r>
              <a:rPr lang="ru-RU" dirty="0" smtClean="0"/>
              <a:t> в ритме дыхания). Ребенку также предлагается вокализировать на выдохе, </a:t>
            </a:r>
            <a:r>
              <a:rPr lang="ru-RU" dirty="0" err="1" smtClean="0"/>
              <a:t>пропевая</a:t>
            </a:r>
            <a:r>
              <a:rPr lang="ru-RU" dirty="0" smtClean="0"/>
              <a:t> отдельные звуки (а, о, у, ш, х) и их сочетания (з переходит в с, о — в у, ш — в щ, хи и т. п.).</a:t>
            </a:r>
            <a:endParaRPr lang="ru-RU" dirty="0"/>
          </a:p>
        </p:txBody>
      </p:sp>
    </p:spTree>
    <p:extLst>
      <p:ext uri="{BB962C8B-B14F-4D97-AF65-F5344CB8AC3E}">
        <p14:creationId xmlns="" xmlns:p14="http://schemas.microsoft.com/office/powerpoint/2010/main" val="2760090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«Ветер»</a:t>
            </a:r>
            <a:endParaRPr lang="ru-RU" dirty="0"/>
          </a:p>
        </p:txBody>
      </p:sp>
      <p:sp>
        <p:nvSpPr>
          <p:cNvPr id="3" name="Объект 2"/>
          <p:cNvSpPr>
            <a:spLocks noGrp="1"/>
          </p:cNvSpPr>
          <p:nvPr>
            <p:ph idx="1"/>
          </p:nvPr>
        </p:nvSpPr>
        <p:spPr>
          <a:xfrm>
            <a:off x="467544" y="1661727"/>
            <a:ext cx="8229600" cy="4525963"/>
          </a:xfrm>
        </p:spPr>
        <p:txBody>
          <a:bodyPr/>
          <a:lstStyle/>
          <a:p>
            <a:r>
              <a:rPr lang="ru-RU" dirty="0" smtClean="0"/>
              <a:t>На медленном выдохе пальцем или всей ладонью прерывать воздушную струю так, чтобы</a:t>
            </a:r>
            <a:br>
              <a:rPr lang="ru-RU" dirty="0" smtClean="0"/>
            </a:br>
            <a:r>
              <a:rPr lang="ru-RU" dirty="0" smtClean="0"/>
              <a:t> получился звук </a:t>
            </a:r>
            <a:br>
              <a:rPr lang="ru-RU" dirty="0" smtClean="0"/>
            </a:br>
            <a:r>
              <a:rPr lang="ru-RU" dirty="0" smtClean="0"/>
              <a:t>ветра, клич индейца,</a:t>
            </a:r>
            <a:br>
              <a:rPr lang="ru-RU" dirty="0" smtClean="0"/>
            </a:br>
            <a:r>
              <a:rPr lang="ru-RU" dirty="0" smtClean="0"/>
              <a:t> свист птицы.</a:t>
            </a:r>
            <a:endParaRPr lang="ru-RU" dirty="0"/>
          </a:p>
        </p:txBody>
      </p:sp>
      <p:pic>
        <p:nvPicPr>
          <p:cNvPr id="11266" name="Picture 2" descr="C:\Users\Я\Desktop\_i.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48064" y="2996952"/>
            <a:ext cx="3772420" cy="295232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1058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6</a:t>
            </a:r>
            <a:endParaRPr lang="ru-RU" dirty="0"/>
          </a:p>
        </p:txBody>
      </p:sp>
      <p:sp>
        <p:nvSpPr>
          <p:cNvPr id="3" name="Объект 2"/>
          <p:cNvSpPr>
            <a:spLocks noGrp="1"/>
          </p:cNvSpPr>
          <p:nvPr>
            <p:ph idx="1"/>
          </p:nvPr>
        </p:nvSpPr>
        <p:spPr>
          <a:xfrm>
            <a:off x="467544" y="1556792"/>
            <a:ext cx="8229600" cy="4709120"/>
          </a:xfrm>
        </p:spPr>
        <p:txBody>
          <a:bodyPr>
            <a:normAutofit fontScale="85000" lnSpcReduction="10000"/>
          </a:bodyPr>
          <a:lstStyle/>
          <a:p>
            <a:r>
              <a:rPr lang="ru-RU" dirty="0" smtClean="0"/>
              <a:t>Сесть или встать прямо. Сделать медленный вдох через нос и медленный! выдох через узкое отверстие, образованное губами, на свечу (перышко, воздушный шарик), которая стоит перед ребенком. Голову вперед не тянуть. Пламя должно плавно отклониться по ходу воздушной струи. Затем немного отодвинуть свечу и повторить упражнение; еще больше увеличить расстояние и т. д. Обратите внимание ребенка на то, что при удалении свечи мышцы живота будут все более напряженными.</a:t>
            </a:r>
            <a:endParaRPr lang="ru-RU" dirty="0"/>
          </a:p>
        </p:txBody>
      </p:sp>
    </p:spTree>
    <p:extLst>
      <p:ext uri="{BB962C8B-B14F-4D97-AF65-F5344CB8AC3E}">
        <p14:creationId xmlns="" xmlns:p14="http://schemas.microsoft.com/office/powerpoint/2010/main" val="2293961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7</a:t>
            </a:r>
            <a:endParaRPr lang="ru-RU" dirty="0"/>
          </a:p>
        </p:txBody>
      </p:sp>
      <p:sp>
        <p:nvSpPr>
          <p:cNvPr id="3" name="Объект 2"/>
          <p:cNvSpPr>
            <a:spLocks noGrp="1"/>
          </p:cNvSpPr>
          <p:nvPr>
            <p:ph idx="1"/>
          </p:nvPr>
        </p:nvSpPr>
        <p:spPr>
          <a:xfrm>
            <a:off x="467544" y="1412776"/>
            <a:ext cx="8229600" cy="4781128"/>
          </a:xfrm>
        </p:spPr>
        <p:txBody>
          <a:bodyPr/>
          <a:lstStyle/>
          <a:p>
            <a:r>
              <a:rPr lang="ru-RU" dirty="0" smtClean="0"/>
              <a:t>Исходное положение (и. п.) — лежа на спине. По инструкции ребенок медленно поднимает одну руку (правую, левую); ногу; затем две конечности одновременно на вдохе и удерживает в поднятом положении во время паузы; медленно опускает на выдохе; расслабляется во время паузы. После этого </a:t>
            </a:r>
            <a:r>
              <a:rPr lang="ru-RU" dirty="0" err="1" smtClean="0"/>
              <a:t>уражнение</a:t>
            </a:r>
            <a:r>
              <a:rPr lang="ru-RU" dirty="0" smtClean="0"/>
              <a:t> выполняется лежа на животе.</a:t>
            </a:r>
            <a:endParaRPr lang="ru-RU" dirty="0"/>
          </a:p>
        </p:txBody>
      </p:sp>
    </p:spTree>
    <p:extLst>
      <p:ext uri="{BB962C8B-B14F-4D97-AF65-F5344CB8AC3E}">
        <p14:creationId xmlns="" xmlns:p14="http://schemas.microsoft.com/office/powerpoint/2010/main" val="2237395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8</a:t>
            </a:r>
            <a:endParaRPr lang="ru-RU" dirty="0"/>
          </a:p>
        </p:txBody>
      </p:sp>
      <p:sp>
        <p:nvSpPr>
          <p:cNvPr id="3" name="Объект 2"/>
          <p:cNvSpPr>
            <a:spLocks noGrp="1"/>
          </p:cNvSpPr>
          <p:nvPr>
            <p:ph idx="1"/>
          </p:nvPr>
        </p:nvSpPr>
        <p:spPr/>
        <p:txBody>
          <a:bodyPr/>
          <a:lstStyle/>
          <a:p>
            <a:r>
              <a:rPr lang="ru-RU" dirty="0" smtClean="0"/>
              <a:t>И. п. — сесть на пол, скрестив ноги, спина прямая (!). Поднимать руки вверх над головой с вдохом и опускать вниз, на пол перед собой, с выдохом, немного сгибаясь при этом. Это упражнение хорошо тем, что оно автоматически заставляет ребенка дышать правильно, у него просто нет другой возможности.</a:t>
            </a:r>
            <a:endParaRPr lang="ru-RU" dirty="0"/>
          </a:p>
        </p:txBody>
      </p:sp>
    </p:spTree>
    <p:extLst>
      <p:ext uri="{BB962C8B-B14F-4D97-AF65-F5344CB8AC3E}">
        <p14:creationId xmlns="" xmlns:p14="http://schemas.microsoft.com/office/powerpoint/2010/main" val="40736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a:t>
            </a:r>
            <a:endParaRPr lang="ru-RU" dirty="0"/>
          </a:p>
        </p:txBody>
      </p:sp>
      <p:sp>
        <p:nvSpPr>
          <p:cNvPr id="3" name="Объект 2"/>
          <p:cNvSpPr>
            <a:spLocks noGrp="1"/>
          </p:cNvSpPr>
          <p:nvPr>
            <p:ph idx="1"/>
          </p:nvPr>
        </p:nvSpPr>
        <p:spPr/>
        <p:txBody>
          <a:bodyPr/>
          <a:lstStyle/>
          <a:p>
            <a:pPr marL="514350" indent="-514350">
              <a:buFont typeface="+mj-lt"/>
              <a:buAutoNum type="arabicPeriod"/>
            </a:pPr>
            <a:r>
              <a:rPr lang="ru-RU" dirty="0" smtClean="0"/>
              <a:t>Актуальность темы</a:t>
            </a:r>
          </a:p>
          <a:p>
            <a:pPr marL="514350" indent="-514350">
              <a:buFont typeface="+mj-lt"/>
              <a:buAutoNum type="arabicPeriod"/>
            </a:pPr>
            <a:r>
              <a:rPr lang="ru-RU" dirty="0" smtClean="0"/>
              <a:t>Выработка правильного дыхания</a:t>
            </a:r>
          </a:p>
          <a:p>
            <a:pPr marL="514350" indent="-514350">
              <a:buFont typeface="+mj-lt"/>
              <a:buAutoNum type="arabicPeriod"/>
            </a:pPr>
            <a:r>
              <a:rPr lang="ru-RU" dirty="0" smtClean="0"/>
              <a:t>Дыхательные упражнения</a:t>
            </a:r>
          </a:p>
          <a:p>
            <a:pPr marL="514350" indent="-514350">
              <a:buFont typeface="+mj-lt"/>
              <a:buAutoNum type="arabicPeriod"/>
            </a:pPr>
            <a:r>
              <a:rPr lang="ru-RU" dirty="0" smtClean="0"/>
              <a:t>Массаж и самомассаж</a:t>
            </a:r>
          </a:p>
          <a:p>
            <a:pPr marL="514350" indent="-514350">
              <a:buFont typeface="+mj-lt"/>
              <a:buAutoNum type="arabicPeriod"/>
            </a:pPr>
            <a:r>
              <a:rPr lang="ru-RU" dirty="0" smtClean="0"/>
              <a:t>Выводы</a:t>
            </a:r>
          </a:p>
          <a:p>
            <a:pPr marL="514350" indent="-514350">
              <a:buFont typeface="+mj-lt"/>
              <a:buAutoNum type="arabicPeriod"/>
            </a:pPr>
            <a:r>
              <a:rPr lang="ru-RU" dirty="0" smtClean="0"/>
              <a:t>Список литературы</a:t>
            </a:r>
          </a:p>
          <a:p>
            <a:endParaRPr lang="ru-RU" dirty="0" smtClean="0"/>
          </a:p>
          <a:p>
            <a:endParaRPr lang="ru-RU" dirty="0"/>
          </a:p>
        </p:txBody>
      </p:sp>
    </p:spTree>
    <p:extLst>
      <p:ext uri="{BB962C8B-B14F-4D97-AF65-F5344CB8AC3E}">
        <p14:creationId xmlns="" xmlns:p14="http://schemas.microsoft.com/office/powerpoint/2010/main" val="2507796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9</a:t>
            </a:r>
            <a:endParaRPr lang="ru-RU" dirty="0"/>
          </a:p>
        </p:txBody>
      </p:sp>
      <p:sp>
        <p:nvSpPr>
          <p:cNvPr id="3" name="Объект 2"/>
          <p:cNvSpPr>
            <a:spLocks noGrp="1"/>
          </p:cNvSpPr>
          <p:nvPr>
            <p:ph idx="1"/>
          </p:nvPr>
        </p:nvSpPr>
        <p:spPr>
          <a:xfrm>
            <a:off x="539552" y="1412776"/>
            <a:ext cx="8229600" cy="4824536"/>
          </a:xfrm>
        </p:spPr>
        <p:txBody>
          <a:bodyPr>
            <a:normAutofit fontScale="92500"/>
          </a:bodyPr>
          <a:lstStyle/>
          <a:p>
            <a:r>
              <a:rPr lang="ru-RU" dirty="0" smtClean="0"/>
              <a:t>И. п. – то же либо встать на колени и сесть на пятки, ноги вместе. Прямые руки расставлены в стороны параллельно полу. Кисти сжаты в кулаки, кроме больших пальцев, вытянутых вовне. Со вдохом поворачивать руки большими пальцами вверх; с выдохом — вниз. Вариант: руки вытянуты вперед, и большие пальцы поворачиваются в такт дыханию налево и направо.</a:t>
            </a:r>
            <a:endParaRPr lang="ru-RU" dirty="0"/>
          </a:p>
        </p:txBody>
      </p:sp>
    </p:spTree>
    <p:extLst>
      <p:ext uri="{BB962C8B-B14F-4D97-AF65-F5344CB8AC3E}">
        <p14:creationId xmlns="" xmlns:p14="http://schemas.microsoft.com/office/powerpoint/2010/main" val="495894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10</a:t>
            </a:r>
            <a:endParaRPr lang="ru-RU" dirty="0"/>
          </a:p>
        </p:txBody>
      </p:sp>
      <p:sp>
        <p:nvSpPr>
          <p:cNvPr id="3" name="Объект 2"/>
          <p:cNvSpPr>
            <a:spLocks noGrp="1"/>
          </p:cNvSpPr>
          <p:nvPr>
            <p:ph idx="1"/>
          </p:nvPr>
        </p:nvSpPr>
        <p:spPr/>
        <p:txBody>
          <a:bodyPr/>
          <a:lstStyle/>
          <a:p>
            <a:r>
              <a:rPr lang="ru-RU" dirty="0" err="1" smtClean="0"/>
              <a:t>И.п</a:t>
            </a:r>
            <a:r>
              <a:rPr lang="ru-RU" dirty="0" smtClean="0"/>
              <a:t>. то же. Прямые руки вытянуты вперед или в стороны на уровне плеч, ладони смотрят вниз. Со вдохом поднять левую кисть вверх, одновременно опуская правую вниз (движение только в лучезапястном суставе). С выдохом левая кисть идет вниз, правая — вверх.</a:t>
            </a:r>
            <a:endParaRPr lang="ru-RU" dirty="0"/>
          </a:p>
        </p:txBody>
      </p:sp>
    </p:spTree>
    <p:extLst>
      <p:ext uri="{BB962C8B-B14F-4D97-AF65-F5344CB8AC3E}">
        <p14:creationId xmlns="" xmlns:p14="http://schemas.microsoft.com/office/powerpoint/2010/main" val="1245616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11</a:t>
            </a:r>
            <a:endParaRPr lang="ru-RU" dirty="0"/>
          </a:p>
        </p:txBody>
      </p:sp>
      <p:sp>
        <p:nvSpPr>
          <p:cNvPr id="3" name="Объект 2"/>
          <p:cNvSpPr>
            <a:spLocks noGrp="1"/>
          </p:cNvSpPr>
          <p:nvPr>
            <p:ph idx="1"/>
          </p:nvPr>
        </p:nvSpPr>
        <p:spPr>
          <a:xfrm>
            <a:off x="457200" y="1600200"/>
            <a:ext cx="8229600" cy="4781128"/>
          </a:xfrm>
        </p:spPr>
        <p:txBody>
          <a:bodyPr>
            <a:normAutofit fontScale="85000" lnSpcReduction="20000"/>
          </a:bodyPr>
          <a:lstStyle/>
          <a:p>
            <a:r>
              <a:rPr lang="ru-RU" dirty="0" smtClean="0"/>
              <a:t>И. п. то же. Дыхание: только через левую, а потом только через правую ноздрю. При этом правую ноздрю закрывают большим пальцем правой руки, а левую — мизинцем правой руки. Дыхание медленное, глубокое. Как утверждают специалисты в области восточных оздоровительных практик, в первом случае активизируется работа правого полушария головного мозга, что способствует успокоению и релаксации. Дыхание же через правую ноздрю активизирует работу левого полушария головного мозга, повышая рациональный (познавательный) потенциал.</a:t>
            </a:r>
            <a:endParaRPr lang="ru-RU" dirty="0"/>
          </a:p>
        </p:txBody>
      </p:sp>
    </p:spTree>
    <p:extLst>
      <p:ext uri="{BB962C8B-B14F-4D97-AF65-F5344CB8AC3E}">
        <p14:creationId xmlns="" xmlns:p14="http://schemas.microsoft.com/office/powerpoint/2010/main" val="1043433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12</a:t>
            </a:r>
            <a:endParaRPr lang="ru-RU" dirty="0"/>
          </a:p>
        </p:txBody>
      </p:sp>
      <p:sp>
        <p:nvSpPr>
          <p:cNvPr id="3" name="Объект 2"/>
          <p:cNvSpPr>
            <a:spLocks noGrp="1"/>
          </p:cNvSpPr>
          <p:nvPr>
            <p:ph idx="1"/>
          </p:nvPr>
        </p:nvSpPr>
        <p:spPr>
          <a:xfrm>
            <a:off x="467544" y="1412776"/>
            <a:ext cx="8229600" cy="4853136"/>
          </a:xfrm>
        </p:spPr>
        <p:txBody>
          <a:bodyPr/>
          <a:lstStyle/>
          <a:p>
            <a:r>
              <a:rPr lang="ru-RU" dirty="0" smtClean="0"/>
              <a:t>И. п. — встать, ноги на ширине плеч, руки опущены, ладони обращены вперед. На быстром вдохе руки притягиваются к подмышкам ладонями вверх. На медленном выдохе — опускаются вдоль тела ладонями вниз. Такой тип дыхания оказывает мощное мобилизующее действие, быстро снимает психоэмоциональное напряжение.</a:t>
            </a:r>
            <a:endParaRPr lang="ru-RU" dirty="0"/>
          </a:p>
        </p:txBody>
      </p:sp>
    </p:spTree>
    <p:extLst>
      <p:ext uri="{BB962C8B-B14F-4D97-AF65-F5344CB8AC3E}">
        <p14:creationId xmlns="" xmlns:p14="http://schemas.microsoft.com/office/powerpoint/2010/main" val="636720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13</a:t>
            </a:r>
            <a:endParaRPr lang="ru-RU" dirty="0"/>
          </a:p>
        </p:txBody>
      </p:sp>
      <p:sp>
        <p:nvSpPr>
          <p:cNvPr id="3" name="Объект 2"/>
          <p:cNvSpPr>
            <a:spLocks noGrp="1"/>
          </p:cNvSpPr>
          <p:nvPr>
            <p:ph idx="1"/>
          </p:nvPr>
        </p:nvSpPr>
        <p:spPr>
          <a:xfrm>
            <a:off x="395536" y="1412776"/>
            <a:ext cx="8291264" cy="4713387"/>
          </a:xfrm>
        </p:spPr>
        <p:txBody>
          <a:bodyPr>
            <a:normAutofit fontScale="92500" lnSpcReduction="10000"/>
          </a:bodyPr>
          <a:lstStyle/>
          <a:p>
            <a:r>
              <a:rPr lang="ru-RU" dirty="0" smtClean="0"/>
              <a:t>И. п. то же. На медленном вдохе руки плавно разводятся в стороны и поднимаются вверх (или в стороны и к груди) — «притягивающее движение». На выдохе — «отталкивающее движение» — опускаются вдоль тела ладонями вниз. Это упражнение гармонично сочетается с представлением о втягивании в себя солнечного света и тепла, распространении его сверху вниз по всему телу.</a:t>
            </a:r>
            <a:endParaRPr lang="ru-RU" dirty="0"/>
          </a:p>
        </p:txBody>
      </p:sp>
    </p:spTree>
    <p:extLst>
      <p:ext uri="{BB962C8B-B14F-4D97-AF65-F5344CB8AC3E}">
        <p14:creationId xmlns="" xmlns:p14="http://schemas.microsoft.com/office/powerpoint/2010/main" val="1977155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14</a:t>
            </a:r>
            <a:endParaRPr lang="ru-RU" dirty="0"/>
          </a:p>
        </p:txBody>
      </p:sp>
      <p:sp>
        <p:nvSpPr>
          <p:cNvPr id="3" name="Объект 2"/>
          <p:cNvSpPr>
            <a:spLocks noGrp="1"/>
          </p:cNvSpPr>
          <p:nvPr>
            <p:ph idx="1"/>
          </p:nvPr>
        </p:nvSpPr>
        <p:spPr/>
        <p:txBody>
          <a:bodyPr/>
          <a:lstStyle/>
          <a:p>
            <a:r>
              <a:rPr lang="ru-RU" dirty="0" smtClean="0"/>
              <a:t>И. п. — встать, ноги вместе, руки опущены. На вдохе медленно поднять расслабленные руки вверх, постепенно «растягивая» все тело (не отрывать пятки от пола); задержать дыхание. На выдохе постепенно расслабляя тело, опустить руки и согнуться в пояснице; задержать дыхание. Вернуться в и. п.</a:t>
            </a:r>
            <a:endParaRPr lang="ru-RU" dirty="0"/>
          </a:p>
        </p:txBody>
      </p:sp>
    </p:spTree>
    <p:extLst>
      <p:ext uri="{BB962C8B-B14F-4D97-AF65-F5344CB8AC3E}">
        <p14:creationId xmlns="" xmlns:p14="http://schemas.microsoft.com/office/powerpoint/2010/main" val="2779009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15</a:t>
            </a:r>
            <a:endParaRPr lang="ru-RU" dirty="0"/>
          </a:p>
        </p:txBody>
      </p:sp>
      <p:sp>
        <p:nvSpPr>
          <p:cNvPr id="3" name="Объект 2"/>
          <p:cNvSpPr>
            <a:spLocks noGrp="1"/>
          </p:cNvSpPr>
          <p:nvPr>
            <p:ph idx="1"/>
          </p:nvPr>
        </p:nvSpPr>
        <p:spPr>
          <a:xfrm>
            <a:off x="457200" y="1600200"/>
            <a:ext cx="8229600" cy="4781128"/>
          </a:xfrm>
        </p:spPr>
        <p:txBody>
          <a:bodyPr>
            <a:normAutofit fontScale="85000" lnSpcReduction="10000"/>
          </a:bodyPr>
          <a:lstStyle/>
          <a:p>
            <a:r>
              <a:rPr lang="ru-RU" dirty="0" smtClean="0"/>
              <a:t>И. п. — встать, ноги на ширине плеч, руки сжаты в кулаки, большие пальцы внутри ладоней, кулаки прижаты к низу живота. На медленном вдохе, поднять кулаки над плечами, сохраняя локти слегка согнутыми, и прогнуться в спине, разводя плечи и запрокидывая голову; вытянуться вверх, распрямляя руки и поднимаясь на носки (представьте, что вы только что проснулись и сладко потягиваетесь). Зафиксировать эту позу, задержать дыхание. На выдохе руки вниз, пытаясь «достать» пальчиками до пола.</a:t>
            </a:r>
            <a:endParaRPr lang="ru-RU" dirty="0"/>
          </a:p>
        </p:txBody>
      </p:sp>
    </p:spTree>
    <p:extLst>
      <p:ext uri="{BB962C8B-B14F-4D97-AF65-F5344CB8AC3E}">
        <p14:creationId xmlns="" xmlns:p14="http://schemas.microsoft.com/office/powerpoint/2010/main" val="3473580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16</a:t>
            </a:r>
            <a:endParaRPr lang="ru-RU" dirty="0"/>
          </a:p>
        </p:txBody>
      </p:sp>
      <p:sp>
        <p:nvSpPr>
          <p:cNvPr id="3" name="Объект 2"/>
          <p:cNvSpPr>
            <a:spLocks noGrp="1"/>
          </p:cNvSpPr>
          <p:nvPr>
            <p:ph idx="1"/>
          </p:nvPr>
        </p:nvSpPr>
        <p:spPr>
          <a:xfrm>
            <a:off x="395536" y="1412776"/>
            <a:ext cx="8291264" cy="4713387"/>
          </a:xfrm>
        </p:spPr>
        <p:txBody>
          <a:bodyPr>
            <a:normAutofit fontScale="92500" lnSpcReduction="10000"/>
          </a:bodyPr>
          <a:lstStyle/>
          <a:p>
            <a:r>
              <a:rPr lang="ru-RU" dirty="0" smtClean="0"/>
              <a:t>Ребенок кладет одну руку на грудь или живот и акцентирует внимание на том, как на вдохе рука поднимается, а на выдохе — опускается. Затем в такт с дыханием другой рукой он показывает, как дышит (на вдохе рука поднимается до уровня груди, а на выдохе — опускается). Далее ребенок должен плавно и медленно поднимать и опускать руку или обе руки одновременно в такт дыханию, но уже на определенный счет (на 8, на 12).</a:t>
            </a:r>
            <a:endParaRPr lang="ru-RU" dirty="0"/>
          </a:p>
        </p:txBody>
      </p:sp>
    </p:spTree>
    <p:extLst>
      <p:ext uri="{BB962C8B-B14F-4D97-AF65-F5344CB8AC3E}">
        <p14:creationId xmlns="" xmlns:p14="http://schemas.microsoft.com/office/powerpoint/2010/main" val="3094780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068960"/>
            <a:ext cx="7772400" cy="1362075"/>
          </a:xfrm>
        </p:spPr>
        <p:txBody>
          <a:bodyPr/>
          <a:lstStyle/>
          <a:p>
            <a:pPr algn="ctr"/>
            <a:r>
              <a:rPr lang="ru-RU" dirty="0" smtClean="0">
                <a:solidFill>
                  <a:schemeClr val="tx1"/>
                </a:solidFill>
              </a:rPr>
              <a:t>МАССАЖ И САМОМАССАЖ </a:t>
            </a:r>
            <a:endParaRPr lang="ru-RU" dirty="0">
              <a:solidFill>
                <a:schemeClr val="tx1"/>
              </a:solidFill>
            </a:endParaRPr>
          </a:p>
        </p:txBody>
      </p:sp>
    </p:spTree>
    <p:extLst>
      <p:ext uri="{BB962C8B-B14F-4D97-AF65-F5344CB8AC3E}">
        <p14:creationId xmlns="" xmlns:p14="http://schemas.microsoft.com/office/powerpoint/2010/main" val="3529861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smtClean="0"/>
              <a:t>Обучение ребенка самомассажу рекомендуется проводить в несколько этапов. Сначала взрослый массирует его тело сам, затем — руками самого ребенка, наложив сверху свои руки, только после этого ребенок выполняет самомассаж самостоятельно.</a:t>
            </a:r>
          </a:p>
          <a:p>
            <a:endParaRPr lang="ru-RU" dirty="0" smtClean="0"/>
          </a:p>
          <a:p>
            <a:r>
              <a:rPr lang="ru-RU" dirty="0" smtClean="0"/>
              <a:t>Попросите его описать свои ощущения до и после массажа: «Возможно, что-то изменилось? Что? Где? На что это похоже?». Например, массируемые (или иные) части тела стали более теплыми, горячими, легкими или покрылись мурашками, тяжелыми и т. п.</a:t>
            </a:r>
          </a:p>
        </p:txBody>
      </p:sp>
    </p:spTree>
    <p:extLst>
      <p:ext uri="{BB962C8B-B14F-4D97-AF65-F5344CB8AC3E}">
        <p14:creationId xmlns="" xmlns:p14="http://schemas.microsoft.com/office/powerpoint/2010/main" val="234314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Актуальность</a:t>
            </a:r>
            <a:endParaRPr lang="ru-RU" dirty="0"/>
          </a:p>
        </p:txBody>
      </p:sp>
      <p:sp>
        <p:nvSpPr>
          <p:cNvPr id="3" name="Объект 2"/>
          <p:cNvSpPr>
            <a:spLocks noGrp="1"/>
          </p:cNvSpPr>
          <p:nvPr>
            <p:ph idx="1"/>
          </p:nvPr>
        </p:nvSpPr>
        <p:spPr>
          <a:xfrm>
            <a:off x="457200" y="1600200"/>
            <a:ext cx="8229600" cy="4781128"/>
          </a:xfrm>
        </p:spPr>
        <p:txBody>
          <a:bodyPr>
            <a:normAutofit fontScale="70000" lnSpcReduction="20000"/>
          </a:bodyPr>
          <a:lstStyle/>
          <a:p>
            <a:r>
              <a:rPr lang="ru-RU" dirty="0"/>
              <a:t>В настоящее время наблюдается увеличение числа детей с отклонениями в психическом развитии. </a:t>
            </a:r>
            <a:endParaRPr lang="ru-RU" dirty="0" smtClean="0"/>
          </a:p>
          <a:p>
            <a:r>
              <a:rPr lang="ru-RU" dirty="0"/>
              <a:t>Заметно увеличивается количество коррекционных классов, всевозможных реабилитационных центров и консультаций. При этом специалисты утверждают, что традиционные общепринятые психолого-педагогические методы во многих случаях перестали приносить результаты и в процессе обучения, и в процессе направленной коррекции</a:t>
            </a:r>
            <a:r>
              <a:rPr lang="ru-RU" dirty="0" smtClean="0"/>
              <a:t>.</a:t>
            </a:r>
          </a:p>
          <a:p>
            <a:r>
              <a:rPr lang="ru-RU" dirty="0" smtClean="0"/>
              <a:t>В </a:t>
            </a:r>
            <a:r>
              <a:rPr lang="ru-RU" dirty="0"/>
              <a:t>сложившейся актуальной ситуации оптимальным является системный подход к коррекции и </a:t>
            </a:r>
            <a:r>
              <a:rPr lang="ru-RU" dirty="0" smtClean="0"/>
              <a:t>реабилитации </a:t>
            </a:r>
            <a:r>
              <a:rPr lang="ru-RU" dirty="0"/>
              <a:t>психического развития ребенка, в котором когнитивные и двигательные методы должны применяться в некотором </a:t>
            </a:r>
            <a:r>
              <a:rPr lang="ru-RU" dirty="0" err="1"/>
              <a:t>иерархизированном</a:t>
            </a:r>
            <a:r>
              <a:rPr lang="ru-RU" dirty="0"/>
              <a:t> комплексе с учетом их взаимодополняющего влияния.</a:t>
            </a:r>
          </a:p>
        </p:txBody>
      </p:sp>
    </p:spTree>
    <p:extLst>
      <p:ext uri="{BB962C8B-B14F-4D97-AF65-F5344CB8AC3E}">
        <p14:creationId xmlns="" xmlns:p14="http://schemas.microsoft.com/office/powerpoint/2010/main" val="1939727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547664" y="2708920"/>
            <a:ext cx="6203032" cy="2016224"/>
          </a:xfrm>
        </p:spPr>
        <p:txBody>
          <a:bodyPr/>
          <a:lstStyle/>
          <a:p>
            <a:pPr marL="0" indent="0" algn="ctr">
              <a:buNone/>
            </a:pPr>
            <a:r>
              <a:rPr lang="ru-RU" sz="6000" b="1" dirty="0" smtClean="0"/>
              <a:t>Упражнения</a:t>
            </a:r>
            <a:endParaRPr lang="ru-RU" sz="6000" b="1" dirty="0"/>
          </a:p>
        </p:txBody>
      </p:sp>
    </p:spTree>
    <p:extLst>
      <p:ext uri="{BB962C8B-B14F-4D97-AF65-F5344CB8AC3E}">
        <p14:creationId xmlns="" xmlns:p14="http://schemas.microsoft.com/office/powerpoint/2010/main" val="632575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Данные упражнения оказывают активизирующее и заземляющее действие на организм, а также укрепляют мышцы и связки свода стопы, снимают усталость, предотвращают плоскостопие; их полезно также использовать при простуде и головных болях. Хорошим подкреплением к ним является хождение босиком по гальке, фасоли, любым неровным поверхностям (массажные коврики и шлепанцы, тренажеры).</a:t>
            </a:r>
            <a:endParaRPr lang="ru-RU" dirty="0"/>
          </a:p>
        </p:txBody>
      </p:sp>
    </p:spTree>
    <p:extLst>
      <p:ext uri="{BB962C8B-B14F-4D97-AF65-F5344CB8AC3E}">
        <p14:creationId xmlns="" xmlns:p14="http://schemas.microsoft.com/office/powerpoint/2010/main" val="3672163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17. «Волшебные точки»</a:t>
            </a:r>
            <a:endParaRPr lang="ru-RU" dirty="0"/>
          </a:p>
        </p:txBody>
      </p:sp>
      <p:sp>
        <p:nvSpPr>
          <p:cNvPr id="3" name="Объект 2"/>
          <p:cNvSpPr>
            <a:spLocks noGrp="1"/>
          </p:cNvSpPr>
          <p:nvPr>
            <p:ph idx="1"/>
          </p:nvPr>
        </p:nvSpPr>
        <p:spPr>
          <a:xfrm>
            <a:off x="457200" y="1600200"/>
            <a:ext cx="8229600" cy="4781128"/>
          </a:xfrm>
        </p:spPr>
        <p:txBody>
          <a:bodyPr>
            <a:normAutofit fontScale="77500" lnSpcReduction="20000"/>
          </a:bodyPr>
          <a:lstStyle/>
          <a:p>
            <a:r>
              <a:rPr lang="ru-RU" dirty="0" smtClean="0"/>
              <a:t>Массаж «волшебных точек» повышает сопротивляемость организма, способствует улучшению обменных процессов, </a:t>
            </a:r>
            <a:r>
              <a:rPr lang="ru-RU" dirty="0" err="1" smtClean="0"/>
              <a:t>лимфо</a:t>
            </a:r>
            <a:r>
              <a:rPr lang="ru-RU" dirty="0" smtClean="0"/>
              <a:t>- и кровообращения.</a:t>
            </a:r>
          </a:p>
          <a:p>
            <a:r>
              <a:rPr lang="ru-RU" dirty="0" smtClean="0"/>
              <a:t>Приемы этого массажа легко освоить взрослым, а затем научить детей.</a:t>
            </a:r>
          </a:p>
          <a:p>
            <a:r>
              <a:rPr lang="ru-RU" dirty="0" smtClean="0"/>
              <a:t>Массаж «волшебных точек», производимый вращательными движениями, надо делать ежедневно три раза в день по 3 с (9 раз в одну сторону, 9 — в противоположную).</a:t>
            </a:r>
          </a:p>
          <a:p>
            <a:r>
              <a:rPr lang="ru-RU" dirty="0" smtClean="0"/>
              <a:t>Если вы обнаружили у себя или ребенка болезненную зону, то ее надо массировать указанным способом через каждые 40 мин до восстановление нормальной чувствительности. </a:t>
            </a:r>
            <a:endParaRPr lang="ru-RU" dirty="0"/>
          </a:p>
        </p:txBody>
      </p:sp>
    </p:spTree>
    <p:extLst>
      <p:ext uri="{BB962C8B-B14F-4D97-AF65-F5344CB8AC3E}">
        <p14:creationId xmlns="" xmlns:p14="http://schemas.microsoft.com/office/powerpoint/2010/main" val="377920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17. «Волшебные точки»</a:t>
            </a:r>
            <a:endParaRPr lang="ru-RU" dirty="0"/>
          </a:p>
        </p:txBody>
      </p:sp>
      <p:sp>
        <p:nvSpPr>
          <p:cNvPr id="3" name="Объект 2"/>
          <p:cNvSpPr>
            <a:spLocks noGrp="1"/>
          </p:cNvSpPr>
          <p:nvPr>
            <p:ph idx="1"/>
          </p:nvPr>
        </p:nvSpPr>
        <p:spPr>
          <a:xfrm>
            <a:off x="3347864" y="1600200"/>
            <a:ext cx="5544616" cy="2404864"/>
          </a:xfrm>
        </p:spPr>
        <p:txBody>
          <a:bodyPr>
            <a:normAutofit fontScale="55000" lnSpcReduction="20000"/>
          </a:bodyPr>
          <a:lstStyle/>
          <a:p>
            <a:r>
              <a:rPr lang="ru-RU" dirty="0" smtClean="0"/>
              <a:t>Точка 1 связана со слизистой трахеи, бронхов, а также с костным мозгом;</a:t>
            </a:r>
          </a:p>
          <a:p>
            <a:r>
              <a:rPr lang="ru-RU" dirty="0" smtClean="0"/>
              <a:t>точка 2 регулирует иммунные функции организма;</a:t>
            </a:r>
          </a:p>
          <a:p>
            <a:r>
              <a:rPr lang="ru-RU" dirty="0" smtClean="0"/>
              <a:t>точка 3 контролирует химический состав крови и слизистую оболочку гортани;</a:t>
            </a:r>
          </a:p>
          <a:p>
            <a:r>
              <a:rPr lang="ru-RU" dirty="0" smtClean="0"/>
              <a:t>точка 4 — зона шеи связана с регулятором деятельности сосудов головы, шеи и туловища;</a:t>
            </a:r>
          </a:p>
          <a:p>
            <a:endParaRPr lang="ru-RU" dirty="0"/>
          </a:p>
        </p:txBody>
      </p:sp>
      <p:pic>
        <p:nvPicPr>
          <p:cNvPr id="12290" name="Picture 2" descr="C:\Users\Я\Desktop\i_045.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9748" y="1268760"/>
            <a:ext cx="2841546" cy="273630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37321" y="4005064"/>
            <a:ext cx="8352928" cy="2585323"/>
          </a:xfrm>
          <a:prstGeom prst="rect">
            <a:avLst/>
          </a:prstGeom>
          <a:noFill/>
        </p:spPr>
        <p:txBody>
          <a:bodyPr wrap="square" rtlCol="0">
            <a:spAutoFit/>
          </a:bodyPr>
          <a:lstStyle/>
          <a:p>
            <a:pPr marL="285750" indent="-285750">
              <a:buFont typeface="Arial" pitchFamily="34" charset="0"/>
              <a:buChar char="•"/>
            </a:pPr>
            <a:r>
              <a:rPr lang="ru-RU" dirty="0" smtClean="0"/>
              <a:t>точка 5 – улучшение общего кровообращения, снижение раздражительности и чувствительности к аллергическим агентам;</a:t>
            </a:r>
          </a:p>
          <a:p>
            <a:pPr marL="285750" indent="-285750">
              <a:buFont typeface="Arial" pitchFamily="34" charset="0"/>
              <a:buChar char="•"/>
            </a:pPr>
            <a:r>
              <a:rPr lang="ru-RU" dirty="0" smtClean="0"/>
              <a:t>точка 6 — кровоснабжение слизистых оболочек носа и гайморовой полости;</a:t>
            </a:r>
          </a:p>
          <a:p>
            <a:pPr marL="285750" indent="-285750">
              <a:buFont typeface="Arial" pitchFamily="34" charset="0"/>
              <a:buChar char="•"/>
            </a:pPr>
            <a:r>
              <a:rPr lang="ru-RU" dirty="0" smtClean="0"/>
              <a:t>точка 7 – кровоснабжение в области глазного яблока и лобных отделов мозга;</a:t>
            </a:r>
          </a:p>
          <a:p>
            <a:pPr marL="285750" indent="-285750">
              <a:buFont typeface="Arial" pitchFamily="34" charset="0"/>
              <a:buChar char="•"/>
            </a:pPr>
            <a:r>
              <a:rPr lang="ru-RU" dirty="0" smtClean="0"/>
              <a:t>точка 8 — органы слуха и вестибулярный аппарат;</a:t>
            </a:r>
          </a:p>
          <a:p>
            <a:pPr marL="285750" indent="-285750">
              <a:buFont typeface="Arial" pitchFamily="34" charset="0"/>
              <a:buChar char="•"/>
            </a:pPr>
            <a:r>
              <a:rPr lang="ru-RU" dirty="0" smtClean="0"/>
              <a:t>точка 9 — снимаются отеки, нормализуются многие функции организма.</a:t>
            </a:r>
          </a:p>
          <a:p>
            <a:endParaRPr lang="ru-RU" dirty="0"/>
          </a:p>
        </p:txBody>
      </p:sp>
    </p:spTree>
    <p:extLst>
      <p:ext uri="{BB962C8B-B14F-4D97-AF65-F5344CB8AC3E}">
        <p14:creationId xmlns="" xmlns:p14="http://schemas.microsoft.com/office/powerpoint/2010/main" val="1110341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18</a:t>
            </a:r>
            <a:endParaRPr lang="ru-RU" dirty="0"/>
          </a:p>
        </p:txBody>
      </p:sp>
      <p:sp>
        <p:nvSpPr>
          <p:cNvPr id="3" name="Объект 2"/>
          <p:cNvSpPr>
            <a:spLocks noGrp="1"/>
          </p:cNvSpPr>
          <p:nvPr>
            <p:ph idx="1"/>
          </p:nvPr>
        </p:nvSpPr>
        <p:spPr>
          <a:xfrm>
            <a:off x="467544" y="1412776"/>
            <a:ext cx="8229600" cy="4925144"/>
          </a:xfrm>
        </p:spPr>
        <p:txBody>
          <a:bodyPr/>
          <a:lstStyle/>
          <a:p>
            <a:r>
              <a:rPr lang="ru-RU" dirty="0" smtClean="0"/>
              <a:t>Ребенок располагает свои ладони перпендикулярно друг другу и производит резкие хлопки (5—10 хлопков с интервалом около 1 с); местами соприкосновения становятся углубления между запястьем и нижней частью ладони. Затем упражнение повторяется, но местами соприкосновения становятся внешние стороны запястья.</a:t>
            </a:r>
            <a:endParaRPr lang="ru-RU" dirty="0"/>
          </a:p>
        </p:txBody>
      </p:sp>
    </p:spTree>
    <p:extLst>
      <p:ext uri="{BB962C8B-B14F-4D97-AF65-F5344CB8AC3E}">
        <p14:creationId xmlns="" xmlns:p14="http://schemas.microsoft.com/office/powerpoint/2010/main" val="1711425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19</a:t>
            </a:r>
            <a:endParaRPr lang="ru-RU" dirty="0"/>
          </a:p>
        </p:txBody>
      </p:sp>
      <p:sp>
        <p:nvSpPr>
          <p:cNvPr id="3" name="Объект 2"/>
          <p:cNvSpPr>
            <a:spLocks noGrp="1"/>
          </p:cNvSpPr>
          <p:nvPr>
            <p:ph idx="1"/>
          </p:nvPr>
        </p:nvSpPr>
        <p:spPr/>
        <p:txBody>
          <a:bodyPr/>
          <a:lstStyle/>
          <a:p>
            <a:r>
              <a:rPr lang="ru-RU" dirty="0" smtClean="0"/>
              <a:t>Руки вытянуты вперед, кисти сжаты в кулаки; резкие удары выполняются сначала кулаками, обращенными вверх, а затем — вниз; во время удара должно происходить полное совмещение боковых поверхностей сжатых кулаков.</a:t>
            </a:r>
            <a:endParaRPr lang="ru-RU" dirty="0"/>
          </a:p>
        </p:txBody>
      </p:sp>
    </p:spTree>
    <p:extLst>
      <p:ext uri="{BB962C8B-B14F-4D97-AF65-F5344CB8AC3E}">
        <p14:creationId xmlns="" xmlns:p14="http://schemas.microsoft.com/office/powerpoint/2010/main" val="3234085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20. «Мытье головы»</a:t>
            </a:r>
            <a:endParaRPr lang="ru-RU" dirty="0"/>
          </a:p>
        </p:txBody>
      </p:sp>
      <p:sp>
        <p:nvSpPr>
          <p:cNvPr id="3" name="Объект 2"/>
          <p:cNvSpPr>
            <a:spLocks noGrp="1"/>
          </p:cNvSpPr>
          <p:nvPr>
            <p:ph idx="1"/>
          </p:nvPr>
        </p:nvSpPr>
        <p:spPr>
          <a:xfrm>
            <a:off x="467544" y="1772816"/>
            <a:ext cx="8229600" cy="4637112"/>
          </a:xfrm>
        </p:spPr>
        <p:txBody>
          <a:bodyPr>
            <a:normAutofit fontScale="92500" lnSpcReduction="20000"/>
          </a:bodyPr>
          <a:lstStyle/>
          <a:p>
            <a:r>
              <a:rPr lang="ru-RU" dirty="0" smtClean="0"/>
              <a:t> А. Пальцы слегка расставить и немного согнуть в суставах. Кончиками пальцев массировать голову в направлении: 1) ото лба к макушке, 2) ото лба до затылка и 3) от ушей к шее.</a:t>
            </a:r>
          </a:p>
          <a:p>
            <a:r>
              <a:rPr lang="ru-RU" dirty="0" smtClean="0"/>
              <a:t>Б. Пальцы слегка согнуты, поверхность ногтей и первые фаланги плотно соприкасаются с поверхностью головы за ушами; массаж производится ребенком обеими руками навстречу друг другу от ушей к макушке.</a:t>
            </a:r>
            <a:endParaRPr lang="ru-RU" dirty="0"/>
          </a:p>
        </p:txBody>
      </p:sp>
    </p:spTree>
    <p:extLst>
      <p:ext uri="{BB962C8B-B14F-4D97-AF65-F5344CB8AC3E}">
        <p14:creationId xmlns="" xmlns:p14="http://schemas.microsoft.com/office/powerpoint/2010/main" val="1876882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21. «Обезьяна расчесывается»</a:t>
            </a:r>
            <a:endParaRPr lang="ru-RU" dirty="0"/>
          </a:p>
        </p:txBody>
      </p:sp>
      <p:sp>
        <p:nvSpPr>
          <p:cNvPr id="3" name="Объект 2"/>
          <p:cNvSpPr>
            <a:spLocks noGrp="1"/>
          </p:cNvSpPr>
          <p:nvPr>
            <p:ph idx="1"/>
          </p:nvPr>
        </p:nvSpPr>
        <p:spPr/>
        <p:txBody>
          <a:bodyPr>
            <a:normAutofit lnSpcReduction="10000"/>
          </a:bodyPr>
          <a:lstStyle/>
          <a:p>
            <a:r>
              <a:rPr lang="ru-RU" dirty="0" smtClean="0"/>
              <a:t>Правая рука массирует пальцами голову от левого виска к правой части затылка и обратно. Затем левая рука — от правого виска к левой части затылка. В более сложном варианте руки перекрещиваются у линии роста волос (большие пальцы — по средней линии!); в такой позе ребенок интенсивно массирует голову ото лба к шее и обратно.</a:t>
            </a:r>
            <a:endParaRPr lang="ru-RU" dirty="0"/>
          </a:p>
        </p:txBody>
      </p:sp>
    </p:spTree>
    <p:extLst>
      <p:ext uri="{BB962C8B-B14F-4D97-AF65-F5344CB8AC3E}">
        <p14:creationId xmlns="" xmlns:p14="http://schemas.microsoft.com/office/powerpoint/2010/main" val="155253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22. «Ушки»</a:t>
            </a:r>
            <a:endParaRPr lang="ru-RU" dirty="0"/>
          </a:p>
        </p:txBody>
      </p:sp>
      <p:sp>
        <p:nvSpPr>
          <p:cNvPr id="3" name="Объект 2"/>
          <p:cNvSpPr>
            <a:spLocks noGrp="1"/>
          </p:cNvSpPr>
          <p:nvPr>
            <p:ph idx="1"/>
          </p:nvPr>
        </p:nvSpPr>
        <p:spPr>
          <a:xfrm>
            <a:off x="457200" y="1600200"/>
            <a:ext cx="8229600" cy="4925144"/>
          </a:xfrm>
        </p:spPr>
        <p:txBody>
          <a:bodyPr>
            <a:normAutofit fontScale="85000" lnSpcReduction="20000"/>
          </a:bodyPr>
          <a:lstStyle/>
          <a:p>
            <a:r>
              <a:rPr lang="ru-RU" dirty="0" smtClean="0"/>
              <a:t> Уши растираются ладонями, как будто они замерзли; разминаются три раза сверху вниз (по вертикали); возвратно-поступательным движением растираются в другом направлении (по горизонтали) (пальцы, исключая большие, соединены и направлены к затылку, локти вперед).</a:t>
            </a:r>
          </a:p>
          <a:p>
            <a:r>
              <a:rPr lang="ru-RU" dirty="0" smtClean="0"/>
              <a:t>Затем уши закрыть ладонями, а пальцы приложить к затылку, сблизив их. Указательными пальцами слегка постукивать по затылку до трех раз. Это упражнение тонизирует кору головного мозга, уменьшает ощущение шума в ушах, головную боль, головокружение.</a:t>
            </a:r>
            <a:endParaRPr lang="ru-RU" dirty="0"/>
          </a:p>
        </p:txBody>
      </p:sp>
    </p:spTree>
    <p:extLst>
      <p:ext uri="{BB962C8B-B14F-4D97-AF65-F5344CB8AC3E}">
        <p14:creationId xmlns="" xmlns:p14="http://schemas.microsoft.com/office/powerpoint/2010/main" val="13322583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23. «Глазки отдыхают»</a:t>
            </a:r>
            <a:endParaRPr lang="ru-RU" dirty="0"/>
          </a:p>
        </p:txBody>
      </p:sp>
      <p:sp>
        <p:nvSpPr>
          <p:cNvPr id="3" name="Объект 2"/>
          <p:cNvSpPr>
            <a:spLocks noGrp="1"/>
          </p:cNvSpPr>
          <p:nvPr>
            <p:ph idx="1"/>
          </p:nvPr>
        </p:nvSpPr>
        <p:spPr/>
        <p:txBody>
          <a:bodyPr/>
          <a:lstStyle/>
          <a:p>
            <a:r>
              <a:rPr lang="ru-RU" dirty="0" smtClean="0"/>
              <a:t>Закрыть глаза. Межфаланговыми суставами больших пальцев сделать 3–5 массирующих движений по векам от внутренних к наружным уголкам глаз; повторить то же движение под глазами. После этого помассировать брови от переносицы к вискам.</a:t>
            </a:r>
            <a:endParaRPr lang="ru-RU" dirty="0"/>
          </a:p>
        </p:txBody>
      </p:sp>
    </p:spTree>
    <p:extLst>
      <p:ext uri="{BB962C8B-B14F-4D97-AF65-F5344CB8AC3E}">
        <p14:creationId xmlns="" xmlns:p14="http://schemas.microsoft.com/office/powerpoint/2010/main" val="2608338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420888"/>
            <a:ext cx="8964488" cy="2088232"/>
          </a:xfrm>
        </p:spPr>
        <p:txBody>
          <a:bodyPr/>
          <a:lstStyle/>
          <a:p>
            <a:pPr algn="ctr"/>
            <a:r>
              <a:rPr lang="ru-RU" sz="4400" dirty="0" smtClean="0">
                <a:solidFill>
                  <a:schemeClr val="tx1"/>
                </a:solidFill>
              </a:rPr>
              <a:t>Выработка правильного дыхания</a:t>
            </a:r>
            <a:endParaRPr lang="ru-RU" sz="4400" dirty="0">
              <a:solidFill>
                <a:schemeClr val="tx1"/>
              </a:solidFill>
            </a:endParaRPr>
          </a:p>
        </p:txBody>
      </p:sp>
    </p:spTree>
    <p:extLst>
      <p:ext uri="{BB962C8B-B14F-4D97-AF65-F5344CB8AC3E}">
        <p14:creationId xmlns="" xmlns:p14="http://schemas.microsoft.com/office/powerpoint/2010/main" val="28200420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24. «Веселые носики»</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Потереть область носа пальцами, затем ладонями до появления чувства тепла. Повращать кончик носа вправо и влево 3–5 раз. После этого проделать 3–5 поглаживающих вращательных движений указательными пальцами обеих рук вдоль носа, сверху вниз с обеих сторон. Это упражнение предохраняет от насморка, улучшает кровообращение верхних дыхательных путей.</a:t>
            </a:r>
            <a:endParaRPr lang="ru-RU" dirty="0"/>
          </a:p>
        </p:txBody>
      </p:sp>
    </p:spTree>
    <p:extLst>
      <p:ext uri="{BB962C8B-B14F-4D97-AF65-F5344CB8AC3E}">
        <p14:creationId xmlns="" xmlns:p14="http://schemas.microsoft.com/office/powerpoint/2010/main" val="2327101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25</a:t>
            </a:r>
            <a:endParaRPr lang="ru-RU" dirty="0"/>
          </a:p>
        </p:txBody>
      </p:sp>
      <p:sp>
        <p:nvSpPr>
          <p:cNvPr id="3" name="Объект 2"/>
          <p:cNvSpPr>
            <a:spLocks noGrp="1"/>
          </p:cNvSpPr>
          <p:nvPr>
            <p:ph idx="1"/>
          </p:nvPr>
        </p:nvSpPr>
        <p:spPr/>
        <p:txBody>
          <a:bodyPr/>
          <a:lstStyle/>
          <a:p>
            <a:r>
              <a:rPr lang="ru-RU" dirty="0" err="1" smtClean="0"/>
              <a:t>Покусывание</a:t>
            </a:r>
            <a:r>
              <a:rPr lang="ru-RU" dirty="0" smtClean="0"/>
              <a:t> и «почесывание» губ зубами; то же — языка зубами от самого кончика до середины языка. Интенсивное «хлопанье» губами и растирание губами друг друга в различных направлениях.</a:t>
            </a:r>
            <a:endParaRPr lang="ru-RU" dirty="0"/>
          </a:p>
        </p:txBody>
      </p:sp>
    </p:spTree>
    <p:extLst>
      <p:ext uri="{BB962C8B-B14F-4D97-AF65-F5344CB8AC3E}">
        <p14:creationId xmlns="" xmlns:p14="http://schemas.microsoft.com/office/powerpoint/2010/main" val="4099586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26. «Рыбки»</a:t>
            </a:r>
            <a:endParaRPr lang="ru-RU" dirty="0"/>
          </a:p>
        </p:txBody>
      </p:sp>
      <p:sp>
        <p:nvSpPr>
          <p:cNvPr id="3" name="Объект 2"/>
          <p:cNvSpPr>
            <a:spLocks noGrp="1"/>
          </p:cNvSpPr>
          <p:nvPr>
            <p:ph idx="1"/>
          </p:nvPr>
        </p:nvSpPr>
        <p:spPr/>
        <p:txBody>
          <a:bodyPr/>
          <a:lstStyle/>
          <a:p>
            <a:r>
              <a:rPr lang="ru-RU" dirty="0" smtClean="0"/>
              <a:t>Рот немного приоткрыт. Взять пальцами правой руки верхнюю губу, а левой — нижнюю. Выполнять одновременные и разнонаправленные движения рук, растягивая губы вверх, вниз, вправо, влево. Закрыть рот, взять руками обе губы и вытягивать их, массируя, вперед.</a:t>
            </a:r>
            <a:endParaRPr lang="ru-RU" dirty="0"/>
          </a:p>
        </p:txBody>
      </p:sp>
    </p:spTree>
    <p:extLst>
      <p:ext uri="{BB962C8B-B14F-4D97-AF65-F5344CB8AC3E}">
        <p14:creationId xmlns="" xmlns:p14="http://schemas.microsoft.com/office/powerpoint/2010/main" val="1101066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27. «Расслабленное лицо»</a:t>
            </a:r>
            <a:endParaRPr lang="ru-RU" dirty="0"/>
          </a:p>
        </p:txBody>
      </p:sp>
      <p:sp>
        <p:nvSpPr>
          <p:cNvPr id="3" name="Объект 2"/>
          <p:cNvSpPr>
            <a:spLocks noGrp="1"/>
          </p:cNvSpPr>
          <p:nvPr>
            <p:ph idx="1"/>
          </p:nvPr>
        </p:nvSpPr>
        <p:spPr/>
        <p:txBody>
          <a:bodyPr/>
          <a:lstStyle/>
          <a:p>
            <a:r>
              <a:rPr lang="ru-RU" dirty="0" smtClean="0"/>
              <a:t>Руками проводить по лицу сверху вниз, слегка нажимая как при умывании (3–5 раз). Затем тыльной стороной ладони и пальцев рук мягкими движениями провести от подбородка к вискам; «разгладить» лоб от центра к вискам.</a:t>
            </a:r>
            <a:endParaRPr lang="ru-RU" dirty="0"/>
          </a:p>
        </p:txBody>
      </p:sp>
    </p:spTree>
    <p:extLst>
      <p:ext uri="{BB962C8B-B14F-4D97-AF65-F5344CB8AC3E}">
        <p14:creationId xmlns="" xmlns:p14="http://schemas.microsoft.com/office/powerpoint/2010/main" val="154539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28. «Гибкая шея, свободные плечи»</a:t>
            </a:r>
            <a:endParaRPr lang="ru-RU" dirty="0"/>
          </a:p>
        </p:txBody>
      </p:sp>
      <p:sp>
        <p:nvSpPr>
          <p:cNvPr id="3" name="Объект 2"/>
          <p:cNvSpPr>
            <a:spLocks noGrp="1"/>
          </p:cNvSpPr>
          <p:nvPr>
            <p:ph idx="1"/>
          </p:nvPr>
        </p:nvSpPr>
        <p:spPr>
          <a:xfrm>
            <a:off x="457200" y="1600200"/>
            <a:ext cx="8229600" cy="4781128"/>
          </a:xfrm>
        </p:spPr>
        <p:txBody>
          <a:bodyPr>
            <a:normAutofit fontScale="85000" lnSpcReduction="10000"/>
          </a:bodyPr>
          <a:lstStyle/>
          <a:p>
            <a:r>
              <a:rPr lang="ru-RU" dirty="0" smtClean="0"/>
              <a:t>Массировать шею сзади (сверху вниз) двумя руками: поглаживающие, похлопывающие, пощипывающие, растирающие, спиралевидные движения.</a:t>
            </a:r>
          </a:p>
          <a:p>
            <a:r>
              <a:rPr lang="ru-RU" dirty="0" smtClean="0"/>
              <a:t>Аналогично: а) правой рукой массировать левое плечо в направлении от шеи к плечевому суставу, затем левой рукой — правое плечо; б) правой рукой взяться за левое плечо и сделать 5 — 10 вращательных движений по часовой стрелке и против нее; то же — левой рукой, затем обеими руками одновременно.</a:t>
            </a:r>
            <a:endParaRPr lang="ru-RU" dirty="0"/>
          </a:p>
        </p:txBody>
      </p:sp>
    </p:spTree>
    <p:extLst>
      <p:ext uri="{BB962C8B-B14F-4D97-AF65-F5344CB8AC3E}">
        <p14:creationId xmlns="" xmlns:p14="http://schemas.microsoft.com/office/powerpoint/2010/main" val="9809580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29. «Сова»</a:t>
            </a:r>
            <a:endParaRPr lang="ru-RU" dirty="0"/>
          </a:p>
        </p:txBody>
      </p:sp>
      <p:sp>
        <p:nvSpPr>
          <p:cNvPr id="3" name="Объект 2"/>
          <p:cNvSpPr>
            <a:spLocks noGrp="1"/>
          </p:cNvSpPr>
          <p:nvPr>
            <p:ph idx="1"/>
          </p:nvPr>
        </p:nvSpPr>
        <p:spPr/>
        <p:txBody>
          <a:bodyPr>
            <a:normAutofit lnSpcReduction="10000"/>
          </a:bodyPr>
          <a:lstStyle/>
          <a:p>
            <a:r>
              <a:rPr lang="ru-RU" dirty="0" smtClean="0"/>
              <a:t>Поднять вверх правое плечо и повернуть голову вправо, одновременно делая глубокий вдох; левой рукой захватить правую надкостную мышцу и на выдохе опустить плечо. Разминайте захваченную мышцу, выполняя глубокое дыхание и глядя как можно дальше за спину. То же — с левым плечом правой рукой.</a:t>
            </a:r>
            <a:endParaRPr lang="ru-RU" dirty="0"/>
          </a:p>
        </p:txBody>
      </p:sp>
    </p:spTree>
    <p:extLst>
      <p:ext uri="{BB962C8B-B14F-4D97-AF65-F5344CB8AC3E}">
        <p14:creationId xmlns="" xmlns:p14="http://schemas.microsoft.com/office/powerpoint/2010/main" val="14800659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30. «Теплые ручки»</a:t>
            </a:r>
            <a:endParaRPr lang="ru-RU" dirty="0"/>
          </a:p>
        </p:txBody>
      </p:sp>
      <p:sp>
        <p:nvSpPr>
          <p:cNvPr id="3" name="Объект 2"/>
          <p:cNvSpPr>
            <a:spLocks noGrp="1"/>
          </p:cNvSpPr>
          <p:nvPr>
            <p:ph idx="1"/>
          </p:nvPr>
        </p:nvSpPr>
        <p:spPr>
          <a:xfrm>
            <a:off x="457200" y="1600200"/>
            <a:ext cx="8229600" cy="4637112"/>
          </a:xfrm>
        </p:spPr>
        <p:txBody>
          <a:bodyPr>
            <a:normAutofit fontScale="92500" lnSpcReduction="20000"/>
          </a:bodyPr>
          <a:lstStyle/>
          <a:p>
            <a:r>
              <a:rPr lang="ru-RU" dirty="0" smtClean="0"/>
              <a:t>Поднять правую руку вверх, двигая ею в разных направлениях. Левая рука при этом придерживает плечо (предплечье) правой руки оказывая сопротивление ее движению и одновременно массируя ее. Затем руки меняются.</a:t>
            </a:r>
          </a:p>
          <a:p>
            <a:r>
              <a:rPr lang="ru-RU" dirty="0" smtClean="0"/>
              <a:t>Растирание и разминка пальцев рук и всей кисти от кончиков пальцев к основанию и обратно; особое внимание следует уделить большим пальцам. Имитация «силового» мытья, растирания и пожатия рук.</a:t>
            </a:r>
            <a:endParaRPr lang="ru-RU" dirty="0"/>
          </a:p>
        </p:txBody>
      </p:sp>
    </p:spTree>
    <p:extLst>
      <p:ext uri="{BB962C8B-B14F-4D97-AF65-F5344CB8AC3E}">
        <p14:creationId xmlns="" xmlns:p14="http://schemas.microsoft.com/office/powerpoint/2010/main" val="1782135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31. «Домик»</a:t>
            </a:r>
            <a:endParaRPr lang="ru-RU" dirty="0"/>
          </a:p>
        </p:txBody>
      </p:sp>
      <p:sp>
        <p:nvSpPr>
          <p:cNvPr id="3" name="Объект 2"/>
          <p:cNvSpPr>
            <a:spLocks noGrp="1"/>
          </p:cNvSpPr>
          <p:nvPr>
            <p:ph idx="1"/>
          </p:nvPr>
        </p:nvSpPr>
        <p:spPr/>
        <p:txBody>
          <a:bodyPr/>
          <a:lstStyle/>
          <a:p>
            <a:r>
              <a:rPr lang="ru-RU" dirty="0" smtClean="0"/>
              <a:t>Сложить пальцы «домиком» перед грудью и надавливать ими друг на друга сначала одновременно, затем отдельно каждой парой пальцев.</a:t>
            </a:r>
            <a:endParaRPr lang="ru-RU" dirty="0"/>
          </a:p>
        </p:txBody>
      </p:sp>
    </p:spTree>
    <p:extLst>
      <p:ext uri="{BB962C8B-B14F-4D97-AF65-F5344CB8AC3E}">
        <p14:creationId xmlns="" xmlns:p14="http://schemas.microsoft.com/office/powerpoint/2010/main" val="20649300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32. «Теплые ножки»</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t>Сидя, энергично растереть (разминать, пощипывать) правой рукой подошву, пальцы и тыльную сторону стопы у межпальцевых промежутков левой ноги, то же — левой рукой со стопой правой ноги. После этого потереть (побарабанить) стопы друг об друга, а также о пол.</a:t>
            </a:r>
          </a:p>
          <a:p>
            <a:r>
              <a:rPr lang="ru-RU" dirty="0" smtClean="0"/>
              <a:t>Полезно также поглаживание стоп и пальцев ног тыльной стороной кисти и пальцев; растирание, разминание их и давление на них кончиками пальцев и большим пальцем, косточками пальцев сжатой в кулак кисти, краем ладони и т. д.</a:t>
            </a:r>
            <a:endParaRPr lang="ru-RU" dirty="0"/>
          </a:p>
        </p:txBody>
      </p:sp>
    </p:spTree>
    <p:extLst>
      <p:ext uri="{BB962C8B-B14F-4D97-AF65-F5344CB8AC3E}">
        <p14:creationId xmlns="" xmlns:p14="http://schemas.microsoft.com/office/powerpoint/2010/main" val="3326272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Выводы</a:t>
            </a:r>
            <a:endParaRPr lang="ru-RU" dirty="0"/>
          </a:p>
        </p:txBody>
      </p:sp>
      <p:sp>
        <p:nvSpPr>
          <p:cNvPr id="3" name="Объект 2"/>
          <p:cNvSpPr>
            <a:spLocks noGrp="1"/>
          </p:cNvSpPr>
          <p:nvPr>
            <p:ph idx="1"/>
          </p:nvPr>
        </p:nvSpPr>
        <p:spPr>
          <a:xfrm>
            <a:off x="457200" y="1600200"/>
            <a:ext cx="8229600" cy="4781128"/>
          </a:xfrm>
        </p:spPr>
        <p:txBody>
          <a:bodyPr>
            <a:normAutofit fontScale="62500" lnSpcReduction="20000"/>
          </a:bodyPr>
          <a:lstStyle/>
          <a:p>
            <a:r>
              <a:rPr lang="ru-RU" dirty="0" smtClean="0"/>
              <a:t>Применение дыхательных </a:t>
            </a:r>
            <a:r>
              <a:rPr lang="ru-RU" dirty="0"/>
              <a:t>упражнений в работе с детьми </a:t>
            </a:r>
            <a:r>
              <a:rPr lang="ru-RU" dirty="0" smtClean="0"/>
              <a:t>является важным этапом нейропсихологической коррекции, так как:</a:t>
            </a:r>
            <a:endParaRPr lang="ru-RU" dirty="0"/>
          </a:p>
          <a:p>
            <a:r>
              <a:rPr lang="ru-RU" dirty="0" smtClean="0"/>
              <a:t>1. Повышает общий жизненный тонус </a:t>
            </a:r>
            <a:r>
              <a:rPr lang="ru-RU" dirty="0"/>
              <a:t>ребенка, </a:t>
            </a:r>
            <a:r>
              <a:rPr lang="ru-RU" dirty="0" smtClean="0"/>
              <a:t>сопротивляемость, закаленность </a:t>
            </a:r>
            <a:r>
              <a:rPr lang="ru-RU" dirty="0"/>
              <a:t>и </a:t>
            </a:r>
            <a:r>
              <a:rPr lang="ru-RU" dirty="0" smtClean="0"/>
              <a:t>устойчивость </a:t>
            </a:r>
            <a:r>
              <a:rPr lang="ru-RU" dirty="0"/>
              <a:t>его организма заболеваниям дыхательной системы.</a:t>
            </a:r>
          </a:p>
          <a:p>
            <a:r>
              <a:rPr lang="ru-RU" dirty="0" smtClean="0"/>
              <a:t>2. Развивает дыхательную мускулатуру, увеличивает подвижность </a:t>
            </a:r>
            <a:r>
              <a:rPr lang="ru-RU" dirty="0"/>
              <a:t>грудной </a:t>
            </a:r>
            <a:r>
              <a:rPr lang="ru-RU" dirty="0" smtClean="0"/>
              <a:t>клетки </a:t>
            </a:r>
            <a:r>
              <a:rPr lang="ru-RU" dirty="0"/>
              <a:t>и диафрагмы, </a:t>
            </a:r>
            <a:r>
              <a:rPr lang="ru-RU" dirty="0" smtClean="0"/>
              <a:t>улучшает </a:t>
            </a:r>
            <a:r>
              <a:rPr lang="ru-RU" dirty="0" err="1" smtClean="0"/>
              <a:t>лимфо</a:t>
            </a:r>
            <a:r>
              <a:rPr lang="ru-RU" dirty="0" smtClean="0"/>
              <a:t>- и кровообращение, </a:t>
            </a:r>
            <a:r>
              <a:rPr lang="ru-RU" dirty="0"/>
              <a:t>а так же </a:t>
            </a:r>
            <a:r>
              <a:rPr lang="ru-RU" dirty="0" smtClean="0"/>
              <a:t>деятельность сердечнососудистой </a:t>
            </a:r>
            <a:r>
              <a:rPr lang="ru-RU" dirty="0"/>
              <a:t>системы.</a:t>
            </a:r>
          </a:p>
          <a:p>
            <a:r>
              <a:rPr lang="ru-RU" dirty="0"/>
              <a:t>Точечный массаж </a:t>
            </a:r>
            <a:r>
              <a:rPr lang="ru-RU" dirty="0" smtClean="0"/>
              <a:t>способствует активизации отдельных </a:t>
            </a:r>
            <a:r>
              <a:rPr lang="ru-RU" dirty="0"/>
              <a:t>систем организма, </a:t>
            </a:r>
            <a:r>
              <a:rPr lang="ru-RU" dirty="0" smtClean="0"/>
              <a:t>расслаблению </a:t>
            </a:r>
            <a:r>
              <a:rPr lang="ru-RU" dirty="0"/>
              <a:t>мышц и </a:t>
            </a:r>
            <a:r>
              <a:rPr lang="ru-RU" dirty="0" smtClean="0"/>
              <a:t>снятию нервно-мышечного напряжения</a:t>
            </a:r>
            <a:r>
              <a:rPr lang="ru-RU" dirty="0"/>
              <a:t>. </a:t>
            </a:r>
            <a:r>
              <a:rPr lang="ru-RU" dirty="0" smtClean="0"/>
              <a:t>Также </a:t>
            </a:r>
            <a:r>
              <a:rPr lang="ru-RU" dirty="0"/>
              <a:t>повышает сопротивляемость </a:t>
            </a:r>
            <a:r>
              <a:rPr lang="ru-RU" dirty="0" smtClean="0"/>
              <a:t>организма</a:t>
            </a:r>
            <a:r>
              <a:rPr lang="ru-RU" dirty="0"/>
              <a:t>, способствует </a:t>
            </a:r>
            <a:r>
              <a:rPr lang="ru-RU" dirty="0" smtClean="0"/>
              <a:t>улучшению </a:t>
            </a:r>
            <a:r>
              <a:rPr lang="ru-RU" dirty="0"/>
              <a:t>обменных процессов, </a:t>
            </a:r>
            <a:r>
              <a:rPr lang="ru-RU" dirty="0" err="1" smtClean="0"/>
              <a:t>лимфо</a:t>
            </a:r>
            <a:r>
              <a:rPr lang="ru-RU" dirty="0" smtClean="0"/>
              <a:t>- и </a:t>
            </a:r>
            <a:r>
              <a:rPr lang="ru-RU" dirty="0"/>
              <a:t>кровообращения. В комплексе с </a:t>
            </a:r>
            <a:r>
              <a:rPr lang="ru-RU" dirty="0" smtClean="0"/>
              <a:t>дыхательной </a:t>
            </a:r>
            <a:r>
              <a:rPr lang="ru-RU" dirty="0"/>
              <a:t>гимнастикой является одним из эффективных элементов закаливания </a:t>
            </a:r>
            <a:r>
              <a:rPr lang="ru-RU" dirty="0" smtClean="0"/>
              <a:t>детей.</a:t>
            </a:r>
            <a:endParaRPr lang="ru-RU" dirty="0"/>
          </a:p>
        </p:txBody>
      </p:sp>
    </p:spTree>
    <p:extLst>
      <p:ext uri="{BB962C8B-B14F-4D97-AF65-F5344CB8AC3E}">
        <p14:creationId xmlns="" xmlns:p14="http://schemas.microsoft.com/office/powerpoint/2010/main" val="1960103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p:txBody>
          <a:bodyPr/>
          <a:lstStyle/>
          <a:p>
            <a:r>
              <a:rPr lang="ru-RU" dirty="0" smtClean="0"/>
              <a:t>Правильное дыхание</a:t>
            </a:r>
            <a:endParaRPr lang="ru-RU" dirty="0"/>
          </a:p>
        </p:txBody>
      </p:sp>
      <p:sp>
        <p:nvSpPr>
          <p:cNvPr id="8196" name="Rectangle 4"/>
          <p:cNvSpPr>
            <a:spLocks noGrp="1" noChangeArrowheads="1"/>
          </p:cNvSpPr>
          <p:nvPr>
            <p:ph type="body" idx="1"/>
          </p:nvPr>
        </p:nvSpPr>
        <p:spPr>
          <a:xfrm>
            <a:off x="467544" y="1412776"/>
            <a:ext cx="8229600" cy="4709120"/>
          </a:xfrm>
        </p:spPr>
        <p:txBody>
          <a:bodyPr/>
          <a:lstStyle/>
          <a:p>
            <a:r>
              <a:rPr lang="ru-RU" dirty="0" smtClean="0"/>
              <a:t>оптимизирует газообмен и кровообращение</a:t>
            </a:r>
          </a:p>
          <a:p>
            <a:r>
              <a:rPr lang="ru-RU" dirty="0" smtClean="0"/>
              <a:t>оптимизирует вентиляцию всех участков легких, массаж органов брюшной полости</a:t>
            </a:r>
          </a:p>
          <a:p>
            <a:r>
              <a:rPr lang="ru-RU" dirty="0" smtClean="0"/>
              <a:t>способствует общему оздоровлению и улучшению самочувствия</a:t>
            </a:r>
          </a:p>
          <a:p>
            <a:r>
              <a:rPr lang="ru-RU" dirty="0" smtClean="0"/>
              <a:t>успокаивает и способствует концентрации внимания.</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Литература: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32500" lnSpcReduction="20000"/>
          </a:bodyPr>
          <a:lstStyle/>
          <a:p>
            <a:pPr>
              <a:buNone/>
            </a:pPr>
            <a:r>
              <a:rPr lang="ru-RU" sz="3500" dirty="0" smtClean="0">
                <a:latin typeface="Times New Roman" pitchFamily="18" charset="0"/>
                <a:cs typeface="Times New Roman" pitchFamily="18" charset="0"/>
              </a:rPr>
              <a:t> </a:t>
            </a:r>
            <a:r>
              <a:rPr lang="ru-RU" sz="3500" b="1" dirty="0" smtClean="0">
                <a:latin typeface="Times New Roman" pitchFamily="18" charset="0"/>
                <a:cs typeface="Times New Roman" pitchFamily="18" charset="0"/>
              </a:rPr>
              <a:t>Основная:</a:t>
            </a:r>
          </a:p>
          <a:p>
            <a:pPr marL="514350" indent="-514350">
              <a:buAutoNum type="arabicPeriod"/>
            </a:pP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А.Р. Высшие корковые функции человека и их нарушения при локальных поражениях мозга / А.Р.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 СПб.: Питер 2007</a:t>
            </a:r>
          </a:p>
          <a:p>
            <a:pPr marL="514350" indent="-514350">
              <a:buAutoNum type="arabicPeriod"/>
            </a:pPr>
            <a:r>
              <a:rPr lang="ru-RU" sz="3500" dirty="0" err="1" smtClean="0">
                <a:latin typeface="Times New Roman" pitchFamily="18" charset="0"/>
                <a:cs typeface="Times New Roman" pitchFamily="18" charset="0"/>
              </a:rPr>
              <a:t>Марютина</a:t>
            </a:r>
            <a:r>
              <a:rPr lang="ru-RU" sz="3500" dirty="0" smtClean="0">
                <a:latin typeface="Times New Roman" pitchFamily="18" charset="0"/>
                <a:cs typeface="Times New Roman" pitchFamily="18" charset="0"/>
              </a:rPr>
              <a:t> Т.М. Психофизиология / Т.М. </a:t>
            </a:r>
            <a:r>
              <a:rPr lang="ru-RU" sz="3500" dirty="0" err="1" smtClean="0">
                <a:latin typeface="Times New Roman" pitchFamily="18" charset="0"/>
                <a:cs typeface="Times New Roman" pitchFamily="18" charset="0"/>
              </a:rPr>
              <a:t>Марютина</a:t>
            </a:r>
            <a:r>
              <a:rPr lang="ru-RU" sz="3500" dirty="0" smtClean="0">
                <a:latin typeface="Times New Roman" pitchFamily="18" charset="0"/>
                <a:cs typeface="Times New Roman" pitchFamily="18" charset="0"/>
              </a:rPr>
              <a:t>, И.М. Кондаков  //М.: МГППУ 2004</a:t>
            </a:r>
          </a:p>
          <a:p>
            <a:pPr marL="514350" indent="-514350">
              <a:buAutoNum type="arabicPeriod"/>
            </a:pPr>
            <a:r>
              <a:rPr lang="ru-RU" sz="3500" dirty="0" smtClean="0">
                <a:latin typeface="Times New Roman" pitchFamily="18" charset="0"/>
                <a:cs typeface="Times New Roman" pitchFamily="18" charset="0"/>
              </a:rPr>
              <a:t>Психофизиология. Учебник для вузов / Под ред. Ю.И. Александрова // СПб.: Питер 2001</a:t>
            </a:r>
          </a:p>
          <a:p>
            <a:pPr marL="514350" indent="-514350">
              <a:buAutoNum type="arabicPeriod"/>
            </a:pPr>
            <a:r>
              <a:rPr lang="ru-RU" sz="3500" dirty="0" smtClean="0">
                <a:latin typeface="Times New Roman" pitchFamily="18" charset="0"/>
                <a:cs typeface="Times New Roman" pitchFamily="18" charset="0"/>
              </a:rPr>
              <a:t>Цветкова Л.С. Нейропсихология и афазия: новый подход. // М.: Московский психолого-социальный институт, Воронеж: Издательство НПО «МОДЭК» 2001</a:t>
            </a:r>
          </a:p>
          <a:p>
            <a:pPr marL="514350" indent="-514350">
              <a:buAutoNum type="arabicPeriod"/>
            </a:pPr>
            <a:r>
              <a:rPr lang="ru-RU" sz="3500" dirty="0" smtClean="0">
                <a:latin typeface="Times New Roman" pitchFamily="18" charset="0"/>
                <a:cs typeface="Times New Roman" pitchFamily="18" charset="0"/>
              </a:rPr>
              <a:t>Цветкова Л.С. </a:t>
            </a:r>
            <a:r>
              <a:rPr lang="ru-RU" sz="3500" dirty="0" err="1" smtClean="0">
                <a:latin typeface="Times New Roman" pitchFamily="18" charset="0"/>
                <a:cs typeface="Times New Roman" pitchFamily="18" charset="0"/>
              </a:rPr>
              <a:t>Афазиология</a:t>
            </a:r>
            <a:r>
              <a:rPr lang="ru-RU" sz="3500" dirty="0" smtClean="0">
                <a:latin typeface="Times New Roman" pitchFamily="18" charset="0"/>
                <a:cs typeface="Times New Roman" pitchFamily="18" charset="0"/>
              </a:rPr>
              <a:t> – современные проблемы и пути их решения // М.: Издательство «Институт практической психологии», Воронеж: НПО «МОДЭК» 2002</a:t>
            </a:r>
          </a:p>
          <a:p>
            <a:pPr marL="514350" indent="-514350">
              <a:buAutoNum type="arabicPeriod"/>
            </a:pPr>
            <a:r>
              <a:rPr lang="ru-RU" sz="3400" b="0" dirty="0" smtClean="0">
                <a:latin typeface="Times New Roman" pitchFamily="18" charset="0"/>
                <a:cs typeface="Times New Roman" pitchFamily="18" charset="0"/>
              </a:rPr>
              <a:t>Хомская Е. Д. Х = Нейропсихология: 4-е издание.  // СПб.: Питер 2005</a:t>
            </a:r>
          </a:p>
          <a:p>
            <a:pPr marL="514350" indent="-514350">
              <a:buFont typeface="Wingdings" pitchFamily="2" charset="2"/>
              <a:buAutoNum type="arabicPeriod"/>
            </a:pPr>
            <a:r>
              <a:rPr lang="ru-RU" sz="3400" b="0" dirty="0" smtClean="0">
                <a:latin typeface="Times New Roman" pitchFamily="18" charset="0"/>
                <a:cs typeface="Times New Roman" pitchFamily="18" charset="0"/>
              </a:rPr>
              <a:t>Москвин В.А., Москвина Н.В. Межполушарные асимметрии и индивидуальные различия человека. М.: Смысл, 2011. - 368 с.</a:t>
            </a:r>
          </a:p>
          <a:p>
            <a:pPr marL="514350" indent="-514350">
              <a:buFont typeface="Wingdings" pitchFamily="2" charset="2"/>
              <a:buAutoNum type="arabicPeriod"/>
            </a:pPr>
            <a:r>
              <a:rPr lang="ru-RU" sz="3400" b="0" dirty="0" smtClean="0">
                <a:latin typeface="Times New Roman" pitchFamily="18" charset="0"/>
                <a:cs typeface="Times New Roman" pitchFamily="18" charset="0"/>
              </a:rPr>
              <a:t>Семенович А.В. Нейропсихологическая диагностика и коррекция в детском возрасте. М.: Академия, 2002. - 232 с.</a:t>
            </a:r>
          </a:p>
          <a:p>
            <a:pPr marL="514350" indent="-514350">
              <a:buFont typeface="Wingdings" pitchFamily="2" charset="2"/>
              <a:buAutoNum type="arabicPeriod"/>
            </a:pPr>
            <a:endParaRPr lang="ru-RU" sz="3000" b="0" dirty="0" smtClean="0"/>
          </a:p>
          <a:p>
            <a:pPr marL="514350" indent="-514350">
              <a:buAutoNum type="arabicPeriod"/>
            </a:pPr>
            <a:endParaRPr lang="ru-RU" sz="3500" dirty="0" smtClean="0">
              <a:latin typeface="Times New Roman" pitchFamily="18" charset="0"/>
              <a:cs typeface="Times New Roman" pitchFamily="18" charset="0"/>
            </a:endParaRPr>
          </a:p>
          <a:p>
            <a:pPr>
              <a:buNone/>
            </a:pPr>
            <a:r>
              <a:rPr lang="ru-RU" sz="3500" b="1" dirty="0" smtClean="0">
                <a:latin typeface="Times New Roman" pitchFamily="18" charset="0"/>
                <a:cs typeface="Times New Roman" pitchFamily="18" charset="0"/>
              </a:rPr>
              <a:t>Дополнительная</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Вартанян И.А. Физиология сенсорных систем / И.А. Вартанян. //  СПб.: Лань 1999</a:t>
            </a:r>
          </a:p>
          <a:p>
            <a:pPr marL="514350" indent="-514350">
              <a:buFont typeface="+mj-lt"/>
              <a:buAutoNum type="arabicPeriod"/>
            </a:pPr>
            <a:r>
              <a:rPr lang="ru-RU" sz="3500" dirty="0" smtClean="0">
                <a:latin typeface="Times New Roman" pitchFamily="18" charset="0"/>
                <a:cs typeface="Times New Roman" pitchFamily="18" charset="0"/>
              </a:rPr>
              <a:t>Корсакова Н. К., </a:t>
            </a:r>
            <a:r>
              <a:rPr lang="ru-RU" sz="3500" dirty="0" err="1" smtClean="0">
                <a:latin typeface="Times New Roman" pitchFamily="18" charset="0"/>
                <a:cs typeface="Times New Roman" pitchFamily="18" charset="0"/>
              </a:rPr>
              <a:t>Московичюте</a:t>
            </a:r>
            <a:r>
              <a:rPr lang="ru-RU" sz="3500" dirty="0" smtClean="0">
                <a:latin typeface="Times New Roman" pitchFamily="18" charset="0"/>
                <a:cs typeface="Times New Roman" pitchFamily="18" charset="0"/>
              </a:rPr>
              <a:t> Л. И. Клиническая нейропсихология. // М.: МГУ 1988</a:t>
            </a:r>
          </a:p>
          <a:p>
            <a:pPr marL="514350" indent="-514350">
              <a:buFont typeface="+mj-lt"/>
              <a:buAutoNum type="arabicPeriod"/>
            </a:pPr>
            <a:r>
              <a:rPr lang="ru-RU" sz="3500" dirty="0" err="1" smtClean="0">
                <a:latin typeface="Times New Roman" pitchFamily="18" charset="0"/>
                <a:cs typeface="Times New Roman" pitchFamily="18" charset="0"/>
              </a:rPr>
              <a:t>Бурлакова</a:t>
            </a:r>
            <a:r>
              <a:rPr lang="ru-RU" sz="3500" dirty="0" smtClean="0">
                <a:latin typeface="Times New Roman" pitchFamily="18" charset="0"/>
                <a:cs typeface="Times New Roman" pitchFamily="18" charset="0"/>
              </a:rPr>
              <a:t> М.К. Речь и афазия.  // М.: Медицина 1997</a:t>
            </a:r>
          </a:p>
          <a:p>
            <a:pPr marL="514350" indent="-514350">
              <a:buFont typeface="+mj-lt"/>
              <a:buAutoNum type="arabicPeriod"/>
            </a:pPr>
            <a:r>
              <a:rPr lang="ru-RU" sz="3500" dirty="0" smtClean="0">
                <a:latin typeface="Times New Roman" pitchFamily="18" charset="0"/>
                <a:cs typeface="Times New Roman" pitchFamily="18" charset="0"/>
              </a:rPr>
              <a:t>А. 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и современная психология / Под ред. Е. Д. Хомской, Л. С. Цветковой, Б. В. Зейгарник.  // М.: МГУ 1982</a:t>
            </a:r>
          </a:p>
          <a:p>
            <a:pPr>
              <a:buNone/>
            </a:pPr>
            <a:r>
              <a:rPr lang="ru-RU" sz="3500" b="1" dirty="0" smtClean="0">
                <a:latin typeface="Times New Roman" pitchFamily="18" charset="0"/>
                <a:cs typeface="Times New Roman" pitchFamily="18" charset="0"/>
              </a:rPr>
              <a:t>Электронные ресурсы</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ИБС </a:t>
            </a:r>
            <a:r>
              <a:rPr lang="ru-RU" sz="3500" dirty="0" err="1" smtClean="0">
                <a:latin typeface="Times New Roman" pitchFamily="18" charset="0"/>
                <a:cs typeface="Times New Roman" pitchFamily="18" charset="0"/>
              </a:rPr>
              <a:t>КрасГМУ</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БМ </a:t>
            </a:r>
            <a:r>
              <a:rPr lang="ru-RU" sz="3500" dirty="0" err="1" smtClean="0">
                <a:latin typeface="Times New Roman" pitchFamily="18" charset="0"/>
                <a:cs typeface="Times New Roman" pitchFamily="18" charset="0"/>
              </a:rPr>
              <a:t>МедАрт</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a:t>
            </a:r>
            <a:r>
              <a:rPr lang="en-US" sz="3500" dirty="0" err="1" smtClean="0">
                <a:latin typeface="Times New Roman" pitchFamily="18" charset="0"/>
                <a:cs typeface="Times New Roman" pitchFamily="18" charset="0"/>
              </a:rPr>
              <a:t>Ebsco</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Медицина</a:t>
            </a: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229600" cy="4997152"/>
          </a:xfrm>
        </p:spPr>
        <p:txBody>
          <a:bodyPr>
            <a:normAutofit fontScale="92500" lnSpcReduction="10000"/>
          </a:bodyPr>
          <a:lstStyle/>
          <a:p>
            <a:r>
              <a:rPr lang="ru-RU" dirty="0" smtClean="0"/>
              <a:t>Дыхательные упражнения всегда должны предшествовать самомассажу и другим заданиям.</a:t>
            </a:r>
          </a:p>
          <a:p>
            <a:r>
              <a:rPr lang="ru-RU" dirty="0" smtClean="0"/>
              <a:t>После выполнения дыхательных упражнений можно приступать к самомассажу и другим упражнениям, способствующим повышению стато-кинетического уровня психической активности ребенка, увеличению его энергетического и адаптационного потенциала.</a:t>
            </a:r>
            <a:endParaRPr lang="ru-RU" dirty="0"/>
          </a:p>
        </p:txBody>
      </p:sp>
    </p:spTree>
    <p:extLst>
      <p:ext uri="{BB962C8B-B14F-4D97-AF65-F5344CB8AC3E}">
        <p14:creationId xmlns="" xmlns:p14="http://schemas.microsoft.com/office/powerpoint/2010/main" val="156970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229600" cy="4781128"/>
          </a:xfrm>
        </p:spPr>
        <p:txBody>
          <a:bodyPr>
            <a:normAutofit fontScale="92500" lnSpcReduction="10000"/>
          </a:bodyPr>
          <a:lstStyle/>
          <a:p>
            <a:r>
              <a:rPr lang="ru-RU" dirty="0" smtClean="0"/>
              <a:t>Основным является полное дыхание, т. е. сочетание грудного и брюшного дыхания; выполнять его нужно сначала лежа, потом сидя и наконец стоя. </a:t>
            </a:r>
          </a:p>
          <a:p>
            <a:r>
              <a:rPr lang="ru-RU" dirty="0" smtClean="0"/>
              <a:t>Пока ребенок не научится дышать правильно, рекомендуется положить одну его руку на грудь, другую на живот (сверху зафиксировать их руками взрослого — психолога, педагога, родителей) для контроля за полнотой дыхательных движений.</a:t>
            </a:r>
            <a:endParaRPr lang="ru-RU" dirty="0"/>
          </a:p>
        </p:txBody>
      </p:sp>
    </p:spTree>
    <p:extLst>
      <p:ext uri="{BB962C8B-B14F-4D97-AF65-F5344CB8AC3E}">
        <p14:creationId xmlns="" xmlns:p14="http://schemas.microsoft.com/office/powerpoint/2010/main" val="638247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a:t>
            </a:r>
            <a:r>
              <a:rPr lang="ru-RU" dirty="0" smtClean="0"/>
              <a:t>бучение четырехфазным дыхательным упражнения</a:t>
            </a:r>
            <a:endParaRPr lang="ru-RU" dirty="0"/>
          </a:p>
        </p:txBody>
      </p:sp>
      <p:sp>
        <p:nvSpPr>
          <p:cNvPr id="3" name="Объект 2"/>
          <p:cNvSpPr>
            <a:spLocks noGrp="1"/>
          </p:cNvSpPr>
          <p:nvPr>
            <p:ph idx="1"/>
          </p:nvPr>
        </p:nvSpPr>
        <p:spPr>
          <a:xfrm>
            <a:off x="467544" y="1484784"/>
            <a:ext cx="8229600" cy="4824536"/>
          </a:xfrm>
        </p:spPr>
        <p:txBody>
          <a:bodyPr>
            <a:normAutofit fontScale="85000" lnSpcReduction="10000"/>
          </a:bodyPr>
          <a:lstStyle/>
          <a:p>
            <a:r>
              <a:rPr lang="ru-RU" dirty="0" smtClean="0"/>
              <a:t>Правильное дыхание содержит равные по времени этапы: «вдох — задержка — выдох — задержка».</a:t>
            </a:r>
          </a:p>
          <a:p>
            <a:r>
              <a:rPr lang="ru-RU" dirty="0" smtClean="0"/>
              <a:t>Вначале каждый из них может составлять 2–3 с. с постепенным увеличением до 7 с. </a:t>
            </a:r>
          </a:p>
          <a:p>
            <a:r>
              <a:rPr lang="ru-RU" dirty="0"/>
              <a:t>В</a:t>
            </a:r>
            <a:r>
              <a:rPr lang="ru-RU" dirty="0" smtClean="0"/>
              <a:t>начале необходима фиксация психологом рук ребенка, что значительно облегчает обучение.</a:t>
            </a:r>
          </a:p>
          <a:p>
            <a:r>
              <a:rPr lang="ru-RU" dirty="0" smtClean="0"/>
              <a:t>Психолог должен также вслух отсчитывать указанные временные интервалы с постепенным переходом к самостоятельному выполнению упражнений ребенком.</a:t>
            </a:r>
            <a:endParaRPr lang="ru-RU" dirty="0"/>
          </a:p>
        </p:txBody>
      </p:sp>
    </p:spTree>
    <p:extLst>
      <p:ext uri="{BB962C8B-B14F-4D97-AF65-F5344CB8AC3E}">
        <p14:creationId xmlns="" xmlns:p14="http://schemas.microsoft.com/office/powerpoint/2010/main" val="154609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a:t>
            </a:r>
            <a:r>
              <a:rPr lang="ru-RU" dirty="0" smtClean="0"/>
              <a:t>бучение четырехфазным дыхательным упражнения</a:t>
            </a:r>
            <a:endParaRPr lang="ru-RU" dirty="0"/>
          </a:p>
        </p:txBody>
      </p:sp>
      <p:sp>
        <p:nvSpPr>
          <p:cNvPr id="3" name="Объект 2"/>
          <p:cNvSpPr>
            <a:spLocks noGrp="1"/>
          </p:cNvSpPr>
          <p:nvPr>
            <p:ph idx="1"/>
          </p:nvPr>
        </p:nvSpPr>
        <p:spPr>
          <a:xfrm>
            <a:off x="467544" y="1484784"/>
            <a:ext cx="8229600" cy="4709120"/>
          </a:xfrm>
        </p:spPr>
        <p:txBody>
          <a:bodyPr>
            <a:normAutofit fontScale="85000" lnSpcReduction="20000"/>
          </a:bodyPr>
          <a:lstStyle/>
          <a:p>
            <a:r>
              <a:rPr lang="ru-RU" b="1" dirty="0" smtClean="0"/>
              <a:t>вдох</a:t>
            </a:r>
            <a:r>
              <a:rPr lang="ru-RU" dirty="0" smtClean="0"/>
              <a:t>: распустить мышцы живота, начать вдох, опустить диафрагму вниз, выдвигая живот вперед; наполнить среднюю часть легких, расширяя грудную клетку с помощью межреберных мышц; приподнять грудину и ключицы, наполнить воздухом верхушки легких.</a:t>
            </a:r>
          </a:p>
          <a:p>
            <a:r>
              <a:rPr lang="ru-RU" b="1" dirty="0" smtClean="0"/>
              <a:t>пауза</a:t>
            </a:r>
            <a:r>
              <a:rPr lang="ru-RU" dirty="0" smtClean="0"/>
              <a:t>.</a:t>
            </a:r>
          </a:p>
          <a:p>
            <a:r>
              <a:rPr lang="ru-RU" b="1" dirty="0" smtClean="0"/>
              <a:t>выдох</a:t>
            </a:r>
            <a:r>
              <a:rPr lang="ru-RU" dirty="0" smtClean="0"/>
              <a:t>: приподнять диафрагму вверх и втянуть живот; опустить ребра, используя группу межреберных мышц; опустить грудину и ключицы, выпуская воздух из верхушек легких.</a:t>
            </a:r>
          </a:p>
          <a:p>
            <a:r>
              <a:rPr lang="ru-RU" b="1" dirty="0" smtClean="0"/>
              <a:t>пауза</a:t>
            </a:r>
            <a:r>
              <a:rPr lang="ru-RU" dirty="0" smtClean="0"/>
              <a:t>.</a:t>
            </a:r>
            <a:endParaRPr lang="ru-RU" dirty="0"/>
          </a:p>
        </p:txBody>
      </p:sp>
    </p:spTree>
    <p:extLst>
      <p:ext uri="{BB962C8B-B14F-4D97-AF65-F5344CB8AC3E}">
        <p14:creationId xmlns="" xmlns:p14="http://schemas.microsoft.com/office/powerpoint/2010/main" val="2757326951"/>
      </p:ext>
    </p:extLst>
  </p:cSld>
  <p:clrMapOvr>
    <a:masterClrMapping/>
  </p:clrMapOvr>
</p:sld>
</file>

<file path=ppt/theme/theme1.xml><?xml version="1.0" encoding="utf-8"?>
<a:theme xmlns:a="http://schemas.openxmlformats.org/drawingml/2006/main" name="pl-Shablon2">
  <a:themeElements>
    <a:clrScheme name="pl-Shablon2 13">
      <a:dk1>
        <a:srgbClr val="205FF6"/>
      </a:dk1>
      <a:lt1>
        <a:srgbClr val="FFFFFF"/>
      </a:lt1>
      <a:dk2>
        <a:srgbClr val="000000"/>
      </a:dk2>
      <a:lt2>
        <a:srgbClr val="808080"/>
      </a:lt2>
      <a:accent1>
        <a:srgbClr val="BBE0E3"/>
      </a:accent1>
      <a:accent2>
        <a:srgbClr val="333399"/>
      </a:accent2>
      <a:accent3>
        <a:srgbClr val="FFFFFF"/>
      </a:accent3>
      <a:accent4>
        <a:srgbClr val="1A50D2"/>
      </a:accent4>
      <a:accent5>
        <a:srgbClr val="DAEDEF"/>
      </a:accent5>
      <a:accent6>
        <a:srgbClr val="2D2D8A"/>
      </a:accent6>
      <a:hlink>
        <a:srgbClr val="009999"/>
      </a:hlink>
      <a:folHlink>
        <a:srgbClr val="99CC00"/>
      </a:folHlink>
    </a:clrScheme>
    <a:fontScheme name="pl-Shablon2">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Shabl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Shabl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Shabl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Shabl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Shabl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Shabl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Shablon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Shabl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Shabl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Shabl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Shabl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Shabl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l-Shablon2 13">
        <a:dk1>
          <a:srgbClr val="205FF6"/>
        </a:dk1>
        <a:lt1>
          <a:srgbClr val="FFFFFF"/>
        </a:lt1>
        <a:dk2>
          <a:srgbClr val="000000"/>
        </a:dk2>
        <a:lt2>
          <a:srgbClr val="808080"/>
        </a:lt2>
        <a:accent1>
          <a:srgbClr val="BBE0E3"/>
        </a:accent1>
        <a:accent2>
          <a:srgbClr val="333399"/>
        </a:accent2>
        <a:accent3>
          <a:srgbClr val="FFFFFF"/>
        </a:accent3>
        <a:accent4>
          <a:srgbClr val="1A50D2"/>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pl-Shablon2</Template>
  <TotalTime>53</TotalTime>
  <Words>2902</Words>
  <Application>Microsoft Office PowerPoint</Application>
  <PresentationFormat>Экран (4:3)</PresentationFormat>
  <Paragraphs>153</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pl-Shablon2</vt:lpstr>
      <vt:lpstr> Кафедра нервных болезней с курсом медицинской реабилитации ПО    Тема: Оптимизация функционального статуса глубинных образований мозга, формирование базиса подкорково-корковых и межполушарных взаимодействий   лекция № 12 для студентов V курса, обучающихся по специальности  030401.65 – КЛИНИЧЕСКАЯ ПСИХОЛОГИЯ    асс. Швецова И.Н.   Красноярск, 2014г. </vt:lpstr>
      <vt:lpstr>План</vt:lpstr>
      <vt:lpstr>Актуальность</vt:lpstr>
      <vt:lpstr>Выработка правильного дыхания</vt:lpstr>
      <vt:lpstr>Правильное дыхание</vt:lpstr>
      <vt:lpstr>Слайд 6</vt:lpstr>
      <vt:lpstr>Слайд 7</vt:lpstr>
      <vt:lpstr>Обучение четырехфазным дыхательным упражнения</vt:lpstr>
      <vt:lpstr>Обучение четырехфазным дыхательным упражнения</vt:lpstr>
      <vt:lpstr>Обучение четырехфазным дыхательным упражнения</vt:lpstr>
      <vt:lpstr>ДЫХАТЕЛЬНЫЕ УПРАЖНЕНИЯ</vt:lpstr>
      <vt:lpstr>1</vt:lpstr>
      <vt:lpstr>2</vt:lpstr>
      <vt:lpstr>3</vt:lpstr>
      <vt:lpstr>4. «Шарик»</vt:lpstr>
      <vt:lpstr>5. «Ветер»</vt:lpstr>
      <vt:lpstr>6</vt:lpstr>
      <vt:lpstr>7</vt:lpstr>
      <vt:lpstr>8</vt:lpstr>
      <vt:lpstr>9</vt:lpstr>
      <vt:lpstr>10</vt:lpstr>
      <vt:lpstr>11</vt:lpstr>
      <vt:lpstr>12</vt:lpstr>
      <vt:lpstr>13</vt:lpstr>
      <vt:lpstr>14</vt:lpstr>
      <vt:lpstr>15</vt:lpstr>
      <vt:lpstr>16</vt:lpstr>
      <vt:lpstr>МАССАЖ И САМОМАССАЖ </vt:lpstr>
      <vt:lpstr>Слайд 29</vt:lpstr>
      <vt:lpstr>Слайд 30</vt:lpstr>
      <vt:lpstr>Слайд 31</vt:lpstr>
      <vt:lpstr> 17. «Волшебные точки»</vt:lpstr>
      <vt:lpstr>17. «Волшебные точки»</vt:lpstr>
      <vt:lpstr>18</vt:lpstr>
      <vt:lpstr>19</vt:lpstr>
      <vt:lpstr>20. «Мытье головы»</vt:lpstr>
      <vt:lpstr>21. «Обезьяна расчесывается»</vt:lpstr>
      <vt:lpstr>22. «Ушки»</vt:lpstr>
      <vt:lpstr>23. «Глазки отдыхают»</vt:lpstr>
      <vt:lpstr>24. «Веселые носики»</vt:lpstr>
      <vt:lpstr>25</vt:lpstr>
      <vt:lpstr>26. «Рыбки»</vt:lpstr>
      <vt:lpstr>27. «Расслабленное лицо»</vt:lpstr>
      <vt:lpstr>28. «Гибкая шея, свободные плечи»</vt:lpstr>
      <vt:lpstr>29. «Сова»</vt:lpstr>
      <vt:lpstr>30. «Теплые ручки»</vt:lpstr>
      <vt:lpstr>31. «Домик»</vt:lpstr>
      <vt:lpstr>32. «Теплые ножки»</vt:lpstr>
      <vt:lpstr>Выводы</vt:lpstr>
      <vt:lpstr>Литература:</vt:lpstr>
    </vt:vector>
  </TitlesOfParts>
  <Company>Home</Company>
  <LinksUpToDate>false</LinksUpToDate>
  <SharedDoc>false</SharedDoc>
  <HyperlinkBase>http://www.powerlexis.ru</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Оптимизация функционального статуса глубинных образований мозга, формирование базиса подкорково-корковых и межполушарных взаимодействий</dc:title>
  <dc:creator>Я</dc:creator>
  <cp:keywords>"PowerLexis" - Презентационное агентство</cp:keywords>
  <cp:lastModifiedBy>Book</cp:lastModifiedBy>
  <cp:revision>8</cp:revision>
  <dcterms:created xsi:type="dcterms:W3CDTF">2014-06-20T13:26:26Z</dcterms:created>
  <dcterms:modified xsi:type="dcterms:W3CDTF">2014-11-30T15:24:26Z</dcterms:modified>
</cp:coreProperties>
</file>