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817" r:id="rId1"/>
  </p:sldMasterIdLst>
  <p:notesMasterIdLst>
    <p:notesMasterId r:id="rId34"/>
  </p:notesMasterIdLst>
  <p:sldIdLst>
    <p:sldId id="352" r:id="rId2"/>
    <p:sldId id="278" r:id="rId3"/>
    <p:sldId id="279" r:id="rId4"/>
    <p:sldId id="346" r:id="rId5"/>
    <p:sldId id="320" r:id="rId6"/>
    <p:sldId id="321" r:id="rId7"/>
    <p:sldId id="347" r:id="rId8"/>
    <p:sldId id="323" r:id="rId9"/>
    <p:sldId id="282" r:id="rId10"/>
    <p:sldId id="283" r:id="rId11"/>
    <p:sldId id="284" r:id="rId12"/>
    <p:sldId id="285" r:id="rId13"/>
    <p:sldId id="348" r:id="rId14"/>
    <p:sldId id="335" r:id="rId15"/>
    <p:sldId id="290" r:id="rId16"/>
    <p:sldId id="351" r:id="rId17"/>
    <p:sldId id="353" r:id="rId18"/>
    <p:sldId id="291" r:id="rId19"/>
    <p:sldId id="292" r:id="rId20"/>
    <p:sldId id="350" r:id="rId21"/>
    <p:sldId id="332" r:id="rId22"/>
    <p:sldId id="329" r:id="rId23"/>
    <p:sldId id="303" r:id="rId24"/>
    <p:sldId id="304" r:id="rId25"/>
    <p:sldId id="315" r:id="rId26"/>
    <p:sldId id="317" r:id="rId27"/>
    <p:sldId id="337" r:id="rId28"/>
    <p:sldId id="330" r:id="rId29"/>
    <p:sldId id="305" r:id="rId30"/>
    <p:sldId id="312" r:id="rId31"/>
    <p:sldId id="328" r:id="rId32"/>
    <p:sldId id="336" r:id="rId33"/>
  </p:sldIdLst>
  <p:sldSz cx="13004800" cy="9753600"/>
  <p:notesSz cx="6858000" cy="9144000"/>
  <p:embeddedFontLs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orbel" panose="020B0503020204020204" pitchFamily="34" charset="0"/>
      <p:regular r:id="rId39"/>
      <p:bold r:id="rId40"/>
      <p:italic r:id="rId41"/>
      <p:boldItalic r:id="rId4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 G" initials="AG" lastIdx="42" clrIdx="0"/>
  <p:cmAuthor id="2" name="Gupta, Akshya" initials="GA" lastIdx="5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FFFF"/>
    <a:srgbClr val="FF9900"/>
    <a:srgbClr val="FF9933"/>
    <a:srgbClr val="FF33CC"/>
    <a:srgbClr val="CC0099"/>
    <a:srgbClr val="151618"/>
    <a:srgbClr val="081A1E"/>
    <a:srgbClr val="0000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F5F0C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7CED4">
              <a:alpha val="2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254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5DC123">
              <a:alpha val="19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89B1A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A433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A433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45761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87" autoAdjust="0"/>
    <p:restoredTop sz="94662" autoAdjust="0"/>
  </p:normalViewPr>
  <p:slideViewPr>
    <p:cSldViewPr snapToGrid="0" snapToObjects="1">
      <p:cViewPr varScale="1">
        <p:scale>
          <a:sx n="49" d="100"/>
          <a:sy n="49" d="100"/>
        </p:scale>
        <p:origin x="1494" y="60"/>
      </p:cViewPr>
      <p:guideLst>
        <p:guide orient="horz" pos="3072"/>
        <p:guide pos="40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0" name="Shape 3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1011622927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1pPr>
    <a:lvl2pPr indent="228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2pPr>
    <a:lvl3pPr indent="457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3pPr>
    <a:lvl4pPr indent="685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4pPr>
    <a:lvl5pPr indent="9144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5pPr>
    <a:lvl6pPr indent="11430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6pPr>
    <a:lvl7pPr indent="1371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7pPr>
    <a:lvl8pPr indent="1600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8pPr>
    <a:lvl9pPr indent="1828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489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4944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45720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solidFill>
                  <a:schemeClr val="tx1">
                    <a:lumMod val="9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У этой же пациентки врожденное </a:t>
            </a:r>
            <a:r>
              <a:rPr lang="ru-RU" sz="2400" b="1" dirty="0" smtClean="0">
                <a:solidFill>
                  <a:srgbClr val="FF99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отсутствие правой почки </a:t>
            </a:r>
            <a:r>
              <a:rPr lang="ru-RU" sz="2400" b="1" dirty="0" smtClean="0">
                <a:solidFill>
                  <a:schemeClr val="tx1">
                    <a:lumMod val="9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на УЗИ в В-режиме ниже</a:t>
            </a:r>
            <a:endParaRPr lang="ru-RU" sz="2400" dirty="0" smtClean="0">
              <a:solidFill>
                <a:schemeClr val="tx1">
                  <a:lumMod val="95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96227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489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8079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78812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06173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4602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54508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4888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676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57120" y="6348840"/>
            <a:ext cx="9753600" cy="1699058"/>
          </a:xfrm>
        </p:spPr>
        <p:txBody>
          <a:bodyPr wrap="none" anchor="t">
            <a:normAutofit/>
          </a:bodyPr>
          <a:lstStyle>
            <a:lvl1pPr algn="r">
              <a:defRPr sz="10240" b="0" spc="-32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100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57119" y="5446938"/>
            <a:ext cx="9753600" cy="879677"/>
          </a:xfrm>
        </p:spPr>
        <p:txBody>
          <a:bodyPr anchor="b">
            <a:normAutofit/>
          </a:bodyPr>
          <a:lstStyle>
            <a:lvl1pPr marL="0" indent="0" algn="r">
              <a:buNone/>
              <a:defRPr sz="3413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87672" indent="0" algn="ctr">
              <a:buNone/>
              <a:defRPr sz="2133"/>
            </a:lvl2pPr>
            <a:lvl3pPr marL="975345" indent="0" algn="ctr">
              <a:buNone/>
              <a:defRPr sz="1920"/>
            </a:lvl3pPr>
            <a:lvl4pPr marL="1463017" indent="0" algn="ctr">
              <a:buNone/>
              <a:defRPr sz="1707"/>
            </a:lvl4pPr>
            <a:lvl5pPr marL="1950690" indent="0" algn="ctr">
              <a:buNone/>
              <a:defRPr sz="1707"/>
            </a:lvl5pPr>
            <a:lvl6pPr marL="2438362" indent="0" algn="ctr">
              <a:buNone/>
              <a:defRPr sz="1707"/>
            </a:lvl6pPr>
            <a:lvl7pPr marL="2926034" indent="0" algn="ctr">
              <a:buNone/>
              <a:defRPr sz="1707"/>
            </a:lvl7pPr>
            <a:lvl8pPr marL="3413707" indent="0" algn="ctr">
              <a:buNone/>
              <a:defRPr sz="1707"/>
            </a:lvl8pPr>
            <a:lvl9pPr marL="3901379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15562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211074"/>
            <a:ext cx="11216640" cy="1165305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95774" y="1404340"/>
            <a:ext cx="11216640" cy="4806734"/>
          </a:xfrm>
        </p:spPr>
        <p:txBody>
          <a:bodyPr anchor="t"/>
          <a:lstStyle>
            <a:lvl1pPr marL="0" indent="0">
              <a:buNone/>
              <a:defRPr sz="3413"/>
            </a:lvl1pPr>
            <a:lvl2pPr marL="487672" indent="0">
              <a:buNone/>
              <a:defRPr sz="2987"/>
            </a:lvl2pPr>
            <a:lvl3pPr marL="975345" indent="0">
              <a:buNone/>
              <a:defRPr sz="2560"/>
            </a:lvl3pPr>
            <a:lvl4pPr marL="1463017" indent="0">
              <a:buNone/>
              <a:defRPr sz="2133"/>
            </a:lvl4pPr>
            <a:lvl5pPr marL="1950690" indent="0">
              <a:buNone/>
              <a:defRPr sz="2133"/>
            </a:lvl5pPr>
            <a:lvl6pPr marL="2438362" indent="0">
              <a:buNone/>
              <a:defRPr sz="2133"/>
            </a:lvl6pPr>
            <a:lvl7pPr marL="2926034" indent="0">
              <a:buNone/>
              <a:defRPr sz="2133"/>
            </a:lvl7pPr>
            <a:lvl8pPr marL="3413707" indent="0">
              <a:buNone/>
              <a:defRPr sz="2133"/>
            </a:lvl8pPr>
            <a:lvl9pPr marL="3901379" indent="0">
              <a:buNone/>
              <a:defRPr sz="2133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5" y="7376378"/>
            <a:ext cx="11214946" cy="970627"/>
          </a:xfrm>
        </p:spPr>
        <p:txBody>
          <a:bodyPr/>
          <a:lstStyle>
            <a:lvl1pPr marL="0" indent="0">
              <a:buNone/>
              <a:defRPr sz="1707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87672" indent="0">
              <a:buNone/>
              <a:defRPr sz="1493"/>
            </a:lvl2pPr>
            <a:lvl3pPr marL="975345" indent="0">
              <a:buNone/>
              <a:defRPr sz="1280"/>
            </a:lvl3pPr>
            <a:lvl4pPr marL="1463017" indent="0">
              <a:buNone/>
              <a:defRPr sz="1067"/>
            </a:lvl4pPr>
            <a:lvl5pPr marL="1950690" indent="0">
              <a:buNone/>
              <a:defRPr sz="1067"/>
            </a:lvl5pPr>
            <a:lvl6pPr marL="2438362" indent="0">
              <a:buNone/>
              <a:defRPr sz="1067"/>
            </a:lvl6pPr>
            <a:lvl7pPr marL="2926034" indent="0">
              <a:buNone/>
              <a:defRPr sz="1067"/>
            </a:lvl7pPr>
            <a:lvl8pPr marL="3413707" indent="0">
              <a:buNone/>
              <a:defRPr sz="1067"/>
            </a:lvl8pPr>
            <a:lvl9pPr marL="3901379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6397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519289"/>
            <a:ext cx="11216640" cy="5026623"/>
          </a:xfrm>
        </p:spPr>
        <p:txBody>
          <a:bodyPr anchor="ctr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5" y="6384923"/>
            <a:ext cx="11214946" cy="2135930"/>
          </a:xfrm>
        </p:spPr>
        <p:txBody>
          <a:bodyPr anchor="ctr"/>
          <a:lstStyle>
            <a:lvl1pPr marL="0" indent="0">
              <a:buNone/>
              <a:defRPr sz="1707"/>
            </a:lvl1pPr>
            <a:lvl2pPr marL="487672" indent="0">
              <a:buNone/>
              <a:defRPr sz="1493"/>
            </a:lvl2pPr>
            <a:lvl3pPr marL="975345" indent="0">
              <a:buNone/>
              <a:defRPr sz="1280"/>
            </a:lvl3pPr>
            <a:lvl4pPr marL="1463017" indent="0">
              <a:buNone/>
              <a:defRPr sz="1067"/>
            </a:lvl4pPr>
            <a:lvl5pPr marL="1950690" indent="0">
              <a:buNone/>
              <a:defRPr sz="1067"/>
            </a:lvl5pPr>
            <a:lvl6pPr marL="2438362" indent="0">
              <a:buNone/>
              <a:defRPr sz="1067"/>
            </a:lvl6pPr>
            <a:lvl7pPr marL="2926034" indent="0">
              <a:buNone/>
              <a:defRPr sz="1067"/>
            </a:lvl7pPr>
            <a:lvl8pPr marL="3413707" indent="0">
              <a:buNone/>
              <a:defRPr sz="1067"/>
            </a:lvl8pPr>
            <a:lvl9pPr marL="3901379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2050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2626" y="519289"/>
            <a:ext cx="9922935" cy="4256575"/>
          </a:xfrm>
        </p:spPr>
        <p:txBody>
          <a:bodyPr anchor="ctr"/>
          <a:lstStyle>
            <a:lvl1pPr>
              <a:defRPr sz="469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835355" y="4786570"/>
            <a:ext cx="9335785" cy="780754"/>
          </a:xfrm>
        </p:spPr>
        <p:txBody>
          <a:bodyPr anchor="t">
            <a:normAutofit/>
          </a:bodyPr>
          <a:lstStyle>
            <a:lvl1pPr marL="0" indent="0">
              <a:buNone/>
              <a:defRPr sz="1493"/>
            </a:lvl1pPr>
            <a:lvl2pPr marL="487672" indent="0">
              <a:buNone/>
              <a:defRPr sz="1493"/>
            </a:lvl2pPr>
            <a:lvl3pPr marL="975345" indent="0">
              <a:buNone/>
              <a:defRPr sz="1280"/>
            </a:lvl3pPr>
            <a:lvl4pPr marL="1463017" indent="0">
              <a:buNone/>
              <a:defRPr sz="1067"/>
            </a:lvl4pPr>
            <a:lvl5pPr marL="1950690" indent="0">
              <a:buNone/>
              <a:defRPr sz="1067"/>
            </a:lvl5pPr>
            <a:lvl6pPr marL="2438362" indent="0">
              <a:buNone/>
              <a:defRPr sz="1067"/>
            </a:lvl6pPr>
            <a:lvl7pPr marL="2926034" indent="0">
              <a:buNone/>
              <a:defRPr sz="1067"/>
            </a:lvl7pPr>
            <a:lvl8pPr marL="3413707" indent="0">
              <a:buNone/>
              <a:defRPr sz="1067"/>
            </a:lvl8pPr>
            <a:lvl9pPr marL="3901379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4080" y="6402459"/>
            <a:ext cx="11213252" cy="2118394"/>
          </a:xfrm>
        </p:spPr>
        <p:txBody>
          <a:bodyPr anchor="ctr">
            <a:normAutofit/>
          </a:bodyPr>
          <a:lstStyle>
            <a:lvl1pPr marL="0" indent="0">
              <a:buNone/>
              <a:defRPr sz="1707"/>
            </a:lvl1pPr>
            <a:lvl2pPr marL="487672" indent="0">
              <a:buNone/>
              <a:defRPr sz="1493"/>
            </a:lvl2pPr>
            <a:lvl3pPr marL="975345" indent="0">
              <a:buNone/>
              <a:defRPr sz="1280"/>
            </a:lvl3pPr>
            <a:lvl4pPr marL="1463017" indent="0">
              <a:buNone/>
              <a:defRPr sz="1067"/>
            </a:lvl4pPr>
            <a:lvl5pPr marL="1950690" indent="0">
              <a:buNone/>
              <a:defRPr sz="1067"/>
            </a:lvl5pPr>
            <a:lvl6pPr marL="2438362" indent="0">
              <a:buNone/>
              <a:defRPr sz="1067"/>
            </a:lvl6pPr>
            <a:lvl7pPr marL="2926034" indent="0">
              <a:buNone/>
              <a:defRPr sz="1067"/>
            </a:lvl7pPr>
            <a:lvl8pPr marL="3413707" indent="0">
              <a:buNone/>
              <a:defRPr sz="1067"/>
            </a:lvl8pPr>
            <a:lvl9pPr marL="3901379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85114" y="1119039"/>
            <a:ext cx="650240" cy="831681"/>
          </a:xfrm>
          <a:prstGeom prst="rect">
            <a:avLst/>
          </a:prstGeom>
        </p:spPr>
        <p:txBody>
          <a:bodyPr vert="horz" lIns="97536" tIns="48768" rIns="97536" bIns="48768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533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133666" y="3901440"/>
            <a:ext cx="650240" cy="831681"/>
          </a:xfrm>
          <a:prstGeom prst="rect">
            <a:avLst/>
          </a:prstGeom>
        </p:spPr>
        <p:txBody>
          <a:bodyPr vert="horz" lIns="97536" tIns="48768" rIns="97536" bIns="48768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533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585449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3309466"/>
            <a:ext cx="11216640" cy="3572388"/>
          </a:xfrm>
        </p:spPr>
        <p:txBody>
          <a:bodyPr anchor="b">
            <a:normAutofit/>
          </a:bodyPr>
          <a:lstStyle>
            <a:lvl1pPr>
              <a:defRPr sz="57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5" y="6898604"/>
            <a:ext cx="11214946" cy="1622249"/>
          </a:xfrm>
        </p:spPr>
        <p:txBody>
          <a:bodyPr anchor="t"/>
          <a:lstStyle>
            <a:lvl1pPr marL="0" indent="0">
              <a:buNone/>
              <a:defRPr sz="1707"/>
            </a:lvl1pPr>
            <a:lvl2pPr marL="487672" indent="0">
              <a:buNone/>
              <a:defRPr sz="1493"/>
            </a:lvl2pPr>
            <a:lvl3pPr marL="975345" indent="0">
              <a:buNone/>
              <a:defRPr sz="1280"/>
            </a:lvl3pPr>
            <a:lvl4pPr marL="1463017" indent="0">
              <a:buNone/>
              <a:defRPr sz="1067"/>
            </a:lvl4pPr>
            <a:lvl5pPr marL="1950690" indent="0">
              <a:buNone/>
              <a:defRPr sz="1067"/>
            </a:lvl5pPr>
            <a:lvl6pPr marL="2438362" indent="0">
              <a:buNone/>
              <a:defRPr sz="1067"/>
            </a:lvl6pPr>
            <a:lvl7pPr marL="2926034" indent="0">
              <a:buNone/>
              <a:defRPr sz="1067"/>
            </a:lvl7pPr>
            <a:lvl8pPr marL="3413707" indent="0">
              <a:buNone/>
              <a:defRPr sz="1067"/>
            </a:lvl8pPr>
            <a:lvl9pPr marL="3901379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0892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94080" y="519291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426434" y="2682240"/>
            <a:ext cx="3143324" cy="819573"/>
          </a:xfrm>
        </p:spPr>
        <p:txBody>
          <a:bodyPr anchor="b">
            <a:noAutofit/>
          </a:bodyPr>
          <a:lstStyle>
            <a:lvl1pPr marL="0" indent="0">
              <a:buNone/>
              <a:defRPr sz="256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87672" indent="0">
              <a:buNone/>
              <a:defRPr sz="2133" b="1"/>
            </a:lvl2pPr>
            <a:lvl3pPr marL="975345" indent="0">
              <a:buNone/>
              <a:defRPr sz="1920" b="1"/>
            </a:lvl3pPr>
            <a:lvl4pPr marL="1463017" indent="0">
              <a:buNone/>
              <a:defRPr sz="1707" b="1"/>
            </a:lvl4pPr>
            <a:lvl5pPr marL="1950690" indent="0">
              <a:buNone/>
              <a:defRPr sz="1707" b="1"/>
            </a:lvl5pPr>
            <a:lvl6pPr marL="2438362" indent="0">
              <a:buNone/>
              <a:defRPr sz="1707" b="1"/>
            </a:lvl6pPr>
            <a:lvl7pPr marL="2926034" indent="0">
              <a:buNone/>
              <a:defRPr sz="1707" b="1"/>
            </a:lvl7pPr>
            <a:lvl8pPr marL="3413707" indent="0">
              <a:buNone/>
              <a:defRPr sz="1707" b="1"/>
            </a:lvl8pPr>
            <a:lvl9pPr marL="3901379" indent="0">
              <a:buNone/>
              <a:defRPr sz="170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447251" y="3657600"/>
            <a:ext cx="3122507" cy="5104836"/>
          </a:xfrm>
        </p:spPr>
        <p:txBody>
          <a:bodyPr anchor="t">
            <a:normAutofit/>
          </a:bodyPr>
          <a:lstStyle>
            <a:lvl1pPr marL="0" indent="0">
              <a:buNone/>
              <a:defRPr sz="1493"/>
            </a:lvl1pPr>
            <a:lvl2pPr marL="487672" indent="0">
              <a:buNone/>
              <a:defRPr sz="1280"/>
            </a:lvl2pPr>
            <a:lvl3pPr marL="975345" indent="0">
              <a:buNone/>
              <a:defRPr sz="1067"/>
            </a:lvl3pPr>
            <a:lvl4pPr marL="1463017" indent="0">
              <a:buNone/>
              <a:defRPr sz="960"/>
            </a:lvl4pPr>
            <a:lvl5pPr marL="1950690" indent="0">
              <a:buNone/>
              <a:defRPr sz="960"/>
            </a:lvl5pPr>
            <a:lvl6pPr marL="2438362" indent="0">
              <a:buNone/>
              <a:defRPr sz="960"/>
            </a:lvl6pPr>
            <a:lvl7pPr marL="2926034" indent="0">
              <a:buNone/>
              <a:defRPr sz="960"/>
            </a:lvl7pPr>
            <a:lvl8pPr marL="3413707" indent="0">
              <a:buNone/>
              <a:defRPr sz="960"/>
            </a:lvl8pPr>
            <a:lvl9pPr marL="3901379" indent="0">
              <a:buNone/>
              <a:defRPr sz="96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93862" y="2682240"/>
            <a:ext cx="3131991" cy="819573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56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882604" y="3657600"/>
            <a:ext cx="3143248" cy="5104836"/>
          </a:xfrm>
        </p:spPr>
        <p:txBody>
          <a:bodyPr anchor="t">
            <a:normAutofit/>
          </a:bodyPr>
          <a:lstStyle>
            <a:lvl1pPr marL="0" indent="0">
              <a:buNone/>
              <a:defRPr sz="1493"/>
            </a:lvl1pPr>
            <a:lvl2pPr marL="487672" indent="0">
              <a:buNone/>
              <a:defRPr sz="1280"/>
            </a:lvl2pPr>
            <a:lvl3pPr marL="975345" indent="0">
              <a:buNone/>
              <a:defRPr sz="1067"/>
            </a:lvl3pPr>
            <a:lvl4pPr marL="1463017" indent="0">
              <a:buNone/>
              <a:defRPr sz="960"/>
            </a:lvl4pPr>
            <a:lvl5pPr marL="1950690" indent="0">
              <a:buNone/>
              <a:defRPr sz="960"/>
            </a:lvl5pPr>
            <a:lvl6pPr marL="2438362" indent="0">
              <a:buNone/>
              <a:defRPr sz="960"/>
            </a:lvl6pPr>
            <a:lvl7pPr marL="2926034" indent="0">
              <a:buNone/>
              <a:defRPr sz="960"/>
            </a:lvl7pPr>
            <a:lvl8pPr marL="3413707" indent="0">
              <a:buNone/>
              <a:defRPr sz="960"/>
            </a:lvl8pPr>
            <a:lvl9pPr marL="3901379" indent="0">
              <a:buNone/>
              <a:defRPr sz="96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350972" y="2682240"/>
            <a:ext cx="3127588" cy="819573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56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350972" y="3657600"/>
            <a:ext cx="3127588" cy="5104836"/>
          </a:xfrm>
        </p:spPr>
        <p:txBody>
          <a:bodyPr anchor="t">
            <a:normAutofit/>
          </a:bodyPr>
          <a:lstStyle>
            <a:lvl1pPr marL="0" indent="0">
              <a:buNone/>
              <a:defRPr sz="1493"/>
            </a:lvl1pPr>
            <a:lvl2pPr marL="487672" indent="0">
              <a:buNone/>
              <a:defRPr sz="1280"/>
            </a:lvl2pPr>
            <a:lvl3pPr marL="975345" indent="0">
              <a:buNone/>
              <a:defRPr sz="1067"/>
            </a:lvl3pPr>
            <a:lvl4pPr marL="1463017" indent="0">
              <a:buNone/>
              <a:defRPr sz="960"/>
            </a:lvl4pPr>
            <a:lvl5pPr marL="1950690" indent="0">
              <a:buNone/>
              <a:defRPr sz="960"/>
            </a:lvl5pPr>
            <a:lvl6pPr marL="2438362" indent="0">
              <a:buNone/>
              <a:defRPr sz="960"/>
            </a:lvl6pPr>
            <a:lvl7pPr marL="2926034" indent="0">
              <a:buNone/>
              <a:defRPr sz="960"/>
            </a:lvl7pPr>
            <a:lvl8pPr marL="3413707" indent="0">
              <a:buNone/>
              <a:defRPr sz="960"/>
            </a:lvl8pPr>
            <a:lvl9pPr marL="3901379" indent="0">
              <a:buNone/>
              <a:defRPr sz="96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5689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94080" y="519291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420891" y="6112004"/>
            <a:ext cx="3136054" cy="819573"/>
          </a:xfrm>
        </p:spPr>
        <p:txBody>
          <a:bodyPr anchor="b">
            <a:noAutofit/>
          </a:bodyPr>
          <a:lstStyle>
            <a:lvl1pPr marL="0" indent="0">
              <a:buNone/>
              <a:defRPr sz="256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87672" indent="0">
              <a:buNone/>
              <a:defRPr sz="2133" b="1"/>
            </a:lvl2pPr>
            <a:lvl3pPr marL="975345" indent="0">
              <a:buNone/>
              <a:defRPr sz="1920" b="1"/>
            </a:lvl3pPr>
            <a:lvl4pPr marL="1463017" indent="0">
              <a:buNone/>
              <a:defRPr sz="1707" b="1"/>
            </a:lvl4pPr>
            <a:lvl5pPr marL="1950690" indent="0">
              <a:buNone/>
              <a:defRPr sz="1707" b="1"/>
            </a:lvl5pPr>
            <a:lvl6pPr marL="2438362" indent="0">
              <a:buNone/>
              <a:defRPr sz="1707" b="1"/>
            </a:lvl6pPr>
            <a:lvl7pPr marL="2926034" indent="0">
              <a:buNone/>
              <a:defRPr sz="1707" b="1"/>
            </a:lvl7pPr>
            <a:lvl8pPr marL="3413707" indent="0">
              <a:buNone/>
              <a:defRPr sz="1707" b="1"/>
            </a:lvl8pPr>
            <a:lvl9pPr marL="3901379" indent="0">
              <a:buNone/>
              <a:defRPr sz="170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420891" y="3209037"/>
            <a:ext cx="3136054" cy="2167467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707"/>
            </a:lvl1pPr>
            <a:lvl2pPr marL="487672" indent="0">
              <a:buNone/>
              <a:defRPr sz="1707"/>
            </a:lvl2pPr>
            <a:lvl3pPr marL="975345" indent="0">
              <a:buNone/>
              <a:defRPr sz="1707"/>
            </a:lvl3pPr>
            <a:lvl4pPr marL="1463017" indent="0">
              <a:buNone/>
              <a:defRPr sz="1707"/>
            </a:lvl4pPr>
            <a:lvl5pPr marL="1950690" indent="0">
              <a:buNone/>
              <a:defRPr sz="1707"/>
            </a:lvl5pPr>
            <a:lvl6pPr marL="2438362" indent="0">
              <a:buNone/>
              <a:defRPr sz="1707"/>
            </a:lvl6pPr>
            <a:lvl7pPr marL="2926034" indent="0">
              <a:buNone/>
              <a:defRPr sz="1707"/>
            </a:lvl7pPr>
            <a:lvl8pPr marL="3413707" indent="0">
              <a:buNone/>
              <a:defRPr sz="1707"/>
            </a:lvl8pPr>
            <a:lvl9pPr marL="3901379" indent="0">
              <a:buNone/>
              <a:defRPr sz="1707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420891" y="6931579"/>
            <a:ext cx="3136054" cy="937513"/>
          </a:xfrm>
        </p:spPr>
        <p:txBody>
          <a:bodyPr anchor="t">
            <a:normAutofit/>
          </a:bodyPr>
          <a:lstStyle>
            <a:lvl1pPr marL="0" indent="0">
              <a:buNone/>
              <a:defRPr sz="1493"/>
            </a:lvl1pPr>
            <a:lvl2pPr marL="487672" indent="0">
              <a:buNone/>
              <a:defRPr sz="1280"/>
            </a:lvl2pPr>
            <a:lvl3pPr marL="975345" indent="0">
              <a:buNone/>
              <a:defRPr sz="1067"/>
            </a:lvl3pPr>
            <a:lvl4pPr marL="1463017" indent="0">
              <a:buNone/>
              <a:defRPr sz="960"/>
            </a:lvl4pPr>
            <a:lvl5pPr marL="1950690" indent="0">
              <a:buNone/>
              <a:defRPr sz="960"/>
            </a:lvl5pPr>
            <a:lvl6pPr marL="2438362" indent="0">
              <a:buNone/>
              <a:defRPr sz="960"/>
            </a:lvl6pPr>
            <a:lvl7pPr marL="2926034" indent="0">
              <a:buNone/>
              <a:defRPr sz="960"/>
            </a:lvl7pPr>
            <a:lvl8pPr marL="3413707" indent="0">
              <a:buNone/>
              <a:defRPr sz="960"/>
            </a:lvl8pPr>
            <a:lvl9pPr marL="3901379" indent="0">
              <a:buNone/>
              <a:defRPr sz="96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3597" y="6112004"/>
            <a:ext cx="3125894" cy="819573"/>
          </a:xfrm>
        </p:spPr>
        <p:txBody>
          <a:bodyPr anchor="b">
            <a:noAutofit/>
          </a:bodyPr>
          <a:lstStyle>
            <a:lvl1pPr marL="0" indent="0">
              <a:buNone/>
              <a:defRPr sz="256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87672" indent="0">
              <a:buNone/>
              <a:defRPr sz="2133" b="1"/>
            </a:lvl2pPr>
            <a:lvl3pPr marL="975345" indent="0">
              <a:buNone/>
              <a:defRPr sz="1920" b="1"/>
            </a:lvl3pPr>
            <a:lvl4pPr marL="1463017" indent="0">
              <a:buNone/>
              <a:defRPr sz="1707" b="1"/>
            </a:lvl4pPr>
            <a:lvl5pPr marL="1950690" indent="0">
              <a:buNone/>
              <a:defRPr sz="1707" b="1"/>
            </a:lvl5pPr>
            <a:lvl6pPr marL="2438362" indent="0">
              <a:buNone/>
              <a:defRPr sz="1707" b="1"/>
            </a:lvl6pPr>
            <a:lvl7pPr marL="2926034" indent="0">
              <a:buNone/>
              <a:defRPr sz="1707" b="1"/>
            </a:lvl7pPr>
            <a:lvl8pPr marL="3413707" indent="0">
              <a:buNone/>
              <a:defRPr sz="1707" b="1"/>
            </a:lvl8pPr>
            <a:lvl9pPr marL="3901379" indent="0">
              <a:buNone/>
              <a:defRPr sz="170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873596" y="3209037"/>
            <a:ext cx="3125894" cy="2167467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707"/>
            </a:lvl1pPr>
            <a:lvl2pPr marL="487672" indent="0">
              <a:buNone/>
              <a:defRPr sz="1707"/>
            </a:lvl2pPr>
            <a:lvl3pPr marL="975345" indent="0">
              <a:buNone/>
              <a:defRPr sz="1707"/>
            </a:lvl3pPr>
            <a:lvl4pPr marL="1463017" indent="0">
              <a:buNone/>
              <a:defRPr sz="1707"/>
            </a:lvl4pPr>
            <a:lvl5pPr marL="1950690" indent="0">
              <a:buNone/>
              <a:defRPr sz="1707"/>
            </a:lvl5pPr>
            <a:lvl6pPr marL="2438362" indent="0">
              <a:buNone/>
              <a:defRPr sz="1707"/>
            </a:lvl6pPr>
            <a:lvl7pPr marL="2926034" indent="0">
              <a:buNone/>
              <a:defRPr sz="1707"/>
            </a:lvl7pPr>
            <a:lvl8pPr marL="3413707" indent="0">
              <a:buNone/>
              <a:defRPr sz="1707"/>
            </a:lvl8pPr>
            <a:lvl9pPr marL="3901379" indent="0">
              <a:buNone/>
              <a:defRPr sz="1707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872154" y="6931578"/>
            <a:ext cx="3130034" cy="937513"/>
          </a:xfrm>
        </p:spPr>
        <p:txBody>
          <a:bodyPr anchor="t">
            <a:normAutofit/>
          </a:bodyPr>
          <a:lstStyle>
            <a:lvl1pPr marL="0" indent="0">
              <a:buNone/>
              <a:defRPr sz="1493"/>
            </a:lvl1pPr>
            <a:lvl2pPr marL="487672" indent="0">
              <a:buNone/>
              <a:defRPr sz="1280"/>
            </a:lvl2pPr>
            <a:lvl3pPr marL="975345" indent="0">
              <a:buNone/>
              <a:defRPr sz="1067"/>
            </a:lvl3pPr>
            <a:lvl4pPr marL="1463017" indent="0">
              <a:buNone/>
              <a:defRPr sz="960"/>
            </a:lvl4pPr>
            <a:lvl5pPr marL="1950690" indent="0">
              <a:buNone/>
              <a:defRPr sz="960"/>
            </a:lvl5pPr>
            <a:lvl6pPr marL="2438362" indent="0">
              <a:buNone/>
              <a:defRPr sz="960"/>
            </a:lvl6pPr>
            <a:lvl7pPr marL="2926034" indent="0">
              <a:buNone/>
              <a:defRPr sz="960"/>
            </a:lvl7pPr>
            <a:lvl8pPr marL="3413707" indent="0">
              <a:buNone/>
              <a:defRPr sz="960"/>
            </a:lvl8pPr>
            <a:lvl9pPr marL="3901379" indent="0">
              <a:buNone/>
              <a:defRPr sz="96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324611" y="6112004"/>
            <a:ext cx="3127588" cy="819573"/>
          </a:xfrm>
        </p:spPr>
        <p:txBody>
          <a:bodyPr anchor="b">
            <a:noAutofit/>
          </a:bodyPr>
          <a:lstStyle>
            <a:lvl1pPr marL="0" indent="0">
              <a:buNone/>
              <a:defRPr sz="256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87672" indent="0">
              <a:buNone/>
              <a:defRPr sz="2133" b="1"/>
            </a:lvl2pPr>
            <a:lvl3pPr marL="975345" indent="0">
              <a:buNone/>
              <a:defRPr sz="1920" b="1"/>
            </a:lvl3pPr>
            <a:lvl4pPr marL="1463017" indent="0">
              <a:buNone/>
              <a:defRPr sz="1707" b="1"/>
            </a:lvl4pPr>
            <a:lvl5pPr marL="1950690" indent="0">
              <a:buNone/>
              <a:defRPr sz="1707" b="1"/>
            </a:lvl5pPr>
            <a:lvl6pPr marL="2438362" indent="0">
              <a:buNone/>
              <a:defRPr sz="1707" b="1"/>
            </a:lvl6pPr>
            <a:lvl7pPr marL="2926034" indent="0">
              <a:buNone/>
              <a:defRPr sz="1707" b="1"/>
            </a:lvl7pPr>
            <a:lvl8pPr marL="3413707" indent="0">
              <a:buNone/>
              <a:defRPr sz="1707" b="1"/>
            </a:lvl8pPr>
            <a:lvl9pPr marL="3901379" indent="0">
              <a:buNone/>
              <a:defRPr sz="170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324610" y="3209037"/>
            <a:ext cx="3127588" cy="2167467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707"/>
            </a:lvl1pPr>
            <a:lvl2pPr marL="487672" indent="0">
              <a:buNone/>
              <a:defRPr sz="1707"/>
            </a:lvl2pPr>
            <a:lvl3pPr marL="975345" indent="0">
              <a:buNone/>
              <a:defRPr sz="1707"/>
            </a:lvl3pPr>
            <a:lvl4pPr marL="1463017" indent="0">
              <a:buNone/>
              <a:defRPr sz="1707"/>
            </a:lvl4pPr>
            <a:lvl5pPr marL="1950690" indent="0">
              <a:buNone/>
              <a:defRPr sz="1707"/>
            </a:lvl5pPr>
            <a:lvl6pPr marL="2438362" indent="0">
              <a:buNone/>
              <a:defRPr sz="1707"/>
            </a:lvl6pPr>
            <a:lvl7pPr marL="2926034" indent="0">
              <a:buNone/>
              <a:defRPr sz="1707"/>
            </a:lvl7pPr>
            <a:lvl8pPr marL="3413707" indent="0">
              <a:buNone/>
              <a:defRPr sz="1707"/>
            </a:lvl8pPr>
            <a:lvl9pPr marL="3901379" indent="0">
              <a:buNone/>
              <a:defRPr sz="1707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324477" y="6931575"/>
            <a:ext cx="3131730" cy="937513"/>
          </a:xfrm>
        </p:spPr>
        <p:txBody>
          <a:bodyPr anchor="t">
            <a:normAutofit/>
          </a:bodyPr>
          <a:lstStyle>
            <a:lvl1pPr marL="0" indent="0">
              <a:buNone/>
              <a:defRPr sz="1493"/>
            </a:lvl1pPr>
            <a:lvl2pPr marL="487672" indent="0">
              <a:buNone/>
              <a:defRPr sz="1280"/>
            </a:lvl2pPr>
            <a:lvl3pPr marL="975345" indent="0">
              <a:buNone/>
              <a:defRPr sz="1067"/>
            </a:lvl3pPr>
            <a:lvl4pPr marL="1463017" indent="0">
              <a:buNone/>
              <a:defRPr sz="960"/>
            </a:lvl4pPr>
            <a:lvl5pPr marL="1950690" indent="0">
              <a:buNone/>
              <a:defRPr sz="960"/>
            </a:lvl5pPr>
            <a:lvl6pPr marL="2438362" indent="0">
              <a:buNone/>
              <a:defRPr sz="960"/>
            </a:lvl6pPr>
            <a:lvl7pPr marL="2926034" indent="0">
              <a:buNone/>
              <a:defRPr sz="960"/>
            </a:lvl7pPr>
            <a:lvl8pPr marL="3413707" indent="0">
              <a:buNone/>
              <a:defRPr sz="960"/>
            </a:lvl8pPr>
            <a:lvl9pPr marL="3901379" indent="0">
              <a:buNone/>
              <a:defRPr sz="96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96286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79698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6561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4081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96448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1270000" y="8191500"/>
            <a:ext cx="10464800" cy="1219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578811078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213990816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753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911501" y="6348840"/>
            <a:ext cx="9753600" cy="1699058"/>
          </a:xfrm>
        </p:spPr>
        <p:txBody>
          <a:bodyPr wrap="none" anchor="t">
            <a:normAutofit/>
          </a:bodyPr>
          <a:lstStyle>
            <a:lvl1pPr algn="l">
              <a:defRPr sz="10240" b="0" spc="-32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911501" y="5446938"/>
            <a:ext cx="9753600" cy="878680"/>
          </a:xfrm>
        </p:spPr>
        <p:txBody>
          <a:bodyPr anchor="b">
            <a:normAutofit/>
          </a:bodyPr>
          <a:lstStyle>
            <a:lvl1pPr marL="0" indent="0" algn="l">
              <a:buNone/>
              <a:defRPr sz="3413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87672" indent="0" algn="ctr">
              <a:buNone/>
              <a:defRPr sz="2133"/>
            </a:lvl2pPr>
            <a:lvl3pPr marL="975345" indent="0" algn="ctr">
              <a:buNone/>
              <a:defRPr sz="1920"/>
            </a:lvl3pPr>
            <a:lvl4pPr marL="1463017" indent="0" algn="ctr">
              <a:buNone/>
              <a:defRPr sz="1707"/>
            </a:lvl4pPr>
            <a:lvl5pPr marL="1950690" indent="0" algn="ctr">
              <a:buNone/>
              <a:defRPr sz="1707"/>
            </a:lvl5pPr>
            <a:lvl6pPr marL="2438362" indent="0" algn="ctr">
              <a:buNone/>
              <a:defRPr sz="1707"/>
            </a:lvl6pPr>
            <a:lvl7pPr marL="2926034" indent="0" algn="ctr">
              <a:buNone/>
              <a:defRPr sz="1707"/>
            </a:lvl7pPr>
            <a:lvl8pPr marL="3413707" indent="0" algn="ctr">
              <a:buNone/>
              <a:defRPr sz="1707"/>
            </a:lvl8pPr>
            <a:lvl9pPr marL="3901379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4570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94667" y="2596444"/>
            <a:ext cx="5360230" cy="61885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41163" y="2596444"/>
            <a:ext cx="5369557" cy="61885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9415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519291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94667" y="2390987"/>
            <a:ext cx="5360230" cy="1171786"/>
          </a:xfrm>
        </p:spPr>
        <p:txBody>
          <a:bodyPr anchor="b">
            <a:normAutofit/>
          </a:bodyPr>
          <a:lstStyle>
            <a:lvl1pPr marL="0" indent="0">
              <a:buNone/>
              <a:defRPr sz="2844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87672" indent="0">
              <a:buNone/>
              <a:defRPr sz="2133" b="1"/>
            </a:lvl2pPr>
            <a:lvl3pPr marL="975345" indent="0">
              <a:buNone/>
              <a:defRPr sz="1920" b="1"/>
            </a:lvl3pPr>
            <a:lvl4pPr marL="1463017" indent="0">
              <a:buNone/>
              <a:defRPr sz="1707" b="1"/>
            </a:lvl4pPr>
            <a:lvl5pPr marL="1950690" indent="0">
              <a:buNone/>
              <a:defRPr sz="1707" b="1"/>
            </a:lvl5pPr>
            <a:lvl6pPr marL="2438362" indent="0">
              <a:buNone/>
              <a:defRPr sz="1707" b="1"/>
            </a:lvl6pPr>
            <a:lvl7pPr marL="2926034" indent="0">
              <a:buNone/>
              <a:defRPr sz="1707" b="1"/>
            </a:lvl7pPr>
            <a:lvl8pPr marL="3413707" indent="0">
              <a:buNone/>
              <a:defRPr sz="1707" b="1"/>
            </a:lvl8pPr>
            <a:lvl9pPr marL="3901379" indent="0">
              <a:buNone/>
              <a:defRPr sz="170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94667" y="3562773"/>
            <a:ext cx="5360230" cy="52403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41163" y="2390987"/>
            <a:ext cx="5371251" cy="117178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44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41163" y="3562773"/>
            <a:ext cx="5371251" cy="52403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2107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171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11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8734" y="1404340"/>
            <a:ext cx="6583680" cy="693137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667" y="2926080"/>
            <a:ext cx="3895494" cy="5420925"/>
          </a:xfrm>
        </p:spPr>
        <p:txBody>
          <a:bodyPr>
            <a:normAutofit/>
          </a:bodyPr>
          <a:lstStyle>
            <a:lvl1pPr marL="0" indent="0">
              <a:buNone/>
              <a:defRPr sz="1991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87672" indent="0">
              <a:buNone/>
              <a:defRPr sz="1493"/>
            </a:lvl2pPr>
            <a:lvl3pPr marL="975345" indent="0">
              <a:buNone/>
              <a:defRPr sz="1280"/>
            </a:lvl3pPr>
            <a:lvl4pPr marL="1463017" indent="0">
              <a:buNone/>
              <a:defRPr sz="1067"/>
            </a:lvl4pPr>
            <a:lvl5pPr marL="1950690" indent="0">
              <a:buNone/>
              <a:defRPr sz="1067"/>
            </a:lvl5pPr>
            <a:lvl6pPr marL="2438362" indent="0">
              <a:buNone/>
              <a:defRPr sz="1067"/>
            </a:lvl6pPr>
            <a:lvl7pPr marL="2926034" indent="0">
              <a:buNone/>
              <a:defRPr sz="1067"/>
            </a:lvl7pPr>
            <a:lvl8pPr marL="3413707" indent="0">
              <a:buNone/>
              <a:defRPr sz="1067"/>
            </a:lvl8pPr>
            <a:lvl9pPr marL="3901379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25529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28734" y="1404340"/>
            <a:ext cx="6583680" cy="6931378"/>
          </a:xfrm>
        </p:spPr>
        <p:txBody>
          <a:bodyPr anchor="t"/>
          <a:lstStyle>
            <a:lvl1pPr marL="0" indent="0">
              <a:buNone/>
              <a:defRPr sz="3413"/>
            </a:lvl1pPr>
            <a:lvl2pPr marL="487672" indent="0">
              <a:buNone/>
              <a:defRPr sz="2987"/>
            </a:lvl2pPr>
            <a:lvl3pPr marL="975345" indent="0">
              <a:buNone/>
              <a:defRPr sz="2560"/>
            </a:lvl3pPr>
            <a:lvl4pPr marL="1463017" indent="0">
              <a:buNone/>
              <a:defRPr sz="2133"/>
            </a:lvl4pPr>
            <a:lvl5pPr marL="1950690" indent="0">
              <a:buNone/>
              <a:defRPr sz="2133"/>
            </a:lvl5pPr>
            <a:lvl6pPr marL="2438362" indent="0">
              <a:buNone/>
              <a:defRPr sz="2133"/>
            </a:lvl6pPr>
            <a:lvl7pPr marL="2926034" indent="0">
              <a:buNone/>
              <a:defRPr sz="2133"/>
            </a:lvl7pPr>
            <a:lvl8pPr marL="3413707" indent="0">
              <a:buNone/>
              <a:defRPr sz="2133"/>
            </a:lvl8pPr>
            <a:lvl9pPr marL="3901379" indent="0">
              <a:buNone/>
              <a:defRPr sz="2133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667" y="2926080"/>
            <a:ext cx="3895494" cy="5420925"/>
          </a:xfrm>
        </p:spPr>
        <p:txBody>
          <a:bodyPr>
            <a:normAutofit/>
          </a:bodyPr>
          <a:lstStyle>
            <a:lvl1pPr marL="0" indent="0">
              <a:buNone/>
              <a:defRPr sz="1991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87672" indent="0">
              <a:buNone/>
              <a:defRPr sz="1493"/>
            </a:lvl2pPr>
            <a:lvl3pPr marL="975345" indent="0">
              <a:buNone/>
              <a:defRPr sz="1280"/>
            </a:lvl3pPr>
            <a:lvl4pPr marL="1463017" indent="0">
              <a:buNone/>
              <a:defRPr sz="1067"/>
            </a:lvl4pPr>
            <a:lvl5pPr marL="1950690" indent="0">
              <a:buNone/>
              <a:defRPr sz="1067"/>
            </a:lvl5pPr>
            <a:lvl6pPr marL="2438362" indent="0">
              <a:buNone/>
              <a:defRPr sz="1067"/>
            </a:lvl6pPr>
            <a:lvl7pPr marL="2926034" indent="0">
              <a:buNone/>
              <a:defRPr sz="1067"/>
            </a:lvl7pPr>
            <a:lvl8pPr marL="3413707" indent="0">
              <a:buNone/>
              <a:defRPr sz="1067"/>
            </a:lvl8pPr>
            <a:lvl9pPr marL="3901379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1912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4080" y="519291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94667" y="2596444"/>
            <a:ext cx="10916053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" y="9040144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7840" y="9040144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84640" y="9040144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02730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  <p:sldLayoutId id="2147483830" r:id="rId13"/>
    <p:sldLayoutId id="2147483831" r:id="rId14"/>
    <p:sldLayoutId id="2147483832" r:id="rId15"/>
    <p:sldLayoutId id="2147483833" r:id="rId16"/>
    <p:sldLayoutId id="2147483834" r:id="rId17"/>
    <p:sldLayoutId id="2147483835" r:id="rId18"/>
    <p:sldLayoutId id="2147483836" r:id="rId19"/>
  </p:sldLayoutIdLst>
  <p:hf hdr="0" ftr="0" dt="0"/>
  <p:txStyles>
    <p:titleStyle>
      <a:lvl1pPr algn="l" defTabSz="975345" rtl="0" eaLnBrk="1" latinLnBrk="0" hangingPunct="1">
        <a:lnSpc>
          <a:spcPct val="90000"/>
        </a:lnSpc>
        <a:spcBef>
          <a:spcPct val="0"/>
        </a:spcBef>
        <a:buNone/>
        <a:defRPr sz="6258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43836" indent="-243836" algn="l" defTabSz="975345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3413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731509" indent="-243836" algn="l" defTabSz="975345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844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219181" indent="-243836" algn="l" defTabSz="975345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276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706853" indent="-243836" algn="l" defTabSz="975345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91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194526" indent="-243836" algn="l" defTabSz="975345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91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682198" indent="-243836" algn="l" defTabSz="975345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69870" indent="-243836" algn="l" defTabSz="975345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543" indent="-243836" algn="l" defTabSz="975345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215" indent="-243836" algn="l" defTabSz="975345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45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72" algn="l" defTabSz="975345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45" algn="l" defTabSz="975345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17" algn="l" defTabSz="975345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690" algn="l" defTabSz="975345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362" algn="l" defTabSz="975345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034" algn="l" defTabSz="975345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707" algn="l" defTabSz="975345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379" algn="l" defTabSz="975345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950" y="1693508"/>
            <a:ext cx="12185650" cy="3697109"/>
          </a:xfrm>
        </p:spPr>
        <p:txBody>
          <a:bodyPr>
            <a:noAutofit/>
          </a:bodyPr>
          <a:lstStyle/>
          <a:p>
            <a:r>
              <a:rPr lang="ru-RU" b="1" dirty="0"/>
              <a:t>Визуализация эндометрия: физиологические изменения и </a:t>
            </a:r>
            <a:r>
              <a:rPr lang="ru-RU" b="1" dirty="0" smtClean="0"/>
              <a:t>заболевания</a:t>
            </a:r>
            <a:br>
              <a:rPr lang="ru-RU" b="1" dirty="0" smtClean="0"/>
            </a:br>
            <a:r>
              <a:rPr lang="ru-RU" b="1" dirty="0"/>
              <a:t>Ч</a:t>
            </a:r>
            <a:r>
              <a:rPr lang="ru-RU" b="1" dirty="0" smtClean="0"/>
              <a:t>асть 2</a:t>
            </a:r>
            <a:endParaRPr lang="ru-RU" b="1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4C97B25E-CE37-4379-8F09-3A81D5977ACC}"/>
              </a:ext>
            </a:extLst>
          </p:cNvPr>
          <p:cNvSpPr/>
          <p:nvPr/>
        </p:nvSpPr>
        <p:spPr>
          <a:xfrm>
            <a:off x="487679" y="176728"/>
            <a:ext cx="1241993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Федеральное государственное бюджетное образовательное учреждение высшего образования</a:t>
            </a:r>
            <a:b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«Красноярский государственный медицинский университет имени профессора В.Ф. </a:t>
            </a:r>
            <a:r>
              <a:rPr lang="ru-RU" b="1" dirty="0" err="1">
                <a:latin typeface="Calibri" panose="020F0502020204030204" pitchFamily="34" charset="0"/>
                <a:cs typeface="Calibri" panose="020F0502020204030204" pitchFamily="34" charset="0"/>
              </a:rPr>
              <a:t>Войно-Ясенецкого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» </a:t>
            </a:r>
            <a:b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Министерства здравоохранения Российской Федерации</a:t>
            </a:r>
            <a:b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dirty="0"/>
              <a:t>Кафедра лучевой диагностики ИПО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0E6261B7-9B23-4DCF-A19B-D22FC974B089}"/>
              </a:ext>
            </a:extLst>
          </p:cNvPr>
          <p:cNvSpPr/>
          <p:nvPr/>
        </p:nvSpPr>
        <p:spPr>
          <a:xfrm>
            <a:off x="9656416" y="8265541"/>
            <a:ext cx="65024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Выполнила: </a:t>
            </a:r>
          </a:p>
          <a:p>
            <a:r>
              <a:rPr lang="ru-RU" b="1" dirty="0"/>
              <a:t>Ординатор </a:t>
            </a:r>
            <a:r>
              <a:rPr lang="en-US" b="1" dirty="0"/>
              <a:t>2</a:t>
            </a:r>
            <a:r>
              <a:rPr lang="ru-RU" b="1" dirty="0"/>
              <a:t>года обучения </a:t>
            </a:r>
          </a:p>
          <a:p>
            <a:r>
              <a:rPr lang="ru-RU" b="1" dirty="0"/>
              <a:t>Специальности УЗД</a:t>
            </a:r>
          </a:p>
          <a:p>
            <a:r>
              <a:rPr lang="ru-RU" b="1" dirty="0"/>
              <a:t>Панкова Маргарита Юрьевна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CAAC7772-E909-4BF3-AF59-BA8DB41A0CD6}"/>
              </a:ext>
            </a:extLst>
          </p:cNvPr>
          <p:cNvSpPr/>
          <p:nvPr/>
        </p:nvSpPr>
        <p:spPr>
          <a:xfrm>
            <a:off x="5231891" y="9096538"/>
            <a:ext cx="21513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г. Красноярск, 202</a:t>
            </a:r>
            <a:r>
              <a:rPr lang="en-US" b="1" dirty="0"/>
              <a:t>3</a:t>
            </a:r>
            <a:endParaRPr lang="ru-RU" b="1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4DD8E6E0-F6E7-46FF-8C8F-B6C65A8982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64" t="13043" r="63921" b="75000"/>
          <a:stretch/>
        </p:blipFill>
        <p:spPr>
          <a:xfrm>
            <a:off x="0" y="8265541"/>
            <a:ext cx="4848809" cy="148805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18E7127D-4242-403E-972A-BAD1B84AA2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080" t="34420" r="42120" b="42437"/>
          <a:stretch/>
        </p:blipFill>
        <p:spPr>
          <a:xfrm>
            <a:off x="0" y="5396428"/>
            <a:ext cx="9487121" cy="2885652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1B0D931A-31D3-4E23-938C-BC81CF4D588D}"/>
              </a:ext>
            </a:extLst>
          </p:cNvPr>
          <p:cNvSpPr/>
          <p:nvPr/>
        </p:nvSpPr>
        <p:spPr>
          <a:xfrm>
            <a:off x="1858259" y="8298619"/>
            <a:ext cx="2980252" cy="25232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76023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38"/>
          <p:cNvSpPr/>
          <p:nvPr/>
        </p:nvSpPr>
        <p:spPr>
          <a:xfrm>
            <a:off x="0" y="5257551"/>
            <a:ext cx="7384159" cy="4387894"/>
          </a:xfrm>
          <a:prstGeom prst="roundRect">
            <a:avLst>
              <a:gd name="adj" fmla="val 10039"/>
            </a:avLst>
          </a:prstGeom>
          <a:solidFill>
            <a:srgbClr val="151618"/>
          </a:solidFill>
          <a:ln w="254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/>
          <a:p>
            <a:pPr marL="342900" lvl="0" indent="-342900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ru-RU" sz="2400" b="1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Формирование или сформировавшееся диффузное утолщение эндометрия в результате </a:t>
            </a:r>
            <a:r>
              <a:rPr lang="ru-RU" sz="24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воздействия эстрогена.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ru-RU" sz="24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Причины: </a:t>
            </a:r>
            <a:r>
              <a:rPr lang="ru-RU" sz="2400" b="1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эстроген-секретирующие опухоли, экзогенное использование эстрогена и ожирение.</a:t>
            </a:r>
            <a:endParaRPr lang="en-US" sz="2400" b="1" dirty="0">
              <a:solidFill>
                <a:schemeClr val="tx1">
                  <a:lumMod val="9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ru-RU" sz="2400" b="1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ru-RU" sz="2400" b="1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ru-RU" sz="2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Ч</a:t>
            </a:r>
            <a:r>
              <a:rPr lang="ru-RU" sz="2400" b="1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еткая визуализация эндометрия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2400" b="1" dirty="0" smtClean="0">
                <a:solidFill>
                  <a:srgbClr val="FF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B:</a:t>
            </a:r>
            <a:r>
              <a:rPr lang="ru-RU" sz="2400" b="1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4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</a:t>
            </a:r>
            <a:r>
              <a:rPr lang="ru-RU" sz="2400" b="1" dirty="0" smtClean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истозные изменения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2400" b="1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2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ru-RU" sz="2400" b="1" dirty="0" err="1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Эхогистерография</a:t>
            </a:r>
            <a:r>
              <a:rPr lang="ru-RU" sz="2400" b="1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ru-RU" sz="2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утолщение эндометрия  </a:t>
            </a:r>
            <a:r>
              <a:rPr lang="ru-RU" sz="2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без полиповидного поражения</a:t>
            </a:r>
            <a:endParaRPr lang="en-US" sz="24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Shape 36"/>
          <p:cNvSpPr txBox="1">
            <a:spLocks/>
          </p:cNvSpPr>
          <p:nvPr/>
        </p:nvSpPr>
        <p:spPr>
          <a:xfrm>
            <a:off x="0" y="138148"/>
            <a:ext cx="13004800" cy="9456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 fontScale="92500" lnSpcReduction="20000"/>
          </a:bodyPr>
          <a:lstStyle>
            <a:lvl1pPr algn="ctr" defTabSz="397256">
              <a:defRPr sz="544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indent="2286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 indent="4572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 indent="6858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 indent="9144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5pPr>
            <a:lvl6pPr indent="11430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6pPr>
            <a:lvl7pPr indent="13716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7pPr>
            <a:lvl8pPr indent="16002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8pPr>
            <a:lvl9pPr indent="18288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lang="ru-RU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Гиперплазия </a:t>
            </a:r>
            <a:r>
              <a:rPr lang="ru-RU" sz="4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эндометрия</a:t>
            </a:r>
          </a:p>
          <a:p>
            <a:pPr>
              <a:defRPr sz="1800">
                <a:solidFill>
                  <a:srgbClr val="000000"/>
                </a:solidFill>
              </a:defRPr>
            </a:pPr>
            <a:r>
              <a:rPr lang="ru-RU" sz="4000" b="1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ТВУЗИ, В-режим, </a:t>
            </a:r>
            <a:r>
              <a:rPr lang="ru-RU" sz="4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сагиттальное сканирование</a:t>
            </a:r>
            <a:endParaRPr lang="en-US" sz="4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 descr="1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8276" y="1167488"/>
            <a:ext cx="5720973" cy="4038564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>
            <a:off x="3202186" y="1937046"/>
            <a:ext cx="215266" cy="370686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2806410" y="1809292"/>
            <a:ext cx="215266" cy="370686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2377841" y="1770415"/>
            <a:ext cx="0" cy="403629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cystic hyperplasia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09248" y="1167488"/>
            <a:ext cx="5608595" cy="403856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88275" y="1115990"/>
            <a:ext cx="9176991" cy="68736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8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A                                                </a:t>
            </a:r>
            <a:r>
              <a:rPr kumimoji="0" lang="en-US" sz="3800" b="0" i="0" u="none" strike="noStrike" cap="none" spc="0" normalizeH="0" baseline="0" dirty="0">
                <a:ln>
                  <a:noFill/>
                </a:ln>
                <a:solidFill>
                  <a:srgbClr val="FFFF99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 </a:t>
            </a:r>
            <a:r>
              <a:rPr kumimoji="0" lang="en-US" sz="3800" b="0" i="0" u="none" strike="noStrike" cap="none" spc="0" normalizeH="0" baseline="0" dirty="0">
                <a:ln>
                  <a:noFill/>
                </a:ln>
                <a:solidFill>
                  <a:srgbClr val="FF99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B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8145275" y="2141101"/>
            <a:ext cx="667327" cy="592598"/>
          </a:xfrm>
          <a:prstGeom prst="straightConnector1">
            <a:avLst/>
          </a:prstGeom>
          <a:ln w="57150" cmpd="sng">
            <a:solidFill>
              <a:srgbClr val="FF993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60861" y="5206051"/>
            <a:ext cx="4556982" cy="443939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" name="Straight Arrow Connector 12"/>
          <p:cNvCxnSpPr/>
          <p:nvPr/>
        </p:nvCxnSpPr>
        <p:spPr>
          <a:xfrm flipH="1" flipV="1">
            <a:off x="8812602" y="8391524"/>
            <a:ext cx="333663" cy="495017"/>
          </a:xfrm>
          <a:prstGeom prst="straightConnector1">
            <a:avLst/>
          </a:prstGeom>
          <a:ln w="5715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560861" y="5194063"/>
            <a:ext cx="451397" cy="68736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8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C</a:t>
            </a:r>
          </a:p>
        </p:txBody>
      </p:sp>
      <p:sp>
        <p:nvSpPr>
          <p:cNvPr id="3" name="Flowchart: Merge 2"/>
          <p:cNvSpPr/>
          <p:nvPr/>
        </p:nvSpPr>
        <p:spPr>
          <a:xfrm>
            <a:off x="4724400" y="1306448"/>
            <a:ext cx="652370" cy="304800"/>
          </a:xfrm>
          <a:prstGeom prst="flowChartMerg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Merge 3"/>
          <p:cNvSpPr/>
          <p:nvPr/>
        </p:nvSpPr>
        <p:spPr>
          <a:xfrm>
            <a:off x="10698654" y="1171855"/>
            <a:ext cx="685800" cy="288645"/>
          </a:xfrm>
          <a:prstGeom prst="flowChartMerg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8435771" y="5474060"/>
            <a:ext cx="510265" cy="35657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38"/>
          <p:cNvSpPr/>
          <p:nvPr/>
        </p:nvSpPr>
        <p:spPr>
          <a:xfrm>
            <a:off x="294908" y="1202507"/>
            <a:ext cx="6982192" cy="3312343"/>
          </a:xfrm>
          <a:prstGeom prst="roundRect">
            <a:avLst>
              <a:gd name="adj" fmla="val 10039"/>
            </a:avLst>
          </a:prstGeom>
          <a:solidFill>
            <a:schemeClr val="tx1"/>
          </a:solidFill>
          <a:ln w="254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/>
          <a:p>
            <a:pPr marL="342900" lvl="0" indent="-342900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ru-RU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Пролиферация аномальных </a:t>
            </a:r>
            <a:r>
              <a:rPr lang="ru-RU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эндометриальных</a:t>
            </a:r>
            <a:r>
              <a:rPr lang="ru-RU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желез неправильной формы. В большинстве случаев - это аденокарцинома.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ru-RU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Аномальное постменопаузальное кровотечение у 90% пациенток.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ru-RU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Наиболее частое </a:t>
            </a:r>
            <a:r>
              <a:rPr lang="ru-RU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злокачественное новообразование </a:t>
            </a:r>
            <a:r>
              <a:rPr lang="ru-RU" sz="24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эндометриоидной</a:t>
            </a:r>
            <a:r>
              <a:rPr lang="ru-RU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структуры</a:t>
            </a: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Shape 37"/>
          <p:cNvSpPr/>
          <p:nvPr/>
        </p:nvSpPr>
        <p:spPr>
          <a:xfrm>
            <a:off x="105684" y="4701336"/>
            <a:ext cx="6794938" cy="4976650"/>
          </a:xfrm>
          <a:prstGeom prst="roundRect">
            <a:avLst>
              <a:gd name="adj" fmla="val 15000"/>
            </a:avLst>
          </a:prstGeom>
          <a:solidFill>
            <a:srgbClr val="FFFF99"/>
          </a:soli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Дифференциальная </a:t>
            </a:r>
            <a:r>
              <a:rPr lang="ru-RU" sz="28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диагностика:</a:t>
            </a:r>
            <a:endParaRPr lang="en-US" sz="2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endParaRPr lang="en-US" sz="2800" b="1" u="sng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ru-RU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Гиперплазия эндометрия — </a:t>
            </a:r>
            <a:r>
              <a:rPr lang="ru-RU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дифференциально-диагностические признаки </a:t>
            </a:r>
            <a:r>
              <a:rPr lang="ru-RU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 ранней </a:t>
            </a:r>
            <a:r>
              <a:rPr lang="ru-RU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стадии отсутствуют</a:t>
            </a:r>
            <a:endParaRPr lang="ru-RU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ru-RU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Полип эндометрия — </a:t>
            </a:r>
            <a:r>
              <a:rPr lang="ru-RU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очаговое образование.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ru-RU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Подслизистая </a:t>
            </a:r>
            <a:r>
              <a:rPr lang="ru-RU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миома — </a:t>
            </a:r>
            <a:r>
              <a:rPr lang="ru-RU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деформирует, </a:t>
            </a:r>
            <a:r>
              <a:rPr lang="ru-RU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но </a:t>
            </a:r>
            <a:r>
              <a:rPr lang="ru-RU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не </a:t>
            </a:r>
            <a:r>
              <a:rPr lang="ru-RU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расширяет полость </a:t>
            </a:r>
            <a:r>
              <a:rPr lang="ru-RU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матки.</a:t>
            </a:r>
            <a:endParaRPr lang="ru-RU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ru-RU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Метастатическое </a:t>
            </a:r>
            <a:r>
              <a:rPr lang="ru-RU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поражение и </a:t>
            </a:r>
            <a:r>
              <a:rPr lang="ru-RU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лимфома — встречаются реже, но также могут проявляться утолщением эндометрия</a:t>
            </a:r>
            <a:endParaRPr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Shape 36"/>
          <p:cNvSpPr txBox="1">
            <a:spLocks/>
          </p:cNvSpPr>
          <p:nvPr/>
        </p:nvSpPr>
        <p:spPr>
          <a:xfrm>
            <a:off x="0" y="0"/>
            <a:ext cx="13004800" cy="9456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>
            <a:lvl1pPr algn="ctr" defTabSz="397256">
              <a:defRPr sz="544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indent="2286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 indent="4572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 indent="6858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 indent="9144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5pPr>
            <a:lvl6pPr indent="11430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6pPr>
            <a:lvl7pPr indent="13716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7pPr>
            <a:lvl8pPr indent="16002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8pPr>
            <a:lvl9pPr indent="18288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lang="ru-RU" sz="4000" b="1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Эндометриоидная</a:t>
            </a:r>
            <a:r>
              <a:rPr lang="ru-RU" sz="4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карцинома</a:t>
            </a:r>
            <a:endParaRPr lang="en-US" sz="4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453807" y="1605418"/>
            <a:ext cx="5301438" cy="7262074"/>
            <a:chOff x="7453807" y="1605418"/>
            <a:chExt cx="5301438" cy="7262074"/>
          </a:xfrm>
        </p:grpSpPr>
        <p:grpSp>
          <p:nvGrpSpPr>
            <p:cNvPr id="9" name="Group 8"/>
            <p:cNvGrpSpPr/>
            <p:nvPr/>
          </p:nvGrpSpPr>
          <p:grpSpPr>
            <a:xfrm>
              <a:off x="7453807" y="1605418"/>
              <a:ext cx="5301438" cy="7262074"/>
              <a:chOff x="7358272" y="1932965"/>
              <a:chExt cx="5301438" cy="7262074"/>
            </a:xfrm>
          </p:grpSpPr>
          <p:pic>
            <p:nvPicPr>
              <p:cNvPr id="13" name="EndometrialCarcinoma.jpg"/>
              <p:cNvPicPr/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58272" y="1932965"/>
                <a:ext cx="5301438" cy="7262074"/>
              </a:xfrm>
              <a:prstGeom prst="rect">
                <a:avLst/>
              </a:prstGeom>
              <a:solidFill>
                <a:srgbClr val="000000"/>
              </a:solidFill>
              <a:ln w="12700">
                <a:miter lim="400000"/>
              </a:ln>
            </p:spPr>
          </p:pic>
          <p:cxnSp>
            <p:nvCxnSpPr>
              <p:cNvPr id="14" name="Straight Arrow Connector 13"/>
              <p:cNvCxnSpPr/>
              <p:nvPr/>
            </p:nvCxnSpPr>
            <p:spPr>
              <a:xfrm flipH="1" flipV="1">
                <a:off x="10229851" y="5429250"/>
                <a:ext cx="364363" cy="472805"/>
              </a:xfrm>
              <a:prstGeom prst="straightConnector1">
                <a:avLst/>
              </a:prstGeom>
              <a:noFill/>
              <a:ln w="57150" cap="flat">
                <a:solidFill>
                  <a:srgbClr val="FFFF00"/>
                </a:solidFill>
                <a:prstDash val="solid"/>
                <a:miter lim="400000"/>
                <a:tailEnd type="arrow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16" name="TextBox 15"/>
              <p:cNvSpPr txBox="1"/>
              <p:nvPr/>
            </p:nvSpPr>
            <p:spPr>
              <a:xfrm>
                <a:off x="10229851" y="6103789"/>
                <a:ext cx="2429859" cy="933589"/>
              </a:xfrm>
              <a:prstGeom prst="rect">
                <a:avLst/>
              </a:prstGeom>
              <a:noFill/>
              <a:ln w="12700" cap="flat">
                <a:solidFill>
                  <a:srgbClr val="FFFF00"/>
                </a:solidFill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584200" latinLnBrk="1" hangingPunct="0"/>
                <a:r>
                  <a:rPr lang="ru-RU" b="1" dirty="0">
                    <a:solidFill>
                      <a:srgbClr val="FFFF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Helvetica Light"/>
                  </a:rPr>
                  <a:t>Неравномерный утолщенный эндометрий с инвазией в </a:t>
                </a:r>
                <a:r>
                  <a:rPr lang="ru-RU" b="1" dirty="0" err="1">
                    <a:solidFill>
                      <a:srgbClr val="FFFF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Helvetica Light"/>
                  </a:rPr>
                  <a:t>миометрий</a:t>
                </a:r>
                <a:endParaRPr kumimoji="0" lang="en-US" sz="1800" b="1" i="0" u="none" strike="noStrike" cap="none" spc="0" normalizeH="0" baseline="0" dirty="0">
                  <a:ln>
                    <a:noFill/>
                  </a:ln>
                  <a:solidFill>
                    <a:srgbClr val="FFFF00"/>
                  </a:solidFill>
                  <a:effectLst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Helvetica Light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10594214" y="7162367"/>
                <a:ext cx="1170156" cy="34119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>
                <a:outerShdw blurRad="76200" dir="18900000" rotWithShape="0">
                  <a:srgbClr val="000000">
                    <a:alpha val="80000"/>
                  </a:srgb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0809027" y="7503561"/>
                <a:ext cx="805218" cy="494027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>
                <a:outerShdw blurRad="76200" dir="18900000" rotWithShape="0">
                  <a:srgbClr val="000000">
                    <a:alpha val="80000"/>
                  </a:srgb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10686197" y="7189662"/>
                <a:ext cx="245660" cy="655093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>
                <a:outerShdw blurRad="76200" dir="18900000" rotWithShape="0">
                  <a:srgbClr val="000000">
                    <a:alpha val="80000"/>
                  </a:srgb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10754436" y="7750574"/>
                <a:ext cx="109182" cy="17742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>
                <a:outerShdw blurRad="76200" dir="18900000" rotWithShape="0">
                  <a:srgbClr val="000000">
                    <a:alpha val="80000"/>
                  </a:srgb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10617958" y="7429853"/>
                <a:ext cx="122830" cy="327546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>
                <a:outerShdw blurRad="76200" dir="18900000" rotWithShape="0">
                  <a:srgbClr val="000000">
                    <a:alpha val="80000"/>
                  </a:srgb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</p:grpSp>
        <p:sp>
          <p:nvSpPr>
            <p:cNvPr id="2" name="Rectangle 1"/>
            <p:cNvSpPr/>
            <p:nvPr/>
          </p:nvSpPr>
          <p:spPr>
            <a:xfrm>
              <a:off x="7596416" y="1636821"/>
              <a:ext cx="2508110" cy="203943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ectangle 3"/>
          <p:cNvSpPr/>
          <p:nvPr/>
        </p:nvSpPr>
        <p:spPr>
          <a:xfrm>
            <a:off x="7089846" y="8917216"/>
            <a:ext cx="58744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1800">
                <a:solidFill>
                  <a:srgbClr val="000000"/>
                </a:solidFill>
              </a:defRPr>
            </a:pPr>
            <a:r>
              <a:rPr lang="ru-RU" sz="2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(Изображение предоставлено 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Nadezhda D.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Kiriyak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BFA, University of Rochester, Rochester, NY</a:t>
            </a:r>
            <a:r>
              <a:rPr lang="ru-RU" sz="2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20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6"/>
          <p:cNvSpPr txBox="1">
            <a:spLocks/>
          </p:cNvSpPr>
          <p:nvPr/>
        </p:nvSpPr>
        <p:spPr>
          <a:xfrm>
            <a:off x="0" y="207397"/>
            <a:ext cx="13004800" cy="9456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 fontScale="92500" lnSpcReduction="20000"/>
          </a:bodyPr>
          <a:lstStyle>
            <a:lvl1pPr algn="ctr" defTabSz="397256">
              <a:defRPr sz="544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indent="2286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 indent="4572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 indent="6858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 indent="9144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5pPr>
            <a:lvl6pPr indent="11430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6pPr>
            <a:lvl7pPr indent="13716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7pPr>
            <a:lvl8pPr indent="16002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8pPr>
            <a:lvl9pPr indent="18288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lang="ru-RU" sz="4000" b="1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Эндометриоидная</a:t>
            </a:r>
            <a:r>
              <a:rPr lang="ru-RU" sz="4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карцинома</a:t>
            </a:r>
          </a:p>
          <a:p>
            <a:pPr>
              <a:defRPr sz="1800">
                <a:solidFill>
                  <a:srgbClr val="000000"/>
                </a:solidFill>
              </a:defRPr>
            </a:pPr>
            <a:r>
              <a:rPr lang="ru-RU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ТВУЗИ, В-режим, </a:t>
            </a:r>
            <a:r>
              <a:rPr lang="ru-RU" sz="4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сагиттальное сканирование</a:t>
            </a:r>
            <a:endParaRPr lang="en-US" sz="4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6877050" y="1173346"/>
            <a:ext cx="6127750" cy="8580255"/>
            <a:chOff x="7394053" y="1297084"/>
            <a:chExt cx="5713931" cy="8140046"/>
          </a:xfrm>
        </p:grpSpPr>
        <p:pic>
          <p:nvPicPr>
            <p:cNvPr id="41" name="2.jpg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537621" y="1297084"/>
              <a:ext cx="5372649" cy="4383368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5" name="Shape 274"/>
            <p:cNvSpPr/>
            <p:nvPr/>
          </p:nvSpPr>
          <p:spPr>
            <a:xfrm>
              <a:off x="7394053" y="5804776"/>
              <a:ext cx="5713931" cy="3632354"/>
            </a:xfrm>
            <a:prstGeom prst="roundRect">
              <a:avLst>
                <a:gd name="adj" fmla="val 23966"/>
              </a:avLst>
            </a:prstGeom>
            <a:solidFill>
              <a:srgbClr val="151618"/>
            </a:solidFill>
            <a:ln w="28575">
              <a:solidFill>
                <a:srgbClr val="FFFFFF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 anchor="ctr"/>
            <a:lstStyle>
              <a:lvl1pPr>
                <a:defRPr sz="2400"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defRPr>
              </a:lvl1pPr>
            </a:lstStyle>
            <a:p>
              <a:pPr lvl="0" algn="ctr">
                <a:defRPr sz="1800">
                  <a:solidFill>
                    <a:srgbClr val="000000"/>
                  </a:solidFill>
                  <a:effectLst/>
                </a:defRPr>
              </a:pPr>
              <a:r>
                <a:rPr lang="ru-RU" sz="2800" b="1" dirty="0" smtClean="0">
                  <a:solidFill>
                    <a:srgbClr val="FFC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Внутриматочное гетерогенное содержимое в результате распада опухоли</a:t>
              </a:r>
              <a:endParaRPr lang="ru-RU" sz="2800" b="1" dirty="0" smtClean="0">
                <a:solidFill>
                  <a:srgbClr val="FFFF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lvl="0" algn="ctr">
                <a:defRPr sz="1800">
                  <a:solidFill>
                    <a:srgbClr val="000000"/>
                  </a:solidFill>
                  <a:effectLst/>
                </a:defRPr>
              </a:pPr>
              <a:r>
                <a:rPr lang="ru-RU" sz="2800" b="1" dirty="0" smtClean="0">
                  <a:solidFill>
                    <a:srgbClr val="FFFFFF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Гомогенные эхосигналы </a:t>
              </a:r>
              <a:r>
                <a:rPr lang="ru-RU" sz="2800" b="1" dirty="0">
                  <a:solidFill>
                    <a:srgbClr val="FFFFFF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указывают на кровотечение, </a:t>
              </a:r>
              <a:r>
                <a:rPr lang="ru-RU" sz="2800" b="1" dirty="0" smtClean="0">
                  <a:solidFill>
                    <a:srgbClr val="FFFFFF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возникающее </a:t>
              </a:r>
              <a:r>
                <a:rPr lang="ru-RU" sz="2800" b="1" dirty="0" err="1" smtClean="0">
                  <a:solidFill>
                    <a:srgbClr val="FFFFFF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вследствии</a:t>
              </a:r>
              <a:r>
                <a:rPr lang="ru-RU" sz="2800" b="1" dirty="0" smtClean="0">
                  <a:solidFill>
                    <a:srgbClr val="FFFFFF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обструкции злокачественным новообразованием </a:t>
              </a:r>
              <a:r>
                <a:rPr lang="ru-RU" sz="2800" b="1" dirty="0">
                  <a:solidFill>
                    <a:srgbClr val="FFFFFF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эндометрия</a:t>
              </a:r>
              <a:endParaRPr sz="28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46" name="Straight Arrow Connector 45"/>
            <p:cNvCxnSpPr>
              <a:cxnSpLocks/>
            </p:cNvCxnSpPr>
            <p:nvPr/>
          </p:nvCxnSpPr>
          <p:spPr>
            <a:xfrm>
              <a:off x="8449515" y="2828630"/>
              <a:ext cx="584929" cy="442482"/>
            </a:xfrm>
            <a:prstGeom prst="straightConnector1">
              <a:avLst/>
            </a:prstGeom>
            <a:noFill/>
            <a:ln w="38100" cap="flat">
              <a:solidFill>
                <a:srgbClr val="FF9933"/>
              </a:solidFill>
              <a:prstDash val="solid"/>
              <a:miter lim="400000"/>
              <a:tailEnd type="arrow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pic>
        <p:nvPicPr>
          <p:cNvPr id="3" name="Picture 2" descr="2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08" y="1808364"/>
            <a:ext cx="6189308" cy="4620418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54659" y="2787717"/>
            <a:ext cx="6193791" cy="5194233"/>
            <a:chOff x="268990" y="2669491"/>
            <a:chExt cx="5927091" cy="4394133"/>
          </a:xfrm>
        </p:grpSpPr>
        <p:sp>
          <p:nvSpPr>
            <p:cNvPr id="13" name="Shape 274"/>
            <p:cNvSpPr/>
            <p:nvPr/>
          </p:nvSpPr>
          <p:spPr>
            <a:xfrm>
              <a:off x="268990" y="6157182"/>
              <a:ext cx="5927091" cy="906442"/>
            </a:xfrm>
            <a:prstGeom prst="roundRect">
              <a:avLst>
                <a:gd name="adj" fmla="val 23966"/>
              </a:avLst>
            </a:prstGeom>
            <a:solidFill>
              <a:srgbClr val="151618"/>
            </a:solidFill>
            <a:ln w="28575">
              <a:solidFill>
                <a:srgbClr val="FFFFFF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 anchor="ctr"/>
            <a:lstStyle>
              <a:lvl1pPr>
                <a:defRPr sz="2400"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defRPr>
              </a:lvl1pPr>
            </a:lstStyle>
            <a:p>
              <a:pPr lvl="0" algn="ctr">
                <a:defRPr sz="1800">
                  <a:solidFill>
                    <a:srgbClr val="000000"/>
                  </a:solidFill>
                  <a:effectLst/>
                </a:defRPr>
              </a:pPr>
              <a:r>
                <a:rPr lang="ru-RU" sz="28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Э</a:t>
              </a:r>
              <a:r>
                <a:rPr lang="ru-RU" sz="2800" b="1" dirty="0" smtClean="0">
                  <a:solidFill>
                    <a:srgbClr val="FFFF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ндометрий </a:t>
              </a:r>
              <a:r>
                <a:rPr lang="ru-RU" sz="28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неоднородной структуры, неравномерно </a:t>
              </a:r>
              <a:r>
                <a:rPr lang="ru-RU" sz="2800" b="1" dirty="0" smtClean="0">
                  <a:solidFill>
                    <a:srgbClr val="FFFF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утолщен</a:t>
              </a:r>
              <a:endParaRPr lang="ru-RU" sz="28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38" name="Straight Arrow Connector 37"/>
            <p:cNvCxnSpPr>
              <a:cxnSpLocks/>
            </p:cNvCxnSpPr>
            <p:nvPr/>
          </p:nvCxnSpPr>
          <p:spPr>
            <a:xfrm>
              <a:off x="2790699" y="2669491"/>
              <a:ext cx="584929" cy="442482"/>
            </a:xfrm>
            <a:prstGeom prst="straightConnector1">
              <a:avLst/>
            </a:prstGeom>
            <a:noFill/>
            <a:ln w="38100" cap="flat">
              <a:solidFill>
                <a:srgbClr val="FFFF00"/>
              </a:solidFill>
              <a:prstDash val="solid"/>
              <a:miter lim="400000"/>
              <a:tailEnd type="arrow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6"/>
          <p:cNvSpPr txBox="1">
            <a:spLocks/>
          </p:cNvSpPr>
          <p:nvPr/>
        </p:nvSpPr>
        <p:spPr>
          <a:xfrm>
            <a:off x="0" y="155090"/>
            <a:ext cx="13004800" cy="9456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 fontScale="92500" lnSpcReduction="20000"/>
          </a:bodyPr>
          <a:lstStyle>
            <a:lvl1pPr algn="ctr" defTabSz="397256">
              <a:defRPr sz="544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indent="2286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 indent="4572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 indent="6858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 indent="9144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5pPr>
            <a:lvl6pPr indent="11430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6pPr>
            <a:lvl7pPr indent="13716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7pPr>
            <a:lvl8pPr indent="16002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8pPr>
            <a:lvl9pPr indent="18288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lang="ru-RU" sz="4000" b="1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Эндометриоидная</a:t>
            </a:r>
            <a:r>
              <a:rPr lang="ru-RU" sz="4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карцинома</a:t>
            </a:r>
          </a:p>
          <a:p>
            <a:pPr>
              <a:defRPr sz="1800">
                <a:solidFill>
                  <a:srgbClr val="000000"/>
                </a:solidFill>
              </a:defRPr>
            </a:pPr>
            <a:r>
              <a:rPr lang="ru-RU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ТВУЗИ, В-режим, поперечное </a:t>
            </a:r>
            <a:r>
              <a:rPr lang="ru-RU" sz="4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сканирование</a:t>
            </a:r>
            <a:endParaRPr lang="en-US" sz="4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21522" y="1639579"/>
            <a:ext cx="5545877" cy="6323322"/>
            <a:chOff x="6745918" y="2026776"/>
            <a:chExt cx="5429510" cy="5913832"/>
          </a:xfrm>
        </p:grpSpPr>
        <p:pic>
          <p:nvPicPr>
            <p:cNvPr id="325" name="us1.jpg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745918" y="2026776"/>
              <a:ext cx="5429510" cy="4613238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1" name="Shape 274"/>
            <p:cNvSpPr/>
            <p:nvPr/>
          </p:nvSpPr>
          <p:spPr>
            <a:xfrm>
              <a:off x="6745920" y="6815678"/>
              <a:ext cx="5429508" cy="1124930"/>
            </a:xfrm>
            <a:prstGeom prst="roundRect">
              <a:avLst>
                <a:gd name="adj" fmla="val 23966"/>
              </a:avLst>
            </a:prstGeom>
            <a:solidFill>
              <a:srgbClr val="151618"/>
            </a:solidFill>
            <a:ln w="28575">
              <a:solidFill>
                <a:srgbClr val="FFFFFF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 anchor="ctr"/>
            <a:lstStyle>
              <a:lvl1pPr>
                <a:defRPr sz="2400"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defRPr>
              </a:lvl1pPr>
            </a:lstStyle>
            <a:p>
              <a:pPr lvl="0" algn="ctr">
                <a:defRPr sz="1800">
                  <a:solidFill>
                    <a:srgbClr val="000000"/>
                  </a:solidFill>
                  <a:effectLst/>
                </a:defRPr>
              </a:pPr>
              <a:r>
                <a:rPr lang="ru-RU" sz="28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П</a:t>
              </a:r>
              <a:r>
                <a:rPr lang="ru-RU" sz="2800" b="1" dirty="0" smtClean="0">
                  <a:solidFill>
                    <a:srgbClr val="FFFF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олиповидное </a:t>
              </a:r>
              <a:r>
                <a:rPr lang="ru-RU" sz="28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образование в полости матки </a:t>
              </a:r>
              <a:endParaRPr sz="28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39" name="Straight Arrow Connector 38"/>
            <p:cNvCxnSpPr>
              <a:cxnSpLocks/>
            </p:cNvCxnSpPr>
            <p:nvPr/>
          </p:nvCxnSpPr>
          <p:spPr>
            <a:xfrm>
              <a:off x="8741980" y="3111973"/>
              <a:ext cx="584929" cy="442482"/>
            </a:xfrm>
            <a:prstGeom prst="straightConnector1">
              <a:avLst/>
            </a:prstGeom>
            <a:noFill/>
            <a:ln w="38100" cap="flat">
              <a:solidFill>
                <a:srgbClr val="FFFF00"/>
              </a:solidFill>
              <a:prstDash val="solid"/>
              <a:miter lim="400000"/>
              <a:tailEnd type="arrow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15" name="Group 14"/>
          <p:cNvGrpSpPr/>
          <p:nvPr/>
        </p:nvGrpSpPr>
        <p:grpSpPr>
          <a:xfrm>
            <a:off x="6710753" y="1641506"/>
            <a:ext cx="5974080" cy="6321395"/>
            <a:chOff x="5754940" y="5281759"/>
            <a:chExt cx="5974080" cy="6321395"/>
          </a:xfrm>
        </p:grpSpPr>
        <p:pic>
          <p:nvPicPr>
            <p:cNvPr id="42" name="pasted-image.pdf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4940" y="5281759"/>
              <a:ext cx="5628640" cy="4930744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5" name="Shape 274"/>
            <p:cNvSpPr/>
            <p:nvPr/>
          </p:nvSpPr>
          <p:spPr>
            <a:xfrm>
              <a:off x="5754940" y="10400331"/>
              <a:ext cx="5974080" cy="1202823"/>
            </a:xfrm>
            <a:prstGeom prst="roundRect">
              <a:avLst>
                <a:gd name="adj" fmla="val 23966"/>
              </a:avLst>
            </a:prstGeom>
            <a:solidFill>
              <a:srgbClr val="151618"/>
            </a:solidFill>
            <a:ln w="28575">
              <a:solidFill>
                <a:srgbClr val="FFFFFF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 anchor="ctr"/>
            <a:lstStyle>
              <a:lvl1pPr>
                <a:defRPr sz="2400"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defRPr>
              </a:lvl1pPr>
            </a:lstStyle>
            <a:p>
              <a:pPr lvl="0" algn="ctr">
                <a:defRPr sz="1800">
                  <a:solidFill>
                    <a:srgbClr val="000000"/>
                  </a:solidFill>
                  <a:effectLst/>
                </a:defRPr>
              </a:pPr>
              <a:r>
                <a:rPr lang="ru-RU" sz="2800" b="1" dirty="0" smtClean="0">
                  <a:solidFill>
                    <a:srgbClr val="FFC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Жидкость в полости матки</a:t>
              </a:r>
              <a:endParaRPr sz="28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46" name="Straight Arrow Connector 45"/>
            <p:cNvCxnSpPr>
              <a:cxnSpLocks/>
            </p:cNvCxnSpPr>
            <p:nvPr/>
          </p:nvCxnSpPr>
          <p:spPr>
            <a:xfrm>
              <a:off x="8157051" y="6314530"/>
              <a:ext cx="584929" cy="442482"/>
            </a:xfrm>
            <a:prstGeom prst="straightConnector1">
              <a:avLst/>
            </a:prstGeom>
            <a:noFill/>
            <a:ln w="38100" cap="flat">
              <a:solidFill>
                <a:srgbClr val="FF9933"/>
              </a:solidFill>
              <a:prstDash val="solid"/>
              <a:miter lim="400000"/>
              <a:tailEnd type="arrow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</p:spTree>
    <p:extLst>
      <p:ext uri="{BB962C8B-B14F-4D97-AF65-F5344CB8AC3E}">
        <p14:creationId xmlns:p14="http://schemas.microsoft.com/office/powerpoint/2010/main" val="24827920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36" y="1478183"/>
            <a:ext cx="5529219" cy="4526832"/>
          </a:xfrm>
          <a:prstGeom prst="rect">
            <a:avLst/>
          </a:prstGeom>
        </p:spPr>
      </p:pic>
      <p:pic>
        <p:nvPicPr>
          <p:cNvPr id="4" name="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12700" y="1478183"/>
            <a:ext cx="5443404" cy="4526832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Shape 274"/>
          <p:cNvSpPr/>
          <p:nvPr/>
        </p:nvSpPr>
        <p:spPr>
          <a:xfrm>
            <a:off x="764436" y="6140178"/>
            <a:ext cx="5731614" cy="2870472"/>
          </a:xfrm>
          <a:prstGeom prst="roundRect">
            <a:avLst>
              <a:gd name="adj" fmla="val 23966"/>
            </a:avLst>
          </a:prstGeom>
          <a:solidFill>
            <a:srgbClr val="151618"/>
          </a:solidFill>
          <a:ln w="28575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 lvl="0" algn="ctr">
              <a:defRPr sz="1800">
                <a:solidFill>
                  <a:srgbClr val="000000"/>
                </a:solidFill>
                <a:effectLst/>
              </a:defRPr>
            </a:pPr>
            <a:r>
              <a:rPr lang="ru-RU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ТВУЗИ, В-режим, </a:t>
            </a:r>
            <a:r>
              <a:rPr lang="ru-RU" sz="2800" b="1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сагиттальное сканирование: </a:t>
            </a:r>
            <a:r>
              <a:rPr lang="ru-RU" sz="2800" b="1" dirty="0" smtClean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нечеткий неровный </a:t>
            </a:r>
            <a:r>
              <a:rPr lang="ru-RU" sz="28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контур эндометрия</a:t>
            </a:r>
            <a:r>
              <a:rPr lang="ru-RU" sz="2800" b="1" dirty="0" smtClean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lvl="0" algn="ctr">
              <a:defRPr sz="1800">
                <a:solidFill>
                  <a:srgbClr val="000000"/>
                </a:solidFill>
                <a:effectLst/>
              </a:defRPr>
            </a:pPr>
            <a:endParaRPr lang="ru-RU" sz="2800" b="1" dirty="0">
              <a:solidFill>
                <a:schemeClr val="tx1">
                  <a:lumMod val="95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>
              <a:defRPr sz="1800">
                <a:solidFill>
                  <a:srgbClr val="000000"/>
                </a:solidFill>
                <a:effectLst/>
              </a:defRPr>
            </a:pPr>
            <a:r>
              <a:rPr lang="ru-RU" sz="2800" b="1" dirty="0">
                <a:solidFill>
                  <a:schemeClr val="tx1">
                    <a:lumMod val="9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Инвазия </a:t>
            </a:r>
            <a:r>
              <a:rPr lang="ru-RU" sz="2800" b="1" dirty="0" err="1">
                <a:solidFill>
                  <a:schemeClr val="tx1">
                    <a:lumMod val="9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эндометриальной</a:t>
            </a:r>
            <a:r>
              <a:rPr lang="ru-RU" sz="2800" b="1" dirty="0">
                <a:solidFill>
                  <a:schemeClr val="tx1">
                    <a:lumMod val="9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карциномы в </a:t>
            </a:r>
            <a:r>
              <a:rPr lang="ru-RU" sz="2800" b="1" dirty="0" err="1">
                <a:solidFill>
                  <a:schemeClr val="tx1">
                    <a:lumMod val="9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миометрий</a:t>
            </a:r>
            <a:endParaRPr sz="2800" b="1" dirty="0">
              <a:solidFill>
                <a:schemeClr val="tx1">
                  <a:lumMod val="95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Shape 274"/>
          <p:cNvSpPr/>
          <p:nvPr/>
        </p:nvSpPr>
        <p:spPr>
          <a:xfrm>
            <a:off x="6712700" y="6140178"/>
            <a:ext cx="5726950" cy="2870471"/>
          </a:xfrm>
          <a:prstGeom prst="roundRect">
            <a:avLst>
              <a:gd name="adj" fmla="val 23966"/>
            </a:avLst>
          </a:prstGeom>
          <a:solidFill>
            <a:srgbClr val="151618"/>
          </a:solidFill>
          <a:ln w="28575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 lvl="0" algn="ctr">
              <a:defRPr sz="1800">
                <a:solidFill>
                  <a:srgbClr val="000000"/>
                </a:solidFill>
                <a:effectLst/>
              </a:defRPr>
            </a:pPr>
            <a:r>
              <a:rPr lang="ru-RU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ТВУЗИ, режим ЦДК, </a:t>
            </a:r>
            <a:r>
              <a:rPr lang="ru-RU" sz="2800" b="1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сагиттальное сканирование:</a:t>
            </a:r>
            <a:r>
              <a:rPr lang="ru-RU" sz="2800" b="1" dirty="0" smtClean="0">
                <a:solidFill>
                  <a:srgbClr val="FFC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800" b="1" dirty="0">
                <a:solidFill>
                  <a:srgbClr val="FFC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увеличение </a:t>
            </a:r>
            <a:r>
              <a:rPr lang="ru-RU" sz="2800" b="1" dirty="0" err="1">
                <a:solidFill>
                  <a:srgbClr val="FFC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васкуляризации</a:t>
            </a:r>
            <a:r>
              <a:rPr lang="ru-RU" sz="2800" b="1" dirty="0" smtClean="0">
                <a:solidFill>
                  <a:srgbClr val="FFC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lvl="0" algn="ctr">
              <a:defRPr sz="1800">
                <a:solidFill>
                  <a:srgbClr val="000000"/>
                </a:solidFill>
                <a:effectLst/>
              </a:defRPr>
            </a:pPr>
            <a:r>
              <a:rPr lang="ru-RU" sz="2800" b="1" dirty="0" smtClean="0">
                <a:solidFill>
                  <a:srgbClr val="FFC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ru-RU" sz="2800" b="1" dirty="0">
              <a:solidFill>
                <a:srgbClr val="FFC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>
              <a:defRPr sz="1800">
                <a:solidFill>
                  <a:srgbClr val="000000"/>
                </a:solidFill>
                <a:effectLst/>
              </a:defRPr>
            </a:pPr>
            <a:r>
              <a:rPr lang="ru-RU" sz="2800" b="1" dirty="0" smtClean="0">
                <a:solidFill>
                  <a:schemeClr val="tx1">
                    <a:lumMod val="9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Является косвенным признаком</a:t>
            </a:r>
            <a:endParaRPr sz="2800" b="1" dirty="0">
              <a:solidFill>
                <a:schemeClr val="tx1">
                  <a:lumMod val="95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Shape 36"/>
          <p:cNvSpPr txBox="1">
            <a:spLocks/>
          </p:cNvSpPr>
          <p:nvPr/>
        </p:nvSpPr>
        <p:spPr>
          <a:xfrm>
            <a:off x="0" y="167432"/>
            <a:ext cx="13004800" cy="9456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>
            <a:lvl1pPr algn="ctr" defTabSz="397256">
              <a:defRPr sz="544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indent="2286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 indent="4572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 indent="6858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 indent="9144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5pPr>
            <a:lvl6pPr indent="11430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6pPr>
            <a:lvl7pPr indent="13716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7pPr>
            <a:lvl8pPr indent="16002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8pPr>
            <a:lvl9pPr indent="18288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lang="ru-RU" sz="4000" b="1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Эндометриоидная</a:t>
            </a:r>
            <a:r>
              <a:rPr lang="ru-RU" sz="4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карцинома</a:t>
            </a:r>
            <a:endParaRPr lang="en-US" sz="4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7" name="Straight Arrow Connector 16"/>
          <p:cNvCxnSpPr>
            <a:cxnSpLocks/>
          </p:cNvCxnSpPr>
          <p:nvPr/>
        </p:nvCxnSpPr>
        <p:spPr>
          <a:xfrm flipV="1">
            <a:off x="2361240" y="3872998"/>
            <a:ext cx="1614230" cy="269134"/>
          </a:xfrm>
          <a:prstGeom prst="straightConnector1">
            <a:avLst/>
          </a:prstGeom>
          <a:noFill/>
          <a:ln w="38100" cap="flat">
            <a:solidFill>
              <a:srgbClr val="FFFF00"/>
            </a:solidFill>
            <a:prstDash val="solid"/>
            <a:miter lim="400000"/>
            <a:tailEnd type="arrow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" name="Straight Arrow Connector 18"/>
          <p:cNvCxnSpPr>
            <a:cxnSpLocks/>
          </p:cNvCxnSpPr>
          <p:nvPr/>
        </p:nvCxnSpPr>
        <p:spPr>
          <a:xfrm flipV="1">
            <a:off x="7453952" y="4142132"/>
            <a:ext cx="1614230" cy="269134"/>
          </a:xfrm>
          <a:prstGeom prst="straightConnector1">
            <a:avLst/>
          </a:prstGeom>
          <a:noFill/>
          <a:ln w="38100" cap="flat">
            <a:solidFill>
              <a:srgbClr val="FF9933"/>
            </a:solidFill>
            <a:prstDash val="solid"/>
            <a:miter lim="400000"/>
            <a:tailEnd type="arrow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" name="Rounded Rectangle 2"/>
          <p:cNvSpPr/>
          <p:nvPr/>
        </p:nvSpPr>
        <p:spPr>
          <a:xfrm>
            <a:off x="1905000" y="1778000"/>
            <a:ext cx="456240" cy="41910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7785100" y="1778000"/>
            <a:ext cx="482600" cy="41910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73733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40" y="1239480"/>
            <a:ext cx="4005181" cy="4990433"/>
          </a:xfrm>
          <a:prstGeom prst="rect">
            <a:avLst/>
          </a:prstGeom>
        </p:spPr>
      </p:pic>
      <p:pic>
        <p:nvPicPr>
          <p:cNvPr id="360" name="Ca endometrium 1.000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9925" y="1239481"/>
            <a:ext cx="3930217" cy="49904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62" name="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29471" y="1239481"/>
            <a:ext cx="3921156" cy="499043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451103" y="1219551"/>
            <a:ext cx="341376" cy="68736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8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729471" y="1239481"/>
            <a:ext cx="341376" cy="68736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endParaRPr kumimoji="0" lang="en-US" sz="3800" b="0" i="0" u="none" strike="noStrike" cap="none" spc="0" normalizeH="0" baseline="0" dirty="0">
              <a:ln>
                <a:noFill/>
              </a:ln>
              <a:solidFill>
                <a:srgbClr val="FFFF00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96384" y="1239481"/>
            <a:ext cx="341376" cy="68736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endParaRPr kumimoji="0" lang="en-US" sz="3800" b="0" i="0" u="none" strike="noStrike" cap="none" spc="0" normalizeH="0" baseline="0" dirty="0">
              <a:ln>
                <a:noFill/>
              </a:ln>
              <a:solidFill>
                <a:srgbClr val="FFFF00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</p:txBody>
      </p:sp>
      <p:sp>
        <p:nvSpPr>
          <p:cNvPr id="9" name="Shape 274"/>
          <p:cNvSpPr/>
          <p:nvPr/>
        </p:nvSpPr>
        <p:spPr>
          <a:xfrm>
            <a:off x="438911" y="6328271"/>
            <a:ext cx="3930217" cy="3213293"/>
          </a:xfrm>
          <a:prstGeom prst="roundRect">
            <a:avLst>
              <a:gd name="adj" fmla="val 23966"/>
            </a:avLst>
          </a:prstGeom>
          <a:solidFill>
            <a:srgbClr val="151618"/>
          </a:solidFill>
          <a:ln w="28575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t"/>
          <a:lstStyle>
            <a:lvl1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lang="ru-RU" sz="2000" b="1" dirty="0">
                <a:solidFill>
                  <a:schemeClr val="tx1">
                    <a:lumMod val="9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A: </a:t>
            </a:r>
            <a:r>
              <a:rPr lang="ru-RU" sz="2000" b="1" dirty="0" smtClean="0">
                <a:solidFill>
                  <a:schemeClr val="tx1">
                    <a:lumMod val="9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МРТ: Т2-ВИ в сагиттальной </a:t>
            </a:r>
            <a:r>
              <a:rPr lang="ru-RU" sz="2000" b="1" dirty="0">
                <a:solidFill>
                  <a:schemeClr val="tx1">
                    <a:lumMod val="9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проекции: </a:t>
            </a:r>
            <a:r>
              <a:rPr lang="ru-RU" sz="2000" b="1" dirty="0" err="1">
                <a:solidFill>
                  <a:schemeClr val="tx1">
                    <a:lumMod val="9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гипоинтенсивное</a:t>
            </a:r>
            <a:r>
              <a:rPr lang="ru-RU" sz="2000" b="1" dirty="0">
                <a:solidFill>
                  <a:schemeClr val="tx1">
                    <a:lumMod val="9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образование дна матки. Имеется расширение </a:t>
            </a:r>
            <a:r>
              <a:rPr lang="ru-RU" sz="2000" b="1" dirty="0" err="1">
                <a:solidFill>
                  <a:schemeClr val="tx1">
                    <a:lumMod val="9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миометрия</a:t>
            </a:r>
            <a:r>
              <a:rPr lang="ru-RU" sz="2000" b="1" dirty="0">
                <a:solidFill>
                  <a:schemeClr val="tx1">
                    <a:lumMod val="9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Области, где </a:t>
            </a:r>
            <a:r>
              <a:rPr lang="ru-RU" sz="20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зона соединения становится нечеткой, </a:t>
            </a:r>
            <a:r>
              <a:rPr lang="ru-RU" sz="2000" b="1" dirty="0">
                <a:solidFill>
                  <a:schemeClr val="tx1">
                    <a:lumMod val="9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указывают на инвазию </a:t>
            </a:r>
            <a:r>
              <a:rPr lang="ru-RU" sz="2000" b="1" dirty="0" smtClean="0">
                <a:solidFill>
                  <a:schemeClr val="tx1">
                    <a:lumMod val="9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опухоли в </a:t>
            </a:r>
            <a:r>
              <a:rPr lang="ru-RU" sz="2000" b="1" dirty="0" err="1" smtClean="0">
                <a:solidFill>
                  <a:schemeClr val="tx1">
                    <a:lumMod val="9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миометрий</a:t>
            </a:r>
            <a:endParaRPr sz="2000" b="1" dirty="0">
              <a:solidFill>
                <a:schemeClr val="tx1">
                  <a:lumMod val="95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Shape 274"/>
          <p:cNvSpPr/>
          <p:nvPr/>
        </p:nvSpPr>
        <p:spPr>
          <a:xfrm>
            <a:off x="4596384" y="6328272"/>
            <a:ext cx="3930217" cy="3213292"/>
          </a:xfrm>
          <a:prstGeom prst="roundRect">
            <a:avLst>
              <a:gd name="adj" fmla="val 23966"/>
            </a:avLst>
          </a:prstGeom>
          <a:solidFill>
            <a:srgbClr val="151618"/>
          </a:solidFill>
          <a:ln w="28575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t"/>
          <a:lstStyle>
            <a:lvl1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lang="ru-RU" sz="2000" b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B: </a:t>
            </a:r>
            <a:r>
              <a:rPr lang="ru-RU" sz="20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МРТ: </a:t>
            </a:r>
            <a:r>
              <a:rPr lang="ru-RU" sz="2000" b="1" dirty="0" smtClean="0">
                <a:solidFill>
                  <a:schemeClr val="tx1">
                    <a:lumMod val="9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Т2-ВИ в сагиттальной </a:t>
            </a:r>
            <a:r>
              <a:rPr lang="ru-RU" sz="2000" b="1" dirty="0">
                <a:solidFill>
                  <a:schemeClr val="tx1">
                    <a:lumMod val="9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проекции: </a:t>
            </a:r>
            <a:r>
              <a:rPr lang="ru-RU" sz="2000" b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образование от умеренного до слегка </a:t>
            </a:r>
            <a:r>
              <a:rPr lang="ru-RU" sz="2000" b="1" dirty="0" err="1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гиперинтенсивного</a:t>
            </a:r>
            <a:r>
              <a:rPr lang="ru-RU" sz="2000" b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с </a:t>
            </a:r>
            <a: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плохо очерченными дольчатыми границами</a:t>
            </a:r>
            <a:r>
              <a:rPr lang="ru-RU" sz="2000" b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ru-RU" sz="2000" b="1" dirty="0" smtClean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lang="ru-RU" sz="20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Инвазия </a:t>
            </a:r>
            <a:r>
              <a:rPr lang="ru-RU" sz="2000" b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в </a:t>
            </a:r>
            <a:r>
              <a:rPr lang="ru-RU" sz="2000" b="1" dirty="0" err="1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миометрий</a:t>
            </a:r>
            <a:endParaRPr sz="2000" b="1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7534656" y="2450592"/>
            <a:ext cx="280416" cy="377952"/>
          </a:xfrm>
          <a:prstGeom prst="straightConnector1">
            <a:avLst/>
          </a:prstGeom>
          <a:noFill/>
          <a:ln w="57150" cap="flat">
            <a:solidFill>
              <a:srgbClr val="FFFF00"/>
            </a:solidFill>
            <a:prstDash val="solid"/>
            <a:miter lim="400000"/>
            <a:tailEnd type="arrow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7687056" y="3218688"/>
            <a:ext cx="432816" cy="170688"/>
          </a:xfrm>
          <a:prstGeom prst="straightConnector1">
            <a:avLst/>
          </a:prstGeom>
          <a:noFill/>
          <a:ln w="57150" cap="flat">
            <a:solidFill>
              <a:srgbClr val="FFFF00"/>
            </a:solidFill>
            <a:prstDash val="solid"/>
            <a:miter lim="400000"/>
            <a:tailEnd type="arrow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8" name="Straight Arrow Connector 17"/>
          <p:cNvCxnSpPr/>
          <p:nvPr/>
        </p:nvCxnSpPr>
        <p:spPr>
          <a:xfrm flipV="1">
            <a:off x="7016496" y="3493905"/>
            <a:ext cx="256032" cy="481584"/>
          </a:xfrm>
          <a:prstGeom prst="straightConnector1">
            <a:avLst/>
          </a:prstGeom>
          <a:noFill/>
          <a:ln w="57150" cap="flat">
            <a:solidFill>
              <a:srgbClr val="FFFF00"/>
            </a:solidFill>
            <a:prstDash val="solid"/>
            <a:miter lim="400000"/>
            <a:tailEnd type="arrow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2" name="Shape 274"/>
          <p:cNvSpPr/>
          <p:nvPr/>
        </p:nvSpPr>
        <p:spPr>
          <a:xfrm>
            <a:off x="8729471" y="6328272"/>
            <a:ext cx="4034029" cy="3213293"/>
          </a:xfrm>
          <a:prstGeom prst="roundRect">
            <a:avLst>
              <a:gd name="adj" fmla="val 23966"/>
            </a:avLst>
          </a:prstGeom>
          <a:solidFill>
            <a:srgbClr val="151618"/>
          </a:solidFill>
          <a:ln w="28575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t"/>
          <a:lstStyle>
            <a:lvl1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lang="ru-RU" sz="20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C: МРТ:  </a:t>
            </a:r>
            <a:r>
              <a:rPr lang="ru-RU" sz="2000" b="1" dirty="0" smtClean="0">
                <a:solidFill>
                  <a:schemeClr val="tx1">
                    <a:lumMod val="9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Т2-ВИ в сагиттальной </a:t>
            </a:r>
            <a:r>
              <a:rPr lang="ru-RU" sz="2000" b="1" dirty="0">
                <a:solidFill>
                  <a:schemeClr val="tx1">
                    <a:lumMod val="9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проекции:</a:t>
            </a:r>
            <a:r>
              <a:rPr lang="ru-RU" sz="2000" b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утолщенный эндометрий с интенсивностью сигнала от средней до слегка </a:t>
            </a:r>
            <a:r>
              <a:rPr lang="ru-RU" sz="20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повышенной , </a:t>
            </a:r>
            <a:r>
              <a:rPr lang="ru-RU" sz="2000" b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с нечеткими границами и инвазией в </a:t>
            </a:r>
            <a:r>
              <a:rPr lang="ru-RU" sz="2000" b="1" dirty="0" err="1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миометрий</a:t>
            </a:r>
            <a:r>
              <a:rPr lang="ru-RU" sz="2000" b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ru-RU" sz="2000" b="1" dirty="0" smtClean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lang="ru-RU" sz="20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Инвазия </a:t>
            </a:r>
            <a:r>
              <a:rPr lang="ru-RU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в дно </a:t>
            </a:r>
            <a: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матки и шейку матки</a:t>
            </a:r>
            <a:endParaRPr sz="2000" b="1" dirty="0">
              <a:solidFill>
                <a:srgbClr val="FFFF00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11216640" y="3304032"/>
            <a:ext cx="536448" cy="731520"/>
          </a:xfrm>
          <a:prstGeom prst="straightConnector1">
            <a:avLst/>
          </a:prstGeom>
          <a:noFill/>
          <a:ln w="57150" cap="flat">
            <a:solidFill>
              <a:srgbClr val="FFFF00"/>
            </a:solidFill>
            <a:prstDash val="solid"/>
            <a:miter lim="400000"/>
            <a:tailEnd type="arrow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6" name="Shape 36"/>
          <p:cNvSpPr txBox="1">
            <a:spLocks/>
          </p:cNvSpPr>
          <p:nvPr/>
        </p:nvSpPr>
        <p:spPr>
          <a:xfrm>
            <a:off x="0" y="0"/>
            <a:ext cx="13004800" cy="9456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>
            <a:lvl1pPr algn="ctr" defTabSz="397256">
              <a:defRPr sz="544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indent="2286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 indent="4572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 indent="6858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 indent="9144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5pPr>
            <a:lvl6pPr indent="11430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6pPr>
            <a:lvl7pPr indent="13716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7pPr>
            <a:lvl8pPr indent="16002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8pPr>
            <a:lvl9pPr indent="18288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lang="ru-RU" sz="4000" b="1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Эндометриоидная</a:t>
            </a:r>
            <a:r>
              <a:rPr lang="ru-RU" sz="4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карцинома</a:t>
            </a:r>
            <a:endParaRPr lang="en-US" sz="4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9" name="Straight Arrow Connector 18"/>
          <p:cNvCxnSpPr>
            <a:cxnSpLocks/>
          </p:cNvCxnSpPr>
          <p:nvPr/>
        </p:nvCxnSpPr>
        <p:spPr>
          <a:xfrm>
            <a:off x="2054527" y="2581379"/>
            <a:ext cx="572606" cy="0"/>
          </a:xfrm>
          <a:prstGeom prst="straightConnector1">
            <a:avLst/>
          </a:prstGeom>
          <a:noFill/>
          <a:ln w="57150" cap="flat">
            <a:solidFill>
              <a:srgbClr val="FFFF00"/>
            </a:solidFill>
            <a:prstDash val="solid"/>
            <a:miter lim="400000"/>
            <a:tailEnd type="arrow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8880" y="3700641"/>
            <a:ext cx="11216640" cy="1885245"/>
          </a:xfrm>
        </p:spPr>
        <p:txBody>
          <a:bodyPr/>
          <a:lstStyle/>
          <a:p>
            <a:pPr algn="ctr"/>
            <a:r>
              <a:rPr lang="ru-RU" b="1" u="sng" dirty="0" smtClean="0"/>
              <a:t>Спасибо за внимание!</a:t>
            </a:r>
            <a:br>
              <a:rPr lang="ru-RU" b="1" u="sng" dirty="0" smtClean="0"/>
            </a:br>
            <a:r>
              <a:rPr lang="ru-RU" b="1" u="sng" dirty="0" smtClean="0"/>
              <a:t>Продолжение следует…</a:t>
            </a:r>
            <a:endParaRPr lang="ru-RU" b="1" u="sng" dirty="0"/>
          </a:p>
        </p:txBody>
      </p:sp>
    </p:spTree>
    <p:extLst>
      <p:ext uri="{BB962C8B-B14F-4D97-AF65-F5344CB8AC3E}">
        <p14:creationId xmlns:p14="http://schemas.microsoft.com/office/powerpoint/2010/main" val="34464310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950" y="1693508"/>
            <a:ext cx="12185650" cy="3697109"/>
          </a:xfrm>
        </p:spPr>
        <p:txBody>
          <a:bodyPr>
            <a:noAutofit/>
          </a:bodyPr>
          <a:lstStyle/>
          <a:p>
            <a:r>
              <a:rPr lang="ru-RU" b="1" dirty="0"/>
              <a:t>Визуализация эндометрия: физиологические изменения и </a:t>
            </a:r>
            <a:r>
              <a:rPr lang="ru-RU" b="1" dirty="0" smtClean="0"/>
              <a:t>заболевания</a:t>
            </a:r>
            <a:br>
              <a:rPr lang="ru-RU" b="1" dirty="0" smtClean="0"/>
            </a:br>
            <a:r>
              <a:rPr lang="ru-RU" b="1" dirty="0"/>
              <a:t>Ч</a:t>
            </a:r>
            <a:r>
              <a:rPr lang="ru-RU" b="1" dirty="0" smtClean="0"/>
              <a:t>асть 3</a:t>
            </a:r>
            <a:endParaRPr lang="ru-RU" b="1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4C97B25E-CE37-4379-8F09-3A81D5977ACC}"/>
              </a:ext>
            </a:extLst>
          </p:cNvPr>
          <p:cNvSpPr/>
          <p:nvPr/>
        </p:nvSpPr>
        <p:spPr>
          <a:xfrm>
            <a:off x="487679" y="176728"/>
            <a:ext cx="1241993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Федеральное государственное бюджетное образовательное учреждение высшего образования</a:t>
            </a:r>
            <a:b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«Красноярский государственный медицинский университет имени профессора В.Ф. </a:t>
            </a:r>
            <a:r>
              <a:rPr lang="ru-RU" b="1" dirty="0" err="1">
                <a:latin typeface="Calibri" panose="020F0502020204030204" pitchFamily="34" charset="0"/>
                <a:cs typeface="Calibri" panose="020F0502020204030204" pitchFamily="34" charset="0"/>
              </a:rPr>
              <a:t>Войно-Ясенецкого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» </a:t>
            </a:r>
            <a:b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Министерства здравоохранения Российской Федерации</a:t>
            </a:r>
            <a:b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dirty="0"/>
              <a:t>Кафедра лучевой диагностики ИПО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0E6261B7-9B23-4DCF-A19B-D22FC974B089}"/>
              </a:ext>
            </a:extLst>
          </p:cNvPr>
          <p:cNvSpPr/>
          <p:nvPr/>
        </p:nvSpPr>
        <p:spPr>
          <a:xfrm>
            <a:off x="9656416" y="8265541"/>
            <a:ext cx="65024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Выполнила: </a:t>
            </a:r>
          </a:p>
          <a:p>
            <a:r>
              <a:rPr lang="ru-RU" b="1" dirty="0"/>
              <a:t>Ординатор </a:t>
            </a:r>
            <a:r>
              <a:rPr lang="en-US" b="1" dirty="0"/>
              <a:t>2</a:t>
            </a:r>
            <a:r>
              <a:rPr lang="ru-RU" b="1" dirty="0"/>
              <a:t>года обучения </a:t>
            </a:r>
          </a:p>
          <a:p>
            <a:r>
              <a:rPr lang="ru-RU" b="1" dirty="0"/>
              <a:t>Специальности УЗД</a:t>
            </a:r>
          </a:p>
          <a:p>
            <a:r>
              <a:rPr lang="ru-RU" b="1" dirty="0"/>
              <a:t>Панкова Маргарита Юрьевна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CAAC7772-E909-4BF3-AF59-BA8DB41A0CD6}"/>
              </a:ext>
            </a:extLst>
          </p:cNvPr>
          <p:cNvSpPr/>
          <p:nvPr/>
        </p:nvSpPr>
        <p:spPr>
          <a:xfrm>
            <a:off x="5231891" y="9096538"/>
            <a:ext cx="21513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г. Красноярск, 202</a:t>
            </a:r>
            <a:r>
              <a:rPr lang="en-US" b="1" dirty="0"/>
              <a:t>3</a:t>
            </a:r>
            <a:endParaRPr lang="ru-RU" b="1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4DD8E6E0-F6E7-46FF-8C8F-B6C65A8982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64" t="13043" r="63921" b="75000"/>
          <a:stretch/>
        </p:blipFill>
        <p:spPr>
          <a:xfrm>
            <a:off x="0" y="8265541"/>
            <a:ext cx="4848809" cy="148805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18E7127D-4242-403E-972A-BAD1B84AA2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080" t="34420" r="42120" b="42437"/>
          <a:stretch/>
        </p:blipFill>
        <p:spPr>
          <a:xfrm>
            <a:off x="0" y="5396428"/>
            <a:ext cx="9487121" cy="2885652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1B0D931A-31D3-4E23-938C-BC81CF4D588D}"/>
              </a:ext>
            </a:extLst>
          </p:cNvPr>
          <p:cNvSpPr/>
          <p:nvPr/>
        </p:nvSpPr>
        <p:spPr>
          <a:xfrm>
            <a:off x="1858259" y="8298619"/>
            <a:ext cx="2980252" cy="25232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330594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0277" y="914898"/>
            <a:ext cx="5810699" cy="4510113"/>
          </a:xfrm>
          <a:prstGeom prst="rect">
            <a:avLst/>
          </a:prstGeom>
          <a:ln w="12700">
            <a:miter lim="400000"/>
          </a:ln>
        </p:spPr>
      </p:pic>
      <p:pic>
        <p:nvPicPr>
          <p:cNvPr id="366" name="3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82071" y="914901"/>
            <a:ext cx="5810699" cy="4510110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Shape 38"/>
          <p:cNvSpPr/>
          <p:nvPr/>
        </p:nvSpPr>
        <p:spPr>
          <a:xfrm>
            <a:off x="133351" y="5759345"/>
            <a:ext cx="7741408" cy="3936784"/>
          </a:xfrm>
          <a:prstGeom prst="roundRect">
            <a:avLst>
              <a:gd name="adj" fmla="val 10039"/>
            </a:avLst>
          </a:prstGeom>
          <a:solidFill>
            <a:schemeClr val="tx2">
              <a:lumMod val="10000"/>
            </a:schemeClr>
          </a:solidFill>
          <a:ln w="254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/>
          <a:p>
            <a:pPr marL="342900" lvl="0" indent="-342900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ru-RU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Анти-эстрогенные эффекты, вызывающие пролиферативный ответ в эндометрии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приводят к </a:t>
            </a:r>
            <a:r>
              <a:rPr lang="ru-RU" sz="2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утолщению эндометрия</a:t>
            </a:r>
            <a:r>
              <a:rPr lang="ru-RU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sz="28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кистозным изменениям</a:t>
            </a:r>
            <a:r>
              <a:rPr lang="ru-RU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полипам, гиперплазии эндометрия, карциноме и кистозной атрофии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ru-RU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Однако клиническое значение применения </a:t>
            </a:r>
            <a:r>
              <a:rPr lang="ru-RU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тамоксифена</a:t>
            </a:r>
            <a:r>
              <a:rPr lang="ru-RU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у </a:t>
            </a:r>
            <a:r>
              <a:rPr lang="ru-RU" sz="2800" b="1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больных раком </a:t>
            </a:r>
            <a:r>
              <a:rPr lang="ru-RU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молочной железы превосходит побочные эффекты</a:t>
            </a:r>
            <a:endParaRPr lang="en-US" sz="28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Shape 274"/>
          <p:cNvSpPr/>
          <p:nvPr/>
        </p:nvSpPr>
        <p:spPr>
          <a:xfrm>
            <a:off x="490277" y="4517603"/>
            <a:ext cx="5810699" cy="1061796"/>
          </a:xfrm>
          <a:prstGeom prst="roundRect">
            <a:avLst>
              <a:gd name="adj" fmla="val 23966"/>
            </a:avLst>
          </a:prstGeom>
          <a:solidFill>
            <a:srgbClr val="151618"/>
          </a:solidFill>
          <a:ln w="28575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 lvl="0" algn="ctr">
              <a:defRPr sz="1800">
                <a:solidFill>
                  <a:srgbClr val="000000"/>
                </a:solidFill>
                <a:effectLst/>
              </a:defRPr>
            </a:pPr>
            <a:r>
              <a:rPr lang="ru-RU" sz="2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ТВУЗИ, В-режим, </a:t>
            </a:r>
            <a:r>
              <a:rPr lang="ru-RU" sz="2000" b="1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сагиттальное сканирование: </a:t>
            </a:r>
            <a:r>
              <a:rPr lang="ru-RU" sz="2000" b="1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гиперэхогенный</a:t>
            </a:r>
            <a:r>
              <a:rPr lang="ru-RU" sz="20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утолщенный, неоднородный </a:t>
            </a:r>
            <a:r>
              <a:rPr lang="ru-RU" sz="2000" b="1" dirty="0" smtClean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эндометрий</a:t>
            </a:r>
            <a:endParaRPr lang="ru-RU" sz="2000" b="1" dirty="0">
              <a:solidFill>
                <a:srgbClr val="FFFF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2466016" y="1968321"/>
            <a:ext cx="579549" cy="1468192"/>
          </a:xfrm>
          <a:prstGeom prst="straightConnector1">
            <a:avLst/>
          </a:prstGeom>
          <a:noFill/>
          <a:ln w="57150" cap="flat" cmpd="sng">
            <a:solidFill>
              <a:srgbClr val="FFFF00"/>
            </a:solidFill>
            <a:prstDash val="solid"/>
            <a:miter lim="400000"/>
            <a:headEnd type="arrow"/>
            <a:tailEnd type="arrow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6" name="Shape 274"/>
          <p:cNvSpPr/>
          <p:nvPr/>
        </p:nvSpPr>
        <p:spPr>
          <a:xfrm>
            <a:off x="6682071" y="4501450"/>
            <a:ext cx="5810699" cy="1066056"/>
          </a:xfrm>
          <a:prstGeom prst="roundRect">
            <a:avLst>
              <a:gd name="adj" fmla="val 23966"/>
            </a:avLst>
          </a:prstGeom>
          <a:solidFill>
            <a:srgbClr val="151618"/>
          </a:solidFill>
          <a:ln w="28575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 lvl="0" algn="ctr">
              <a:defRPr sz="1800">
                <a:solidFill>
                  <a:srgbClr val="000000"/>
                </a:solidFill>
                <a:effectLst/>
              </a:defRPr>
            </a:pPr>
            <a:r>
              <a:rPr lang="ru-RU" sz="2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ТВУЗИ, режим ЦДК, поперечное </a:t>
            </a:r>
            <a:r>
              <a:rPr lang="ru-RU" sz="2000" b="1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сканирование: </a:t>
            </a:r>
            <a:r>
              <a:rPr lang="ru-RU" sz="2000" b="1" i="1" u="sng" dirty="0">
                <a:solidFill>
                  <a:srgbClr val="FFC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множественные кисты неправильной формы</a:t>
            </a:r>
            <a:endParaRPr sz="2000" b="1" i="1" u="sng" dirty="0">
              <a:solidFill>
                <a:srgbClr val="FFC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9472123" y="3436513"/>
            <a:ext cx="115297" cy="463639"/>
          </a:xfrm>
          <a:prstGeom prst="straightConnector1">
            <a:avLst/>
          </a:prstGeom>
          <a:noFill/>
          <a:ln w="57150" cap="flat" cmpd="sng">
            <a:solidFill>
              <a:srgbClr val="FF9933"/>
            </a:solidFill>
            <a:prstDash val="solid"/>
            <a:miter lim="400000"/>
            <a:tailEnd type="arrow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8684365" y="3436512"/>
            <a:ext cx="115297" cy="463639"/>
          </a:xfrm>
          <a:prstGeom prst="straightConnector1">
            <a:avLst/>
          </a:prstGeom>
          <a:noFill/>
          <a:ln w="57150" cap="flat" cmpd="sng">
            <a:solidFill>
              <a:srgbClr val="FF9933"/>
            </a:solidFill>
            <a:prstDash val="solid"/>
            <a:miter lim="400000"/>
            <a:tailEnd type="arrow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8233605" y="2841938"/>
            <a:ext cx="115297" cy="463639"/>
          </a:xfrm>
          <a:prstGeom prst="straightConnector1">
            <a:avLst/>
          </a:prstGeom>
          <a:noFill/>
          <a:ln w="57150" cap="flat" cmpd="sng">
            <a:solidFill>
              <a:srgbClr val="FF9933"/>
            </a:solidFill>
            <a:prstDash val="solid"/>
            <a:miter lim="400000"/>
            <a:tailEnd type="arrow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29022" y="5733786"/>
            <a:ext cx="4463748" cy="3770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hape 274"/>
          <p:cNvSpPr/>
          <p:nvPr/>
        </p:nvSpPr>
        <p:spPr>
          <a:xfrm>
            <a:off x="7982557" y="5651500"/>
            <a:ext cx="4556678" cy="1050704"/>
          </a:xfrm>
          <a:prstGeom prst="roundRect">
            <a:avLst>
              <a:gd name="adj" fmla="val 23966"/>
            </a:avLst>
          </a:prstGeom>
          <a:solidFill>
            <a:srgbClr val="151618"/>
          </a:solidFill>
          <a:ln w="28575">
            <a:solidFill>
              <a:schemeClr val="tx1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 lvl="0" algn="ctr">
              <a:defRPr sz="1800">
                <a:solidFill>
                  <a:srgbClr val="000000"/>
                </a:solidFill>
                <a:effectLst/>
              </a:defRPr>
            </a:pPr>
            <a:r>
              <a:rPr lang="ru-RU" sz="2000" b="1" dirty="0" smtClean="0">
                <a:solidFill>
                  <a:schemeClr val="tx1">
                    <a:lumMod val="9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МРТ: Т2-ВИ в сагиттальной </a:t>
            </a:r>
            <a:r>
              <a:rPr lang="ru-RU" sz="2000" b="1" dirty="0">
                <a:solidFill>
                  <a:schemeClr val="tx1">
                    <a:lumMod val="9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проекции: утолщение эндометрия и</a:t>
            </a:r>
            <a:r>
              <a:rPr lang="ru-RU" sz="2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b="1" i="1" u="sng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субэндометриальные</a:t>
            </a:r>
            <a:r>
              <a:rPr lang="ru-RU" sz="2000" b="1" i="1" u="sng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кисты</a:t>
            </a:r>
            <a:endParaRPr sz="2000" b="1" i="1" u="sng" dirty="0">
              <a:solidFill>
                <a:srgbClr val="FFFF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H="1" flipV="1">
            <a:off x="10376821" y="8842621"/>
            <a:ext cx="300526" cy="376680"/>
          </a:xfrm>
          <a:prstGeom prst="straightConnector1">
            <a:avLst/>
          </a:prstGeom>
          <a:noFill/>
          <a:ln w="57150" cap="flat">
            <a:solidFill>
              <a:srgbClr val="FFFF00"/>
            </a:solidFill>
            <a:prstDash val="solid"/>
            <a:miter lim="400000"/>
            <a:tailEnd type="arrow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7" name="Shape 36"/>
          <p:cNvSpPr txBox="1">
            <a:spLocks/>
          </p:cNvSpPr>
          <p:nvPr/>
        </p:nvSpPr>
        <p:spPr>
          <a:xfrm>
            <a:off x="0" y="0"/>
            <a:ext cx="13004800" cy="9456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>
            <a:lvl1pPr algn="ctr" defTabSz="397256">
              <a:defRPr sz="544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indent="2286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 indent="4572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 indent="6858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 indent="9144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5pPr>
            <a:lvl6pPr indent="11430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6pPr>
            <a:lvl7pPr indent="13716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7pPr>
            <a:lvl8pPr indent="16002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8pPr>
            <a:lvl9pPr indent="18288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lang="ru-RU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Изменения эндометрия на фоне приёма </a:t>
            </a:r>
            <a:r>
              <a:rPr lang="ru-RU" sz="4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тамоксифена</a:t>
            </a:r>
            <a:endParaRPr lang="en-US" sz="4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38"/>
          <p:cNvSpPr/>
          <p:nvPr/>
        </p:nvSpPr>
        <p:spPr>
          <a:xfrm>
            <a:off x="103486" y="1418406"/>
            <a:ext cx="5890345" cy="3264445"/>
          </a:xfrm>
          <a:prstGeom prst="roundRect">
            <a:avLst>
              <a:gd name="adj" fmla="val 10039"/>
            </a:avLst>
          </a:prstGeom>
          <a:solidFill>
            <a:schemeClr val="tx2">
              <a:lumMod val="10000"/>
            </a:schemeClr>
          </a:solidFill>
          <a:ln w="254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/>
          <a:p>
            <a:pPr marL="342900" lvl="0" indent="-342900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ru-RU" sz="24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Полимикробная</a:t>
            </a:r>
            <a:r>
              <a:rPr lang="ru-RU" sz="2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восходящая инфекция от шейки матки к </a:t>
            </a:r>
            <a:r>
              <a:rPr lang="ru-RU" sz="2400" b="1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телу матки</a:t>
            </a:r>
            <a:endParaRPr lang="en-US" sz="24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ru-RU" sz="2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Наиболее частая причина лихорадки у </a:t>
            </a:r>
            <a:r>
              <a:rPr lang="ru-RU" sz="2400" b="1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рожениц</a:t>
            </a:r>
            <a:endParaRPr lang="en-US" sz="24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ru-RU" sz="2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Диагноз - клинический, т.к. результаты УЗИ могут быть нормальными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ru-RU" sz="2400" b="1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Обнаружение </a:t>
            </a:r>
            <a:r>
              <a:rPr lang="ru-RU" sz="2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жидкости и </a:t>
            </a:r>
            <a:r>
              <a:rPr lang="ru-RU" sz="2400" b="1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газа </a:t>
            </a:r>
            <a:r>
              <a:rPr lang="ru-RU" sz="2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цервикальном канале</a:t>
            </a:r>
            <a:endParaRPr lang="en-US" sz="24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Shape 37"/>
          <p:cNvSpPr/>
          <p:nvPr/>
        </p:nvSpPr>
        <p:spPr>
          <a:xfrm>
            <a:off x="80559" y="4767455"/>
            <a:ext cx="5936201" cy="4852795"/>
          </a:xfrm>
          <a:prstGeom prst="roundRect">
            <a:avLst>
              <a:gd name="adj" fmla="val 15000"/>
            </a:avLst>
          </a:prstGeom>
          <a:solidFill>
            <a:schemeClr val="accent5">
              <a:lumMod val="40000"/>
              <a:lumOff val="60000"/>
            </a:schemeClr>
          </a:soli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Дифференциальная диагностика: 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endParaRPr lang="en-US" sz="2400" b="1" u="sng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ru-RU" sz="24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Гематометра</a:t>
            </a:r>
            <a:r>
              <a:rPr lang="ru-RU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— гетерогенное внутреннее содержимое.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ru-RU" sz="24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Трофобластическая</a:t>
            </a:r>
            <a:r>
              <a:rPr lang="ru-RU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болезнь — неоднородные </a:t>
            </a:r>
            <a:r>
              <a:rPr lang="ru-RU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включения в </a:t>
            </a:r>
            <a:r>
              <a:rPr lang="ru-RU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эндометрии</a:t>
            </a:r>
            <a:endParaRPr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6653229" y="1743866"/>
            <a:ext cx="5818590" cy="7228684"/>
            <a:chOff x="6600734" y="2582107"/>
            <a:chExt cx="5818590" cy="8807453"/>
          </a:xfrm>
        </p:grpSpPr>
        <p:pic>
          <p:nvPicPr>
            <p:cNvPr id="16" name="pasted-image.pdf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22065" y="2582107"/>
              <a:ext cx="5597259" cy="539319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7" name="Shape 274"/>
            <p:cNvSpPr/>
            <p:nvPr/>
          </p:nvSpPr>
          <p:spPr>
            <a:xfrm>
              <a:off x="6600734" y="8205170"/>
              <a:ext cx="5818590" cy="3184390"/>
            </a:xfrm>
            <a:prstGeom prst="roundRect">
              <a:avLst>
                <a:gd name="adj" fmla="val 23966"/>
              </a:avLst>
            </a:prstGeom>
            <a:solidFill>
              <a:srgbClr val="151618"/>
            </a:solidFill>
            <a:ln w="28575">
              <a:solidFill>
                <a:srgbClr val="FFFFFF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 anchor="ctr"/>
            <a:lstStyle>
              <a:lvl1pPr>
                <a:defRPr sz="2400"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defRPr>
              </a:lvl1pPr>
            </a:lstStyle>
            <a:p>
              <a:pPr lvl="0" algn="ctr">
                <a:defRPr sz="1800">
                  <a:solidFill>
                    <a:srgbClr val="000000"/>
                  </a:solidFill>
                  <a:effectLst/>
                </a:defRPr>
              </a:pPr>
              <a:r>
                <a:rPr lang="ru-RU" sz="28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О</a:t>
              </a:r>
              <a:r>
                <a:rPr lang="ru-RU" sz="2800" b="1" dirty="0" smtClean="0">
                  <a:solidFill>
                    <a:srgbClr val="FFFF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чаги </a:t>
              </a:r>
              <a:r>
                <a:rPr lang="ru-RU" sz="28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повышенной </a:t>
              </a:r>
              <a:r>
                <a:rPr lang="ru-RU" sz="2800" b="1" dirty="0" err="1">
                  <a:solidFill>
                    <a:srgbClr val="FFFF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эхогенности</a:t>
              </a:r>
              <a:r>
                <a:rPr lang="ru-RU" sz="28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с эффектом реверберации </a:t>
              </a:r>
              <a:r>
                <a:rPr lang="ru-RU" sz="2000" b="1" dirty="0">
                  <a:solidFill>
                    <a:schemeClr val="tx1">
                      <a:lumMod val="95000"/>
                    </a:schemeClr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представляющие собой внутриполостной газ</a:t>
              </a:r>
              <a:endParaRPr sz="2000" b="1" dirty="0">
                <a:solidFill>
                  <a:schemeClr val="tx1">
                    <a:lumMod val="9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H="1" flipV="1">
              <a:off x="10109914" y="5340446"/>
              <a:ext cx="785611" cy="609585"/>
            </a:xfrm>
            <a:prstGeom prst="straightConnector1">
              <a:avLst/>
            </a:prstGeom>
            <a:noFill/>
            <a:ln w="76200" cap="flat" cmpd="sng">
              <a:solidFill>
                <a:srgbClr val="FFFF00"/>
              </a:solidFill>
              <a:prstDash val="solid"/>
              <a:miter lim="400000"/>
              <a:tailEnd type="arrow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18" name="Shape 36"/>
          <p:cNvSpPr txBox="1">
            <a:spLocks/>
          </p:cNvSpPr>
          <p:nvPr/>
        </p:nvSpPr>
        <p:spPr>
          <a:xfrm>
            <a:off x="80559" y="303096"/>
            <a:ext cx="13004800" cy="9456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 fontScale="92500" lnSpcReduction="20000"/>
          </a:bodyPr>
          <a:lstStyle>
            <a:lvl1pPr algn="ctr" defTabSz="397256">
              <a:defRPr sz="544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indent="2286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 indent="4572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 indent="6858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 indent="9144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5pPr>
            <a:lvl6pPr indent="11430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6pPr>
            <a:lvl7pPr indent="13716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7pPr>
            <a:lvl8pPr indent="16002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8pPr>
            <a:lvl9pPr indent="18288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lang="ru-RU" sz="4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Эндометрит</a:t>
            </a:r>
          </a:p>
          <a:p>
            <a:pPr>
              <a:defRPr sz="1800">
                <a:solidFill>
                  <a:srgbClr val="000000"/>
                </a:solidFill>
              </a:defRPr>
            </a:pPr>
            <a:r>
              <a:rPr lang="ru-RU" sz="4000" b="1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ТВУЗИ, В-режим, </a:t>
            </a:r>
            <a:r>
              <a:rPr lang="ru-RU" sz="40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сагиттальное сканирование</a:t>
            </a:r>
            <a:endParaRPr lang="en-US" sz="4000" b="1" dirty="0">
              <a:solidFill>
                <a:schemeClr val="tx1">
                  <a:lumMod val="9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SubmucosalFibroid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680" y="1656475"/>
            <a:ext cx="5763120" cy="6898303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</p:pic>
      <p:sp>
        <p:nvSpPr>
          <p:cNvPr id="4" name="Shape 38"/>
          <p:cNvSpPr/>
          <p:nvPr/>
        </p:nvSpPr>
        <p:spPr>
          <a:xfrm>
            <a:off x="252247" y="1128594"/>
            <a:ext cx="6989431" cy="4745420"/>
          </a:xfrm>
          <a:prstGeom prst="roundRect">
            <a:avLst>
              <a:gd name="adj" fmla="val 10039"/>
            </a:avLst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/>
          <a:p>
            <a:pPr marL="342900" lvl="0" indent="-342900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ru-RU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Опухоль, состоящая </a:t>
            </a:r>
            <a:r>
              <a:rPr lang="ru-RU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из </a:t>
            </a:r>
            <a:r>
              <a:rPr lang="ru-RU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мышечной ткани </a:t>
            </a:r>
            <a:endParaRPr lang="ru-RU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ru-RU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Встречается </a:t>
            </a:r>
            <a:r>
              <a:rPr lang="ru-RU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во всех возрастных группах.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ru-RU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Дегенеративные изменения </a:t>
            </a:r>
            <a:r>
              <a:rPr lang="ru-RU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 </a:t>
            </a:r>
            <a:r>
              <a:rPr lang="ru-RU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кальцификация</a:t>
            </a:r>
            <a:r>
              <a:rPr lang="ru-RU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миомы </a:t>
            </a:r>
            <a:r>
              <a:rPr lang="ru-RU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изменяют </a:t>
            </a:r>
            <a:r>
              <a:rPr lang="ru-RU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её </a:t>
            </a:r>
            <a:r>
              <a:rPr lang="ru-RU" sz="24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эхоструктуру</a:t>
            </a:r>
            <a:r>
              <a:rPr lang="ru-RU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ru-RU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ru-RU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Миома может </a:t>
            </a:r>
            <a:r>
              <a:rPr lang="ru-RU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деформировать полость </a:t>
            </a:r>
            <a:r>
              <a:rPr lang="ru-RU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матки.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ru-RU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Миомы, </a:t>
            </a:r>
            <a:r>
              <a:rPr lang="ru-RU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находящиеся </a:t>
            </a:r>
            <a:r>
              <a:rPr lang="ru-RU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более чем на 50% </a:t>
            </a:r>
            <a:r>
              <a:rPr lang="ru-RU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</a:t>
            </a:r>
            <a:r>
              <a:rPr lang="ru-RU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полости </a:t>
            </a:r>
            <a:r>
              <a:rPr lang="ru-RU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матки, </a:t>
            </a:r>
            <a:r>
              <a:rPr lang="ru-RU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могут быть удалены </a:t>
            </a:r>
            <a:r>
              <a:rPr lang="ru-RU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гистероскопически</a:t>
            </a:r>
            <a:r>
              <a:rPr lang="ru-RU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ru-RU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Интрамуральные</a:t>
            </a:r>
            <a:r>
              <a:rPr lang="ru-RU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миомы обычно доступны  при ТАУЗИ</a:t>
            </a:r>
            <a:endParaRPr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hape 37"/>
          <p:cNvSpPr/>
          <p:nvPr/>
        </p:nvSpPr>
        <p:spPr>
          <a:xfrm>
            <a:off x="252248" y="5939878"/>
            <a:ext cx="6794938" cy="3721743"/>
          </a:xfrm>
          <a:prstGeom prst="roundRect">
            <a:avLst>
              <a:gd name="adj" fmla="val 15000"/>
            </a:avLst>
          </a:prstGeom>
          <a:solidFill>
            <a:schemeClr val="accent5">
              <a:lumMod val="40000"/>
              <a:lumOff val="60000"/>
            </a:schemeClr>
          </a:soli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3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Дифференциальная диагностика: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endParaRPr lang="ru-RU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ru-RU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Полип эндометрия - </a:t>
            </a:r>
            <a:r>
              <a:rPr lang="ru-RU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имеет </a:t>
            </a:r>
            <a:r>
              <a:rPr lang="ru-RU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один питающий сосуд по сравнению с несколькими сосудами при подслизистой </a:t>
            </a:r>
            <a:r>
              <a:rPr lang="ru-RU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миоме.</a:t>
            </a:r>
            <a:endParaRPr lang="ru-RU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ru-RU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Аденомиома</a:t>
            </a:r>
            <a:r>
              <a:rPr lang="ru-RU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границы </a:t>
            </a:r>
            <a:r>
              <a:rPr lang="ru-RU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менее четкие.</a:t>
            </a:r>
            <a:endParaRPr lang="ru-RU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ru-RU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Саркома </a:t>
            </a:r>
            <a:r>
              <a:rPr lang="ru-RU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ru-RU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характеризуется быстрым увеличением в размерах. </a:t>
            </a:r>
            <a:r>
              <a:rPr lang="ru-RU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</a:t>
            </a:r>
            <a:r>
              <a:rPr lang="ru-RU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ожет </a:t>
            </a:r>
            <a:r>
              <a:rPr lang="ru-RU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наблюдаться инвазия опухоли в </a:t>
            </a:r>
            <a:r>
              <a:rPr lang="ru-RU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миометрий</a:t>
            </a:r>
            <a:endParaRPr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H="1" flipV="1">
            <a:off x="10631606" y="3916908"/>
            <a:ext cx="531694" cy="600658"/>
          </a:xfrm>
          <a:prstGeom prst="straightConnector1">
            <a:avLst/>
          </a:prstGeom>
          <a:noFill/>
          <a:ln w="57150" cap="flat">
            <a:solidFill>
              <a:srgbClr val="FFFF00"/>
            </a:solidFill>
            <a:prstDash val="solid"/>
            <a:miter lim="400000"/>
            <a:tailEnd type="arrow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" name="Straight Arrow Connector 7"/>
          <p:cNvCxnSpPr/>
          <p:nvPr/>
        </p:nvCxnSpPr>
        <p:spPr>
          <a:xfrm>
            <a:off x="9382836" y="2196016"/>
            <a:ext cx="698709" cy="1204865"/>
          </a:xfrm>
          <a:prstGeom prst="straightConnector1">
            <a:avLst/>
          </a:prstGeom>
          <a:noFill/>
          <a:ln w="57150" cap="flat">
            <a:solidFill>
              <a:srgbClr val="FFFF00"/>
            </a:solidFill>
            <a:prstDash val="solid"/>
            <a:miter lim="400000"/>
            <a:tailEnd type="arrow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" name="TextBox 9"/>
          <p:cNvSpPr txBox="1"/>
          <p:nvPr/>
        </p:nvSpPr>
        <p:spPr>
          <a:xfrm>
            <a:off x="7888405" y="1739482"/>
            <a:ext cx="3423061" cy="533479"/>
          </a:xfrm>
          <a:prstGeom prst="rect">
            <a:avLst/>
          </a:prstGeom>
          <a:noFill/>
          <a:ln w="12700" cap="flat">
            <a:solidFill>
              <a:srgbClr val="FFFF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latinLnBrk="1" hangingPunct="0"/>
            <a:r>
              <a:rPr lang="ru-RU" sz="2800" b="1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Эндометрий</a:t>
            </a:r>
            <a:endParaRPr kumimoji="0" lang="en-US" sz="2000" b="1" i="0" u="none" strike="noStrike" cap="none" spc="0" normalizeH="0" baseline="0" dirty="0">
              <a:ln>
                <a:noFill/>
              </a:ln>
              <a:solidFill>
                <a:srgbClr val="FFFF00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002170" y="4672738"/>
            <a:ext cx="2002630" cy="841256"/>
          </a:xfrm>
          <a:prstGeom prst="rect">
            <a:avLst/>
          </a:prstGeom>
          <a:noFill/>
          <a:ln w="12700" cap="flat">
            <a:solidFill>
              <a:srgbClr val="FFFF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spc="0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Субмукозная</a:t>
            </a:r>
            <a:r>
              <a:rPr kumimoji="0" lang="ru-RU" sz="2400" b="1" i="0" u="none" strike="noStrike" cap="none" spc="0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</a:t>
            </a:r>
            <a:r>
              <a:rPr kumimoji="0" lang="ru-RU" sz="2400" b="1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миома</a:t>
            </a:r>
            <a:endParaRPr kumimoji="0" lang="en-US" sz="2400" b="1" i="0" u="none" strike="noStrike" cap="none" spc="0" normalizeH="0" baseline="0" dirty="0">
              <a:ln>
                <a:noFill/>
              </a:ln>
              <a:solidFill>
                <a:srgbClr val="FFFF00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</p:txBody>
      </p:sp>
      <p:sp>
        <p:nvSpPr>
          <p:cNvPr id="12" name="Shape 36"/>
          <p:cNvSpPr txBox="1">
            <a:spLocks/>
          </p:cNvSpPr>
          <p:nvPr/>
        </p:nvSpPr>
        <p:spPr>
          <a:xfrm>
            <a:off x="0" y="0"/>
            <a:ext cx="13004800" cy="9456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>
            <a:lvl1pPr algn="ctr" defTabSz="397256">
              <a:defRPr sz="544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indent="2286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 indent="4572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 indent="6858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 indent="9144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5pPr>
            <a:lvl6pPr indent="11430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6pPr>
            <a:lvl7pPr indent="13716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7pPr>
            <a:lvl8pPr indent="16002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8pPr>
            <a:lvl9pPr indent="18288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lang="ru-RU" sz="4000" b="1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Субмукозная</a:t>
            </a:r>
            <a:r>
              <a:rPr lang="ru-RU" sz="4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миома</a:t>
            </a:r>
            <a:endParaRPr lang="en-US" sz="4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134756" y="5863678"/>
            <a:ext cx="135467" cy="152400"/>
          </a:xfrm>
          <a:prstGeom prst="rect">
            <a:avLst/>
          </a:prstGeom>
          <a:solidFill>
            <a:srgbClr val="000000"/>
          </a:solidFill>
          <a:ln w="12700" cap="flat">
            <a:noFill/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047186" y="8554778"/>
            <a:ext cx="61277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1800">
                <a:solidFill>
                  <a:srgbClr val="000000"/>
                </a:solidFill>
              </a:defRPr>
            </a:pP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ru-RU" sz="2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Изображение предоставлено 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Nadezhda D.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Kiriyak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BFA, University of Rochester, Rochester, NY</a:t>
            </a:r>
            <a:r>
              <a:rPr lang="ru-RU" sz="2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20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endParaRPr lang="en-US" sz="20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15076" y="1508777"/>
            <a:ext cx="6033536" cy="7082773"/>
            <a:chOff x="7114132" y="1634387"/>
            <a:chExt cx="5790556" cy="6658615"/>
          </a:xfrm>
        </p:grpSpPr>
        <p:pic>
          <p:nvPicPr>
            <p:cNvPr id="374" name="1.jpg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114133" y="1634387"/>
              <a:ext cx="5790555" cy="4294042"/>
            </a:xfrm>
            <a:prstGeom prst="rect">
              <a:avLst/>
            </a:prstGeom>
            <a:ln w="12700">
              <a:miter lim="400000"/>
            </a:ln>
          </p:spPr>
        </p:pic>
        <p:cxnSp>
          <p:nvCxnSpPr>
            <p:cNvPr id="3" name="Straight Arrow Connector 2"/>
            <p:cNvCxnSpPr/>
            <p:nvPr/>
          </p:nvCxnSpPr>
          <p:spPr>
            <a:xfrm flipV="1">
              <a:off x="8934369" y="3613563"/>
              <a:ext cx="335967" cy="654070"/>
            </a:xfrm>
            <a:prstGeom prst="straightConnector1">
              <a:avLst/>
            </a:prstGeom>
            <a:noFill/>
            <a:ln w="57150" cap="flat">
              <a:solidFill>
                <a:srgbClr val="FF9933"/>
              </a:solidFill>
              <a:prstDash val="solid"/>
              <a:miter lim="400000"/>
              <a:tailEnd type="arrow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8" name="Shape 274"/>
            <p:cNvSpPr/>
            <p:nvPr/>
          </p:nvSpPr>
          <p:spPr>
            <a:xfrm>
              <a:off x="7114132" y="6221417"/>
              <a:ext cx="5790556" cy="2071585"/>
            </a:xfrm>
            <a:prstGeom prst="roundRect">
              <a:avLst>
                <a:gd name="adj" fmla="val 23966"/>
              </a:avLst>
            </a:prstGeom>
            <a:solidFill>
              <a:srgbClr val="151618"/>
            </a:solidFill>
            <a:ln w="28575">
              <a:solidFill>
                <a:srgbClr val="FFFFFF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 anchor="ctr"/>
            <a:lstStyle>
              <a:lvl1pPr>
                <a:defRPr sz="2400"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defRPr>
              </a:lvl1pPr>
            </a:lstStyle>
            <a:p>
              <a:pPr lvl="0" algn="ctr">
                <a:defRPr sz="1800">
                  <a:solidFill>
                    <a:srgbClr val="000000"/>
                  </a:solidFill>
                  <a:effectLst/>
                </a:defRPr>
              </a:pPr>
              <a:r>
                <a:rPr lang="ru-RU" sz="2800" b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ТВУЗИ, В-режим, </a:t>
              </a:r>
              <a:r>
                <a:rPr lang="ru-RU" sz="2800" b="1" dirty="0" smtClean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сагиттальное сканирование:</a:t>
              </a:r>
              <a:r>
                <a:rPr lang="ru-RU" sz="2800" b="1" dirty="0" smtClean="0">
                  <a:solidFill>
                    <a:schemeClr val="tx1">
                      <a:lumMod val="95000"/>
                    </a:schemeClr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ru-RU" sz="2800" b="1" u="sng" dirty="0">
                  <a:solidFill>
                    <a:srgbClr val="FFC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наличие </a:t>
              </a:r>
              <a:r>
                <a:rPr lang="ru-RU" sz="2800" b="1" u="sng" dirty="0" smtClean="0">
                  <a:solidFill>
                    <a:srgbClr val="FFC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экссудата </a:t>
              </a:r>
              <a:r>
                <a:rPr lang="ru-RU" sz="2800" b="1" dirty="0" smtClean="0">
                  <a:solidFill>
                    <a:schemeClr val="tx1">
                      <a:lumMod val="95000"/>
                    </a:schemeClr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в полости матки</a:t>
              </a:r>
              <a:endParaRPr sz="2800" b="1" dirty="0">
                <a:solidFill>
                  <a:schemeClr val="tx1">
                    <a:lumMod val="9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8" name="Shape 36"/>
          <p:cNvSpPr txBox="1">
            <a:spLocks/>
          </p:cNvSpPr>
          <p:nvPr/>
        </p:nvSpPr>
        <p:spPr>
          <a:xfrm>
            <a:off x="0" y="0"/>
            <a:ext cx="13004800" cy="9456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>
            <a:lvl1pPr algn="ctr" defTabSz="397256">
              <a:defRPr sz="544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indent="2286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 indent="4572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 indent="6858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 indent="9144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5pPr>
            <a:lvl6pPr indent="11430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6pPr>
            <a:lvl7pPr indent="13716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7pPr>
            <a:lvl8pPr indent="16002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8pPr>
            <a:lvl9pPr indent="18288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lang="ru-RU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Эндометрит</a:t>
            </a:r>
            <a:endParaRPr lang="en-US" sz="4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9" name="Group 8"/>
          <p:cNvGrpSpPr/>
          <p:nvPr/>
        </p:nvGrpSpPr>
        <p:grpSpPr>
          <a:xfrm>
            <a:off x="7200902" y="1508776"/>
            <a:ext cx="5581649" cy="7184287"/>
            <a:chOff x="6861927" y="5344519"/>
            <a:chExt cx="5356866" cy="6754050"/>
          </a:xfrm>
        </p:grpSpPr>
        <p:pic>
          <p:nvPicPr>
            <p:cNvPr id="22" name="w.jpg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861928" y="5344519"/>
              <a:ext cx="5356865" cy="4294042"/>
            </a:xfrm>
            <a:prstGeom prst="rect">
              <a:avLst/>
            </a:prstGeom>
            <a:ln w="12700">
              <a:miter lim="400000"/>
            </a:ln>
          </p:spPr>
        </p:pic>
        <p:cxnSp>
          <p:nvCxnSpPr>
            <p:cNvPr id="23" name="Straight Arrow Connector 12"/>
            <p:cNvCxnSpPr/>
            <p:nvPr/>
          </p:nvCxnSpPr>
          <p:spPr>
            <a:xfrm flipV="1">
              <a:off x="8834933" y="7345801"/>
              <a:ext cx="307030" cy="760745"/>
            </a:xfrm>
            <a:prstGeom prst="straightConnector1">
              <a:avLst/>
            </a:prstGeom>
            <a:noFill/>
            <a:ln w="57150" cap="flat">
              <a:solidFill>
                <a:srgbClr val="FF9933"/>
              </a:solidFill>
              <a:prstDash val="solid"/>
              <a:miter lim="400000"/>
              <a:tailEnd type="arrow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24" name="Shape 274"/>
            <p:cNvSpPr/>
            <p:nvPr/>
          </p:nvSpPr>
          <p:spPr>
            <a:xfrm>
              <a:off x="6861927" y="9931551"/>
              <a:ext cx="5356866" cy="2167018"/>
            </a:xfrm>
            <a:prstGeom prst="roundRect">
              <a:avLst>
                <a:gd name="adj" fmla="val 23966"/>
              </a:avLst>
            </a:prstGeom>
            <a:solidFill>
              <a:srgbClr val="151618"/>
            </a:solidFill>
            <a:ln w="28575">
              <a:solidFill>
                <a:srgbClr val="FFFFFF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 anchor="ctr"/>
            <a:lstStyle>
              <a:lvl1pPr>
                <a:defRPr sz="2400"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defRPr>
              </a:lvl1pPr>
            </a:lstStyle>
            <a:p>
              <a:pPr lvl="0" algn="ctr">
                <a:defRPr sz="1800">
                  <a:solidFill>
                    <a:srgbClr val="000000"/>
                  </a:solidFill>
                  <a:effectLst/>
                </a:defRPr>
              </a:pPr>
              <a:r>
                <a:rPr lang="ru-RU" sz="2800" b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ТВУЗИ, В-режим, </a:t>
              </a:r>
              <a:r>
                <a:rPr lang="ru-RU" sz="2800" b="1" dirty="0" smtClean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поперечное сканирование</a:t>
              </a:r>
              <a:r>
                <a:rPr lang="ru-RU" sz="2800" b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  <a:r>
                <a:rPr lang="ru-RU" sz="2800" b="1" dirty="0">
                  <a:solidFill>
                    <a:schemeClr val="tx1">
                      <a:lumMod val="95000"/>
                    </a:schemeClr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ru-RU" sz="2800" b="1" u="sng" dirty="0">
                  <a:solidFill>
                    <a:srgbClr val="FFC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наличие экссудата </a:t>
              </a:r>
              <a:r>
                <a:rPr lang="ru-RU" sz="2800" b="1" dirty="0" smtClean="0">
                  <a:solidFill>
                    <a:schemeClr val="tx1">
                      <a:lumMod val="95000"/>
                    </a:schemeClr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в </a:t>
              </a:r>
              <a:r>
                <a:rPr lang="ru-RU" sz="2800" b="1" dirty="0">
                  <a:solidFill>
                    <a:schemeClr val="tx1">
                      <a:lumMod val="95000"/>
                    </a:schemeClr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полости матки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281291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38"/>
          <p:cNvSpPr/>
          <p:nvPr/>
        </p:nvSpPr>
        <p:spPr>
          <a:xfrm>
            <a:off x="457665" y="6939874"/>
            <a:ext cx="11945267" cy="2294186"/>
          </a:xfrm>
          <a:prstGeom prst="roundRect">
            <a:avLst>
              <a:gd name="adj" fmla="val 10039"/>
            </a:avLst>
          </a:prstGeom>
          <a:solidFill>
            <a:srgbClr val="151618"/>
          </a:solidFill>
          <a:ln w="254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/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lang="ru-RU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ТВУЗИ, режим ЦДК, </a:t>
            </a:r>
            <a:r>
              <a:rPr lang="ru-RU" sz="2800" b="1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сагиттальное сканирование: </a:t>
            </a:r>
            <a:r>
              <a:rPr lang="ru-RU" sz="2800" b="1" u="sng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утолщенный и неоднородный </a:t>
            </a:r>
            <a:r>
              <a:rPr lang="ru-RU" sz="2800" b="1" u="sng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эндометрий,</a:t>
            </a:r>
            <a:r>
              <a:rPr lang="ru-RU" sz="2800" b="1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полости матки визуализируется сгусток крови.</a:t>
            </a:r>
          </a:p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lang="ru-RU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полости матки отсутствует </a:t>
            </a:r>
            <a:r>
              <a:rPr lang="ru-RU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васкуляризация</a:t>
            </a:r>
            <a:endParaRPr sz="28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C:\Users\agupta\Desktop\adf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63882" y="945605"/>
            <a:ext cx="7877036" cy="5694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 flipV="1">
            <a:off x="5197033" y="3601351"/>
            <a:ext cx="358815" cy="983848"/>
          </a:xfrm>
          <a:prstGeom prst="straightConnector1">
            <a:avLst/>
          </a:prstGeom>
          <a:noFill/>
          <a:ln w="76200" cap="flat" cmpd="sng">
            <a:solidFill>
              <a:srgbClr val="FFFF00"/>
            </a:solidFill>
            <a:prstDash val="solid"/>
            <a:miter lim="400000"/>
            <a:tailEnd type="arrow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Shape 36"/>
          <p:cNvSpPr txBox="1">
            <a:spLocks/>
          </p:cNvSpPr>
          <p:nvPr/>
        </p:nvSpPr>
        <p:spPr>
          <a:xfrm>
            <a:off x="0" y="0"/>
            <a:ext cx="13004800" cy="9456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>
            <a:lvl1pPr algn="ctr" defTabSz="397256">
              <a:defRPr sz="544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indent="2286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 indent="4572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 indent="6858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 indent="9144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5pPr>
            <a:lvl6pPr indent="11430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6pPr>
            <a:lvl7pPr indent="13716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7pPr>
            <a:lvl8pPr indent="16002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8pPr>
            <a:lvl9pPr indent="18288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lang="ru-RU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Внутриматочная гематома</a:t>
            </a:r>
            <a:endParaRPr lang="en-US" sz="4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1422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09"/>
          <a:stretch/>
        </p:blipFill>
        <p:spPr bwMode="auto">
          <a:xfrm>
            <a:off x="182473" y="5680231"/>
            <a:ext cx="5536440" cy="3414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Shape 38"/>
          <p:cNvSpPr/>
          <p:nvPr/>
        </p:nvSpPr>
        <p:spPr>
          <a:xfrm>
            <a:off x="757178" y="965410"/>
            <a:ext cx="6538972" cy="3206540"/>
          </a:xfrm>
          <a:prstGeom prst="roundRect">
            <a:avLst>
              <a:gd name="adj" fmla="val 10039"/>
            </a:avLst>
          </a:prstGeom>
          <a:solidFill>
            <a:schemeClr val="bg1">
              <a:lumMod val="65000"/>
              <a:lumOff val="35000"/>
            </a:schemeClr>
          </a:solidFill>
          <a:ln w="254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/>
          <a:p>
            <a:pPr marL="342900" lvl="0" indent="-342900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ru-RU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Боль и кровотечение после недавнего выкидыша, аборта или родов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ru-RU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Повышенный уровень хорионического гонадотропина человека (ХГЧ)</a:t>
            </a: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ru-RU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УЗИ: </a:t>
            </a:r>
            <a:r>
              <a:rPr lang="ru-RU" sz="2400" b="1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неоднородная структура эндометрия </a:t>
            </a:r>
            <a:r>
              <a:rPr lang="ru-RU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 </a:t>
            </a:r>
            <a:r>
              <a:rPr lang="ru-RU" sz="24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повышенной </a:t>
            </a:r>
            <a:r>
              <a:rPr lang="ru-RU" sz="2400" b="1" dirty="0" err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васкуляризацией</a:t>
            </a:r>
            <a:r>
              <a:rPr lang="ru-RU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в режиме ЦДК</a:t>
            </a: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Shape 37"/>
          <p:cNvSpPr/>
          <p:nvPr/>
        </p:nvSpPr>
        <p:spPr>
          <a:xfrm>
            <a:off x="711218" y="4344702"/>
            <a:ext cx="6584932" cy="1327332"/>
          </a:xfrm>
          <a:prstGeom prst="roundRect">
            <a:avLst>
              <a:gd name="adj" fmla="val 15000"/>
            </a:avLst>
          </a:prstGeom>
          <a:solidFill>
            <a:srgbClr val="FFFF99"/>
          </a:soli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Дифференциальная диагностика: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ru-RU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Полип эндометрия — </a:t>
            </a:r>
            <a:r>
              <a:rPr lang="ru-RU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визуализация </a:t>
            </a:r>
            <a:r>
              <a:rPr lang="ru-RU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единственного питающего </a:t>
            </a:r>
            <a:r>
              <a:rPr lang="ru-RU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сосуда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524946" y="1136570"/>
            <a:ext cx="5479854" cy="8507559"/>
            <a:chOff x="6774832" y="1362924"/>
            <a:chExt cx="5479854" cy="8507559"/>
          </a:xfrm>
        </p:grpSpPr>
        <p:grpSp>
          <p:nvGrpSpPr>
            <p:cNvPr id="6" name="Group 5"/>
            <p:cNvGrpSpPr/>
            <p:nvPr/>
          </p:nvGrpSpPr>
          <p:grpSpPr>
            <a:xfrm>
              <a:off x="6774832" y="1362924"/>
              <a:ext cx="5479854" cy="8507559"/>
              <a:chOff x="6785360" y="1575580"/>
              <a:chExt cx="5479854" cy="8150817"/>
            </a:xfrm>
          </p:grpSpPr>
          <p:pic>
            <p:nvPicPr>
              <p:cNvPr id="7" name="Picture 6" descr="C:\Users\doppenheimer\Desktop\DCO OB Cases\RPC 2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45940" y="1575580"/>
                <a:ext cx="5197024" cy="30587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7" descr="C:\Users\doppenheimer\Desktop\DCO OB Cases\RPC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99473" y="4362177"/>
                <a:ext cx="5243491" cy="32826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" name="Straight Arrow Connector 3"/>
              <p:cNvCxnSpPr/>
              <p:nvPr/>
            </p:nvCxnSpPr>
            <p:spPr>
              <a:xfrm flipV="1">
                <a:off x="7720649" y="3065172"/>
                <a:ext cx="412124" cy="437882"/>
              </a:xfrm>
              <a:prstGeom prst="straightConnector1">
                <a:avLst/>
              </a:prstGeom>
              <a:noFill/>
              <a:ln w="57150" cap="flat">
                <a:solidFill>
                  <a:srgbClr val="FFFF00"/>
                </a:solidFill>
                <a:prstDash val="solid"/>
                <a:miter lim="400000"/>
                <a:tailEnd type="arrow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20" name="Shape 37"/>
              <p:cNvSpPr/>
              <p:nvPr/>
            </p:nvSpPr>
            <p:spPr>
              <a:xfrm>
                <a:off x="6785360" y="7386683"/>
                <a:ext cx="5479854" cy="2339714"/>
              </a:xfrm>
              <a:prstGeom prst="roundRect">
                <a:avLst>
                  <a:gd name="adj" fmla="val 15000"/>
                </a:avLst>
              </a:prstGeom>
              <a:solidFill>
                <a:srgbClr val="151618"/>
              </a:solidFill>
              <a:ln w="28575">
                <a:solidFill>
                  <a:schemeClr val="tx1"/>
                </a:solidFill>
                <a:miter lim="400000"/>
              </a:ln>
              <a:effectLst>
                <a:outerShdw blurRad="76200" dir="18900000" rotWithShape="0">
                  <a:srgbClr val="000000">
                    <a:alpha val="80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lIns="50800" tIns="50800" rIns="50800" bIns="50800" anchor="ctr"/>
              <a:lstStyle/>
              <a:p>
                <a:pPr lvl="0" algn="ctr">
                  <a:defRPr sz="1800">
                    <a:solidFill>
                      <a:srgbClr val="000000"/>
                    </a:solidFill>
                  </a:defRPr>
                </a:pPr>
                <a:r>
                  <a:rPr lang="ru-RU" sz="2400" b="1" dirty="0" smtClean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А: ТВУЗИ</a:t>
                </a:r>
                <a:r>
                  <a:rPr lang="ru-RU" sz="2400" b="1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, В-режим, </a:t>
                </a:r>
                <a:r>
                  <a:rPr lang="ru-RU" sz="2400" b="1" dirty="0" smtClean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сагиттальное </a:t>
                </a:r>
                <a:r>
                  <a:rPr lang="ru-RU" sz="2400" b="1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сечение: </a:t>
                </a:r>
                <a:r>
                  <a:rPr lang="ru-RU" sz="2400" b="1" dirty="0">
                    <a:solidFill>
                      <a:srgbClr val="FFFF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неоднородное образование </a:t>
                </a:r>
                <a:r>
                  <a:rPr lang="ru-RU" sz="2400" b="1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внутри </a:t>
                </a:r>
                <a:r>
                  <a:rPr lang="ru-RU" sz="2400" b="1" dirty="0" smtClean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полости матки</a:t>
                </a:r>
                <a:endParaRPr lang="ru-RU" sz="2400" b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0" algn="ctr">
                  <a:defRPr sz="1800">
                    <a:solidFill>
                      <a:srgbClr val="000000"/>
                    </a:solidFill>
                  </a:defRPr>
                </a:pPr>
                <a:r>
                  <a:rPr lang="ru-RU" sz="2400" b="1" dirty="0" smtClean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В: ТВУЗИ</a:t>
                </a:r>
                <a:r>
                  <a:rPr lang="ru-RU" sz="2400" b="1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, режим ЦДК, </a:t>
                </a:r>
                <a:r>
                  <a:rPr lang="ru-RU" sz="2400" b="1" dirty="0" smtClean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сагиттальное </a:t>
                </a:r>
                <a:r>
                  <a:rPr lang="ru-RU" sz="2400" b="1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сечение: </a:t>
                </a:r>
                <a:r>
                  <a:rPr lang="ru-RU" sz="2400" b="1" dirty="0">
                    <a:solidFill>
                      <a:srgbClr val="FF9933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усиление </a:t>
                </a:r>
                <a:r>
                  <a:rPr lang="ru-RU" sz="2400" b="1" dirty="0" err="1" smtClean="0">
                    <a:solidFill>
                      <a:srgbClr val="FF9933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васкуляризации</a:t>
                </a:r>
                <a:endParaRPr lang="ru-RU" sz="2400" b="1" dirty="0">
                  <a:solidFill>
                    <a:srgbClr val="FF9933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cxnSp>
          <p:nvCxnSpPr>
            <p:cNvPr id="23" name="Straight Arrow Connector 22"/>
            <p:cNvCxnSpPr/>
            <p:nvPr/>
          </p:nvCxnSpPr>
          <p:spPr>
            <a:xfrm flipV="1">
              <a:off x="7943850" y="5612652"/>
              <a:ext cx="412124" cy="457047"/>
            </a:xfrm>
            <a:prstGeom prst="straightConnector1">
              <a:avLst/>
            </a:prstGeom>
            <a:noFill/>
            <a:ln w="57150" cap="flat">
              <a:solidFill>
                <a:srgbClr val="FF9933"/>
              </a:solidFill>
              <a:prstDash val="solid"/>
              <a:miter lim="400000"/>
              <a:tailEnd type="arrow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15" name="Shape 274"/>
          <p:cNvSpPr/>
          <p:nvPr/>
        </p:nvSpPr>
        <p:spPr>
          <a:xfrm>
            <a:off x="0" y="8153400"/>
            <a:ext cx="7296150" cy="1535759"/>
          </a:xfrm>
          <a:prstGeom prst="roundRect">
            <a:avLst>
              <a:gd name="adj" fmla="val 23966"/>
            </a:avLst>
          </a:prstGeom>
          <a:solidFill>
            <a:srgbClr val="151618"/>
          </a:solidFill>
          <a:ln w="28575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r>
              <a:rPr lang="ru-RU" b="1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МРТ: Т1-ВИ с </a:t>
            </a:r>
            <a:r>
              <a:rPr lang="ru-RU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контрастом в </a:t>
            </a:r>
            <a:r>
              <a:rPr lang="ru-RU" b="1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сагиттальной </a:t>
            </a:r>
            <a:r>
              <a:rPr lang="ru-RU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проекции у пациентки после аборта </a:t>
            </a:r>
            <a:r>
              <a:rPr lang="ru-RU" b="1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ru-RU" b="1" dirty="0" smtClean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неоднородный </a:t>
            </a:r>
            <a:r>
              <a:rPr lang="ru-RU" b="1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эндометрий с усилением контраста</a:t>
            </a:r>
            <a:endParaRPr lang="en-US" b="1" dirty="0">
              <a:solidFill>
                <a:srgbClr val="FFFF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Shape 36"/>
          <p:cNvSpPr txBox="1">
            <a:spLocks/>
          </p:cNvSpPr>
          <p:nvPr/>
        </p:nvSpPr>
        <p:spPr>
          <a:xfrm>
            <a:off x="0" y="0"/>
            <a:ext cx="13004800" cy="9456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>
            <a:lvl1pPr algn="ctr" defTabSz="397256">
              <a:defRPr sz="544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indent="2286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 indent="4572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 indent="6858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 indent="9144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5pPr>
            <a:lvl6pPr indent="11430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6pPr>
            <a:lvl7pPr indent="13716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7pPr>
            <a:lvl8pPr indent="16002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8pPr>
            <a:lvl9pPr indent="18288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lang="ru-RU" sz="4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</a:t>
            </a:r>
            <a:r>
              <a:rPr lang="ru-RU" sz="4000" b="1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рофобластическая</a:t>
            </a:r>
            <a:r>
              <a:rPr lang="ru-RU" sz="4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болезнь</a:t>
            </a:r>
            <a:endParaRPr lang="en-US" sz="4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1220631" y="7286331"/>
            <a:ext cx="412124" cy="457047"/>
          </a:xfrm>
          <a:prstGeom prst="straightConnector1">
            <a:avLst/>
          </a:prstGeom>
          <a:noFill/>
          <a:ln w="57150" cap="flat">
            <a:solidFill>
              <a:srgbClr val="FFFF00"/>
            </a:solidFill>
            <a:prstDash val="solid"/>
            <a:miter lim="400000"/>
            <a:tailEnd type="arrow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54015754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" name="t2 ax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1"/>
          <a:stretch/>
        </p:blipFill>
        <p:spPr>
          <a:xfrm>
            <a:off x="9049083" y="1983486"/>
            <a:ext cx="3923968" cy="4060158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hape 38"/>
          <p:cNvSpPr/>
          <p:nvPr/>
        </p:nvSpPr>
        <p:spPr>
          <a:xfrm>
            <a:off x="286102" y="1128086"/>
            <a:ext cx="4154388" cy="8454064"/>
          </a:xfrm>
          <a:prstGeom prst="roundRect">
            <a:avLst>
              <a:gd name="adj" fmla="val 10039"/>
            </a:avLst>
          </a:prstGeom>
          <a:solidFill>
            <a:schemeClr val="tx2">
              <a:lumMod val="10000"/>
            </a:schemeClr>
          </a:solidFill>
          <a:ln w="254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/>
          <a:p>
            <a:pPr marL="342900" lvl="0" indent="-342900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ru-RU" sz="2400" b="1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Шунты между </a:t>
            </a:r>
            <a:r>
              <a:rPr lang="ru-RU" sz="24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интрамуральными</a:t>
            </a:r>
            <a:r>
              <a:rPr lang="ru-RU" sz="2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артериями и </a:t>
            </a:r>
            <a:r>
              <a:rPr lang="ru-RU" sz="24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миометриальными</a:t>
            </a:r>
            <a:r>
              <a:rPr lang="ru-RU" sz="2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венозными сплетениями.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ru-RU" sz="2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 пациенток могут быть аномальные маточные кровотечения.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ru-RU" sz="2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Может быть врожденным (редко) или приобретенным (посттравматическим или постинфекционным</a:t>
            </a:r>
            <a:r>
              <a:rPr lang="ru-RU" sz="2400" b="1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endParaRPr lang="ru-RU" sz="24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ru-RU" sz="2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Дифференциальная диагностика: </a:t>
            </a:r>
          </a:p>
          <a:p>
            <a:pPr marL="514350" lvl="0" indent="-514350">
              <a:buFont typeface="+mj-lt"/>
              <a:buAutoNum type="romanUcPeriod"/>
              <a:defRPr sz="1800">
                <a:solidFill>
                  <a:srgbClr val="000000"/>
                </a:solidFill>
              </a:defRPr>
            </a:pPr>
            <a:r>
              <a:rPr lang="ru-RU" sz="24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гестационная</a:t>
            </a:r>
            <a:r>
              <a:rPr lang="ru-RU" sz="2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4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трофобластическая</a:t>
            </a:r>
            <a:r>
              <a:rPr lang="ru-RU" sz="2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болезнь</a:t>
            </a:r>
          </a:p>
          <a:p>
            <a:pPr marL="514350" lvl="0" indent="-514350">
              <a:buFont typeface="+mj-lt"/>
              <a:buAutoNum type="romanUcPeriod"/>
              <a:defRPr sz="1800">
                <a:solidFill>
                  <a:srgbClr val="000000"/>
                </a:solidFill>
              </a:defRPr>
            </a:pPr>
            <a:r>
              <a:rPr lang="ru-RU" sz="2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карцинома </a:t>
            </a:r>
            <a:r>
              <a:rPr lang="ru-RU" sz="2400" b="1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эндометрия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endParaRPr lang="ru-RU" sz="2400" b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486656" y="1066800"/>
            <a:ext cx="4608592" cy="8686800"/>
            <a:chOff x="79315" y="1413144"/>
            <a:chExt cx="4848299" cy="8537422"/>
          </a:xfrm>
          <a:solidFill>
            <a:srgbClr val="151618"/>
          </a:solidFill>
        </p:grpSpPr>
        <p:pic>
          <p:nvPicPr>
            <p:cNvPr id="438" name="3.jpg"/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1818" y="1413144"/>
              <a:ext cx="4494727" cy="3312334"/>
            </a:xfrm>
            <a:prstGeom prst="rect">
              <a:avLst/>
            </a:prstGeom>
            <a:grpFill/>
            <a:ln w="12700">
              <a:miter lim="400000"/>
            </a:ln>
          </p:spPr>
        </p:pic>
        <p:pic>
          <p:nvPicPr>
            <p:cNvPr id="440" name="u9a.jpg"/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1817" y="4820838"/>
              <a:ext cx="4494728" cy="3312334"/>
            </a:xfrm>
            <a:prstGeom prst="rect">
              <a:avLst/>
            </a:prstGeom>
            <a:grpFill/>
            <a:ln w="12700">
              <a:miter lim="400000"/>
            </a:ln>
          </p:spPr>
        </p:pic>
        <p:sp>
          <p:nvSpPr>
            <p:cNvPr id="8" name="Shape 274"/>
            <p:cNvSpPr/>
            <p:nvPr/>
          </p:nvSpPr>
          <p:spPr>
            <a:xfrm>
              <a:off x="79315" y="7921311"/>
              <a:ext cx="4848299" cy="2029255"/>
            </a:xfrm>
            <a:prstGeom prst="roundRect">
              <a:avLst>
                <a:gd name="adj" fmla="val 23966"/>
              </a:avLst>
            </a:prstGeom>
            <a:grpFill/>
            <a:ln w="28575">
              <a:solidFill>
                <a:srgbClr val="FFFFFF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 anchor="ctr"/>
            <a:lstStyle>
              <a:lvl1pPr>
                <a:defRPr sz="2400"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defRPr>
              </a:lvl1pPr>
            </a:lstStyle>
            <a:p>
              <a:pPr lvl="0" algn="ctr">
                <a:defRPr sz="1800">
                  <a:solidFill>
                    <a:srgbClr val="000000"/>
                  </a:solidFill>
                  <a:effectLst/>
                </a:defRPr>
              </a:pPr>
              <a:r>
                <a:rPr lang="ru-RU" sz="2000" b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ТВУЗИ, В-режим, </a:t>
              </a:r>
              <a:r>
                <a:rPr lang="ru-RU" sz="2000" b="1" dirty="0" smtClean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сагиттальное сканирование</a:t>
              </a:r>
              <a:r>
                <a:rPr lang="ru-RU" sz="2000" b="1" dirty="0" smtClean="0">
                  <a:solidFill>
                    <a:schemeClr val="tx1">
                      <a:lumMod val="95000"/>
                    </a:schemeClr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ru-RU" sz="20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тубулярные </a:t>
              </a:r>
              <a:r>
                <a:rPr lang="ru-RU" sz="2000" b="1" dirty="0" err="1">
                  <a:solidFill>
                    <a:srgbClr val="FFFF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анэхогенные</a:t>
              </a:r>
              <a:r>
                <a:rPr lang="ru-RU" sz="20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ru-RU" sz="2000" b="1" dirty="0" smtClean="0">
                  <a:solidFill>
                    <a:srgbClr val="FFFF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образования </a:t>
              </a:r>
              <a:r>
                <a:rPr lang="ru-RU" sz="2000" b="1" dirty="0" smtClean="0">
                  <a:solidFill>
                    <a:schemeClr val="tx1">
                      <a:lumMod val="95000"/>
                    </a:schemeClr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в </a:t>
              </a:r>
              <a:r>
                <a:rPr lang="ru-RU" sz="2000" b="1" dirty="0" err="1">
                  <a:solidFill>
                    <a:schemeClr val="tx1">
                      <a:lumMod val="95000"/>
                    </a:schemeClr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миометрии</a:t>
              </a:r>
              <a:r>
                <a:rPr lang="ru-RU" sz="2000" b="1" dirty="0">
                  <a:solidFill>
                    <a:schemeClr val="tx1">
                      <a:lumMod val="95000"/>
                    </a:schemeClr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с </a:t>
              </a:r>
              <a:r>
                <a:rPr lang="ru-RU" sz="2000" b="1" dirty="0" smtClean="0">
                  <a:solidFill>
                    <a:srgbClr val="FFC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интенсивным окрашиванием </a:t>
              </a:r>
              <a:r>
                <a:rPr lang="ru-RU" sz="2000" b="1" dirty="0">
                  <a:solidFill>
                    <a:schemeClr val="tx1">
                      <a:lumMod val="95000"/>
                    </a:schemeClr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в режиме </a:t>
              </a:r>
              <a:r>
                <a:rPr lang="ru-RU" sz="2000" b="1" dirty="0" smtClean="0">
                  <a:solidFill>
                    <a:schemeClr val="tx1">
                      <a:lumMod val="95000"/>
                    </a:schemeClr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ЦДК</a:t>
              </a:r>
              <a:endParaRPr sz="2000" b="1" dirty="0">
                <a:solidFill>
                  <a:schemeClr val="tx1">
                    <a:lumMod val="9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" name="Isosceles Triangle 1"/>
            <p:cNvSpPr/>
            <p:nvPr/>
          </p:nvSpPr>
          <p:spPr>
            <a:xfrm>
              <a:off x="2892196" y="2768952"/>
              <a:ext cx="545486" cy="300947"/>
            </a:xfrm>
            <a:prstGeom prst="triangle">
              <a:avLst/>
            </a:prstGeom>
            <a:solidFill>
              <a:srgbClr val="FFFF00"/>
            </a:solidFill>
            <a:ln w="12700" cap="flat">
              <a:solidFill>
                <a:srgbClr val="FFFF00"/>
              </a:solidFill>
              <a:miter lim="400000"/>
            </a:ln>
            <a:effectLst>
              <a:outerShdw blurRad="76200" dir="18900000" rotWithShape="0">
                <a:srgbClr val="000000">
                  <a:alpha val="8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endParaRPr>
            </a:p>
          </p:txBody>
        </p:sp>
        <p:cxnSp>
          <p:nvCxnSpPr>
            <p:cNvPr id="4" name="Straight Arrow Connector 3"/>
            <p:cNvCxnSpPr/>
            <p:nvPr/>
          </p:nvCxnSpPr>
          <p:spPr>
            <a:xfrm flipH="1" flipV="1">
              <a:off x="4014385" y="6981245"/>
              <a:ext cx="474774" cy="708337"/>
            </a:xfrm>
            <a:prstGeom prst="straightConnector1">
              <a:avLst/>
            </a:prstGeom>
            <a:solidFill>
              <a:schemeClr val="accent1">
                <a:lumMod val="40000"/>
                <a:lumOff val="60000"/>
              </a:schemeClr>
            </a:solidFill>
            <a:ln w="76200" cap="flat" cmpd="sng">
              <a:solidFill>
                <a:srgbClr val="FF9933"/>
              </a:solidFill>
              <a:prstDash val="solid"/>
              <a:miter lim="400000"/>
              <a:tailEnd type="arrow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12" name="Shape 274"/>
          <p:cNvSpPr/>
          <p:nvPr/>
        </p:nvSpPr>
        <p:spPr>
          <a:xfrm>
            <a:off x="9121511" y="5974783"/>
            <a:ext cx="3883289" cy="2605004"/>
          </a:xfrm>
          <a:prstGeom prst="roundRect">
            <a:avLst>
              <a:gd name="adj" fmla="val 23966"/>
            </a:avLst>
          </a:prstGeom>
          <a:solidFill>
            <a:srgbClr val="151618"/>
          </a:solidFill>
          <a:ln w="28575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 lvl="0" algn="ctr">
              <a:defRPr sz="1800">
                <a:solidFill>
                  <a:srgbClr val="000000"/>
                </a:solidFill>
                <a:effectLst/>
              </a:defRPr>
            </a:pPr>
            <a:r>
              <a:rPr lang="ru-RU" sz="20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МРТ: Т1-ВИ, аксиальная проекция: </a:t>
            </a:r>
            <a:r>
              <a:rPr lang="ru-RU" sz="28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многочисленные </a:t>
            </a:r>
            <a:r>
              <a:rPr lang="ru-RU" sz="2800" b="1" dirty="0" smtClean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пустоты </a:t>
            </a:r>
            <a:r>
              <a:rPr lang="ru-RU" sz="2000" b="1" dirty="0" smtClean="0">
                <a:solidFill>
                  <a:schemeClr val="tx1">
                    <a:lumMod val="9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в </a:t>
            </a:r>
            <a:r>
              <a:rPr lang="ru-RU" sz="2000" b="1" dirty="0">
                <a:solidFill>
                  <a:schemeClr val="tx1">
                    <a:lumMod val="9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увеличенной </a:t>
            </a:r>
            <a:r>
              <a:rPr lang="ru-RU" sz="2000" b="1" dirty="0" smtClean="0">
                <a:solidFill>
                  <a:schemeClr val="tx1">
                    <a:lumMod val="9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матке</a:t>
            </a:r>
            <a:endParaRPr sz="2000" b="1" dirty="0">
              <a:solidFill>
                <a:schemeClr val="tx1">
                  <a:lumMod val="95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11606784" y="3789010"/>
            <a:ext cx="547116" cy="706310"/>
          </a:xfrm>
          <a:prstGeom prst="straightConnector1">
            <a:avLst/>
          </a:prstGeom>
          <a:noFill/>
          <a:ln w="76200" cap="flat" cmpd="sng">
            <a:solidFill>
              <a:srgbClr val="FFFF00"/>
            </a:solidFill>
            <a:prstDash val="solid"/>
            <a:miter lim="400000"/>
            <a:tailEnd type="arrow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" name="Shape 36"/>
          <p:cNvSpPr txBox="1">
            <a:spLocks/>
          </p:cNvSpPr>
          <p:nvPr/>
        </p:nvSpPr>
        <p:spPr>
          <a:xfrm>
            <a:off x="0" y="0"/>
            <a:ext cx="13004800" cy="9456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>
            <a:lvl1pPr algn="ctr" defTabSz="397256">
              <a:defRPr sz="544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indent="2286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 indent="4572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 indent="6858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 indent="9144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5pPr>
            <a:lvl6pPr indent="11430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6pPr>
            <a:lvl7pPr indent="13716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7pPr>
            <a:lvl8pPr indent="16002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8pPr>
            <a:lvl9pPr indent="18288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lang="ru-RU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Артериовенозная мальформация матки</a:t>
            </a:r>
            <a:endParaRPr lang="en-US" sz="4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4104" y="5223944"/>
            <a:ext cx="5250331" cy="1581150"/>
          </a:xfrm>
          <a:prstGeom prst="rect">
            <a:avLst/>
          </a:prstGeom>
        </p:spPr>
      </p:pic>
      <p:sp>
        <p:nvSpPr>
          <p:cNvPr id="7" name="Shape 38"/>
          <p:cNvSpPr/>
          <p:nvPr/>
        </p:nvSpPr>
        <p:spPr>
          <a:xfrm>
            <a:off x="271182" y="945605"/>
            <a:ext cx="5977217" cy="3875392"/>
          </a:xfrm>
          <a:prstGeom prst="roundRect">
            <a:avLst>
              <a:gd name="adj" fmla="val 10039"/>
            </a:avLst>
          </a:prstGeom>
          <a:solidFill>
            <a:schemeClr val="tx2">
              <a:lumMod val="10000"/>
            </a:schemeClr>
          </a:solidFill>
          <a:ln w="254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/>
          <a:p>
            <a:pPr marL="342900" lvl="0" indent="-342900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ru-RU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Результат травмы, обычно ятрогенной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ru-RU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Трудно визуализировать в В-режиме,  если аневризма небольшого размера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ru-RU" sz="2800" b="1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Аналогичные данные </a:t>
            </a:r>
            <a:r>
              <a:rPr lang="ru-RU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УЗИ наблюдаются при </a:t>
            </a:r>
            <a:r>
              <a:rPr lang="ru-RU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псевдоаневризмах</a:t>
            </a:r>
            <a:r>
              <a:rPr lang="ru-RU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в других частях тела</a:t>
            </a:r>
            <a:endParaRPr lang="en-US" sz="2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" name="Straight Arrow Connector 2"/>
          <p:cNvCxnSpPr>
            <a:cxnSpLocks/>
          </p:cNvCxnSpPr>
          <p:nvPr/>
        </p:nvCxnSpPr>
        <p:spPr>
          <a:xfrm flipH="1">
            <a:off x="10149452" y="5621465"/>
            <a:ext cx="1252534" cy="591815"/>
          </a:xfrm>
          <a:prstGeom prst="straightConnector1">
            <a:avLst/>
          </a:prstGeom>
          <a:noFill/>
          <a:ln w="57150" cap="flat">
            <a:solidFill>
              <a:srgbClr val="FF9933"/>
            </a:solidFill>
            <a:prstDash val="solid"/>
            <a:miter lim="400000"/>
            <a:tailEnd type="arrow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" name="Shape 36"/>
          <p:cNvSpPr txBox="1">
            <a:spLocks/>
          </p:cNvSpPr>
          <p:nvPr/>
        </p:nvSpPr>
        <p:spPr>
          <a:xfrm>
            <a:off x="0" y="0"/>
            <a:ext cx="13004800" cy="9456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>
            <a:lvl1pPr algn="ctr" defTabSz="397256">
              <a:defRPr sz="544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indent="2286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 indent="4572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 indent="6858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 indent="9144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5pPr>
            <a:lvl6pPr indent="11430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6pPr>
            <a:lvl7pPr indent="13716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7pPr>
            <a:lvl8pPr indent="16002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8pPr>
            <a:lvl9pPr indent="18288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lang="ru-RU" sz="4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Эндометриальная</a:t>
            </a:r>
            <a:r>
              <a:rPr lang="ru-RU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4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псевдоаневризма</a:t>
            </a:r>
            <a:endParaRPr lang="en-US" sz="4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02458" y="5216407"/>
            <a:ext cx="5028902" cy="3992452"/>
            <a:chOff x="354167" y="4725650"/>
            <a:chExt cx="3734874" cy="3992452"/>
          </a:xfrm>
        </p:grpSpPr>
        <p:pic>
          <p:nvPicPr>
            <p:cNvPr id="445" name="Figure 12B.png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167" y="4725650"/>
              <a:ext cx="3734874" cy="3992452"/>
            </a:xfrm>
            <a:prstGeom prst="rect">
              <a:avLst/>
            </a:prstGeom>
            <a:ln w="12700">
              <a:miter lim="400000"/>
            </a:ln>
          </p:spPr>
        </p:pic>
        <p:cxnSp>
          <p:nvCxnSpPr>
            <p:cNvPr id="11" name="Straight Arrow Connector 10"/>
            <p:cNvCxnSpPr>
              <a:cxnSpLocks/>
            </p:cNvCxnSpPr>
            <p:nvPr/>
          </p:nvCxnSpPr>
          <p:spPr>
            <a:xfrm flipH="1" flipV="1">
              <a:off x="2276856" y="6775704"/>
              <a:ext cx="1064392" cy="1026460"/>
            </a:xfrm>
            <a:prstGeom prst="straightConnector1">
              <a:avLst/>
            </a:prstGeom>
            <a:noFill/>
            <a:ln w="57150" cap="flat">
              <a:solidFill>
                <a:srgbClr val="FFFF00"/>
              </a:solidFill>
              <a:prstDash val="solid"/>
              <a:miter lim="400000"/>
              <a:tailEnd type="arrow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16" name="Shape 38"/>
          <p:cNvSpPr/>
          <p:nvPr/>
        </p:nvSpPr>
        <p:spPr>
          <a:xfrm>
            <a:off x="5885028" y="7103502"/>
            <a:ext cx="6935622" cy="2378837"/>
          </a:xfrm>
          <a:prstGeom prst="roundRect">
            <a:avLst>
              <a:gd name="adj" fmla="val 10039"/>
            </a:avLst>
          </a:prstGeom>
          <a:solidFill>
            <a:srgbClr val="151618"/>
          </a:solidFill>
          <a:ln w="254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/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lang="ru-RU" sz="2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ТВУЗИ, режим ЦДК, </a:t>
            </a:r>
            <a:r>
              <a:rPr lang="ru-RU" sz="2400" b="1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сагиттальное сканирование:</a:t>
            </a:r>
            <a:r>
              <a:rPr lang="ru-RU" sz="24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небольшой </a:t>
            </a:r>
            <a:r>
              <a:rPr lang="ru-RU" sz="2400" b="1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локус кровотока</a:t>
            </a:r>
            <a:endParaRPr lang="ru-RU" sz="2400" b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lang="ru-RU" sz="2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ТВУЗИ, режим спектрального </a:t>
            </a:r>
            <a:r>
              <a:rPr lang="ru-RU" sz="24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доплера</a:t>
            </a:r>
            <a:r>
              <a:rPr lang="ru-RU" sz="2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sz="2400" b="1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сагиттальное </a:t>
            </a:r>
            <a:r>
              <a:rPr lang="ru-RU" sz="2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сечение</a:t>
            </a:r>
            <a:r>
              <a:rPr lang="ru-RU" sz="2400" b="1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характерная </a:t>
            </a:r>
            <a:r>
              <a:rPr lang="ru-RU" sz="24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форма </a:t>
            </a:r>
            <a:r>
              <a:rPr lang="ru-RU" sz="2400" b="1" dirty="0" smtClean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волны </a:t>
            </a:r>
            <a:r>
              <a:rPr lang="ru-RU" sz="24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 </a:t>
            </a:r>
            <a:r>
              <a:rPr lang="ru-RU" sz="2400" b="1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шейке </a:t>
            </a:r>
            <a:r>
              <a:rPr lang="ru-RU" sz="2400" b="1" dirty="0" err="1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псевдоаневризмы</a:t>
            </a:r>
            <a:endParaRPr lang="en-US" sz="2400" b="1" dirty="0">
              <a:solidFill>
                <a:schemeClr val="tx1">
                  <a:lumMod val="9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105" y="1442001"/>
            <a:ext cx="5250330" cy="4113506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962275" y="1066613"/>
            <a:ext cx="5573398" cy="6880164"/>
            <a:chOff x="7296151" y="1340833"/>
            <a:chExt cx="5229404" cy="8306694"/>
          </a:xfrm>
        </p:grpSpPr>
        <p:pic>
          <p:nvPicPr>
            <p:cNvPr id="8" name="u3.jpg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296151" y="1340833"/>
              <a:ext cx="5229404" cy="4041725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9" name="rk.jpg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296152" y="6386418"/>
              <a:ext cx="5229403" cy="3261109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0" name="Shape 274"/>
            <p:cNvSpPr/>
            <p:nvPr/>
          </p:nvSpPr>
          <p:spPr>
            <a:xfrm>
              <a:off x="7296151" y="5072332"/>
              <a:ext cx="5229404" cy="1314086"/>
            </a:xfrm>
            <a:prstGeom prst="roundRect">
              <a:avLst>
                <a:gd name="adj" fmla="val 23966"/>
              </a:avLst>
            </a:prstGeom>
            <a:solidFill>
              <a:srgbClr val="151618"/>
            </a:solidFill>
            <a:ln w="28575">
              <a:solidFill>
                <a:srgbClr val="FFFFFF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 anchor="ctr"/>
            <a:lstStyle>
              <a:lvl1pPr>
                <a:defRPr sz="2400"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defRPr>
              </a:lvl1pPr>
            </a:lstStyle>
            <a:p>
              <a:pPr lvl="0" algn="ctr">
                <a:defRPr sz="1800">
                  <a:solidFill>
                    <a:srgbClr val="000000"/>
                  </a:solidFill>
                  <a:effectLst/>
                </a:defRPr>
              </a:pPr>
              <a:r>
                <a:rPr lang="ru-RU" sz="2000" b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ТВУЗИ, режим ЦДК, </a:t>
              </a:r>
              <a:r>
                <a:rPr lang="ru-RU" sz="2000" b="1" dirty="0" smtClean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сагиттальное </a:t>
              </a:r>
              <a:r>
                <a:rPr lang="ru-RU" sz="2000" b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сечение:</a:t>
              </a:r>
              <a:r>
                <a:rPr lang="en-US" sz="20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ru-RU" sz="2000" b="1" dirty="0">
                  <a:solidFill>
                    <a:srgbClr val="FF99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заполненная жидкостью, растянутая полость матки. </a:t>
              </a:r>
            </a:p>
          </p:txBody>
        </p:sp>
        <p:cxnSp>
          <p:nvCxnSpPr>
            <p:cNvPr id="3" name="Straight Arrow Connector 2"/>
            <p:cNvCxnSpPr/>
            <p:nvPr/>
          </p:nvCxnSpPr>
          <p:spPr>
            <a:xfrm flipV="1">
              <a:off x="7965266" y="3942757"/>
              <a:ext cx="845389" cy="534513"/>
            </a:xfrm>
            <a:prstGeom prst="straightConnector1">
              <a:avLst/>
            </a:prstGeom>
            <a:noFill/>
            <a:ln w="57150" cap="flat">
              <a:solidFill>
                <a:srgbClr val="FF9900"/>
              </a:solidFill>
              <a:prstDash val="solid"/>
              <a:miter lim="400000"/>
              <a:tailEnd type="arrow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6" name="Shape 38"/>
          <p:cNvSpPr/>
          <p:nvPr/>
        </p:nvSpPr>
        <p:spPr>
          <a:xfrm>
            <a:off x="265342" y="1066612"/>
            <a:ext cx="6307986" cy="3195471"/>
          </a:xfrm>
          <a:prstGeom prst="roundRect">
            <a:avLst>
              <a:gd name="adj" fmla="val 10039"/>
            </a:avLst>
          </a:prstGeom>
          <a:solidFill>
            <a:schemeClr val="tx2">
              <a:lumMod val="10000"/>
            </a:schemeClr>
          </a:solidFill>
          <a:ln w="28575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/>
          <a:p>
            <a:pPr marL="342900" lvl="0" indent="-342900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ru-RU" sz="2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Заполненное жидкостью расширение влагалища и матки вследствие внутренней обструкции, такой как вагинальный стеноз, вагинальная гипоплазия и неперфорированная девственная плева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ru-RU" sz="2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Гидро</a:t>
            </a:r>
            <a:r>
              <a:rPr lang="ru-RU" sz="2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жидкость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ru-RU" sz="2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Гемато</a:t>
            </a:r>
            <a:r>
              <a:rPr lang="ru-RU" sz="2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продукты крови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ru-RU" sz="2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Метра = полость матки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ru-RU" sz="2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Кольпос</a:t>
            </a:r>
            <a:r>
              <a:rPr lang="ru-RU" sz="2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влагалище</a:t>
            </a:r>
            <a:endParaRPr lang="en-US" sz="22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Shape 37"/>
          <p:cNvSpPr/>
          <p:nvPr/>
        </p:nvSpPr>
        <p:spPr>
          <a:xfrm>
            <a:off x="6962275" y="7965004"/>
            <a:ext cx="5573396" cy="1626476"/>
          </a:xfrm>
          <a:prstGeom prst="roundRect">
            <a:avLst>
              <a:gd name="adj" fmla="val 15000"/>
            </a:avLst>
          </a:prstGeom>
          <a:solidFill>
            <a:schemeClr val="tx2">
              <a:lumMod val="10000"/>
            </a:schemeClr>
          </a:solidFill>
          <a:ln w="28575">
            <a:solidFill>
              <a:schemeClr val="tx1"/>
            </a:solidFill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marL="342900" lvl="0" indent="-342900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ru-RU" sz="2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Связано с </a:t>
            </a:r>
            <a:r>
              <a:rPr lang="ru-RU" sz="2000" b="1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почечными</a:t>
            </a:r>
            <a:r>
              <a:rPr lang="ru-RU" sz="2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позвоночными и сердечными </a:t>
            </a:r>
            <a:r>
              <a:rPr lang="ru-RU" sz="2000" b="1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аномалиями.</a:t>
            </a:r>
            <a:endParaRPr lang="ru-RU" sz="20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ru-RU" sz="2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Могут быть ассоциированные аномалии </a:t>
            </a:r>
            <a:r>
              <a:rPr lang="ru-RU" sz="20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мюллерова</a:t>
            </a:r>
            <a:r>
              <a:rPr lang="ru-RU" sz="2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протока, такие как </a:t>
            </a:r>
            <a:r>
              <a:rPr lang="ru-RU" sz="20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дидельфия</a:t>
            </a:r>
            <a:r>
              <a:rPr lang="ru-RU" sz="2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(удвоение) матки</a:t>
            </a:r>
            <a:endParaRPr lang="en-US" sz="20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50984" y="4372828"/>
            <a:ext cx="5936702" cy="5011804"/>
            <a:chOff x="6848229" y="2400300"/>
            <a:chExt cx="5936702" cy="5011804"/>
          </a:xfrm>
        </p:grpSpPr>
        <p:grpSp>
          <p:nvGrpSpPr>
            <p:cNvPr id="18" name="Group 17"/>
            <p:cNvGrpSpPr/>
            <p:nvPr/>
          </p:nvGrpSpPr>
          <p:grpSpPr>
            <a:xfrm>
              <a:off x="6848229" y="2400300"/>
              <a:ext cx="5936702" cy="5011804"/>
              <a:chOff x="5110719" y="1159643"/>
              <a:chExt cx="7399312" cy="6124581"/>
            </a:xfrm>
          </p:grpSpPr>
          <p:pic>
            <p:nvPicPr>
              <p:cNvPr id="19" name="t2sag.jpg"/>
              <p:cNvPicPr/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110719" y="1159643"/>
                <a:ext cx="3762544" cy="5086588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20" name="cor t1.jpg"/>
              <p:cNvPicPr/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873263" y="1159643"/>
                <a:ext cx="3636768" cy="5073411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21" name="Shape 274"/>
              <p:cNvSpPr/>
              <p:nvPr/>
            </p:nvSpPr>
            <p:spPr>
              <a:xfrm>
                <a:off x="5110719" y="5527119"/>
                <a:ext cx="7399312" cy="1757105"/>
              </a:xfrm>
              <a:prstGeom prst="roundRect">
                <a:avLst>
                  <a:gd name="adj" fmla="val 23966"/>
                </a:avLst>
              </a:prstGeom>
              <a:solidFill>
                <a:srgbClr val="151618"/>
              </a:solidFill>
              <a:ln w="28575">
                <a:solidFill>
                  <a:srgbClr val="FFFFFF"/>
                </a:solidFill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lIns="0" tIns="0" rIns="0" bIns="0" anchor="ctr"/>
              <a:lstStyle>
                <a:lvl1pPr>
                  <a:defRPr sz="2400">
                    <a:effectLst>
                      <a:outerShdw blurRad="25400" dist="23998" dir="2700000" rotWithShape="0">
                        <a:srgbClr val="000000">
                          <a:alpha val="31034"/>
                        </a:srgbClr>
                      </a:outerShdw>
                    </a:effectLst>
                  </a:defRPr>
                </a:lvl1pPr>
              </a:lstStyle>
              <a:p>
                <a:pPr lvl="0" algn="ctr">
                  <a:defRPr sz="1800">
                    <a:solidFill>
                      <a:srgbClr val="000000"/>
                    </a:solidFill>
                    <a:effectLst/>
                  </a:defRPr>
                </a:pPr>
                <a:r>
                  <a:rPr lang="ru-RU" sz="2000" b="1" dirty="0" smtClean="0">
                    <a:solidFill>
                      <a:schemeClr val="tx1">
                        <a:lumMod val="9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МРТ: Т1 –ВИ и Т2—ВИ в </a:t>
                </a:r>
                <a:r>
                  <a:rPr lang="ru-RU" sz="2000" b="1" dirty="0">
                    <a:solidFill>
                      <a:schemeClr val="tx1">
                        <a:lumMod val="9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аксиальной проекции: </a:t>
                </a:r>
                <a:r>
                  <a:rPr lang="ru-RU" sz="2000" b="1" dirty="0">
                    <a:solidFill>
                      <a:srgbClr val="FFFF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полость </a:t>
                </a:r>
                <a:r>
                  <a:rPr lang="ru-RU" sz="2000" b="1" dirty="0" smtClean="0">
                    <a:solidFill>
                      <a:srgbClr val="FFFF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матки, </a:t>
                </a:r>
                <a:r>
                  <a:rPr lang="ru-RU" sz="2000" b="1" dirty="0">
                    <a:solidFill>
                      <a:srgbClr val="FFFF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растянута </a:t>
                </a:r>
                <a:r>
                  <a:rPr lang="ru-RU" sz="2000" b="1" dirty="0" err="1">
                    <a:solidFill>
                      <a:srgbClr val="FFFF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гиперинтенсивным</a:t>
                </a:r>
                <a:r>
                  <a:rPr lang="ru-RU" sz="2000" b="1" dirty="0">
                    <a:solidFill>
                      <a:srgbClr val="FFFF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на Т1 и </a:t>
                </a:r>
                <a:r>
                  <a:rPr lang="ru-RU" sz="2000" b="1" dirty="0" err="1">
                    <a:solidFill>
                      <a:srgbClr val="FFFF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гипоинтенсивным</a:t>
                </a:r>
                <a:r>
                  <a:rPr lang="ru-RU" sz="2000" b="1" dirty="0">
                    <a:solidFill>
                      <a:srgbClr val="FFFF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на Т2 </a:t>
                </a:r>
                <a:r>
                  <a:rPr lang="ru-RU" sz="2000" b="1" dirty="0" smtClean="0">
                    <a:solidFill>
                      <a:srgbClr val="FFFF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содержимым</a:t>
                </a:r>
                <a:r>
                  <a:rPr lang="ru-RU" sz="2000" b="1" dirty="0" smtClean="0">
                    <a:solidFill>
                      <a:schemeClr val="tx1">
                        <a:lumMod val="95000"/>
                      </a:schemeClr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, соответствующим </a:t>
                </a:r>
                <a:r>
                  <a:rPr lang="ru-RU" sz="2000" b="1" dirty="0">
                    <a:solidFill>
                      <a:schemeClr val="tx1">
                        <a:lumMod val="95000"/>
                      </a:schemeClr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крови</a:t>
                </a:r>
                <a:endParaRPr sz="2000" b="1" dirty="0">
                  <a:solidFill>
                    <a:schemeClr val="tx1">
                      <a:lumMod val="95000"/>
                    </a:schemeClr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22" name="Straight Arrow Connector 21"/>
              <p:cNvCxnSpPr/>
              <p:nvPr/>
            </p:nvCxnSpPr>
            <p:spPr>
              <a:xfrm flipH="1" flipV="1">
                <a:off x="7746522" y="4241801"/>
                <a:ext cx="1126741" cy="1054818"/>
              </a:xfrm>
              <a:prstGeom prst="straightConnector1">
                <a:avLst/>
              </a:prstGeom>
              <a:noFill/>
              <a:ln w="57150" cap="flat">
                <a:solidFill>
                  <a:srgbClr val="FFFF00"/>
                </a:solidFill>
                <a:prstDash val="solid"/>
                <a:miter lim="400000"/>
                <a:tailEnd type="arrow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3" name="Straight Arrow Connector 22"/>
              <p:cNvCxnSpPr/>
              <p:nvPr/>
            </p:nvCxnSpPr>
            <p:spPr>
              <a:xfrm flipV="1">
                <a:off x="8873263" y="4156661"/>
                <a:ext cx="1357665" cy="1139958"/>
              </a:xfrm>
              <a:prstGeom prst="straightConnector1">
                <a:avLst/>
              </a:prstGeom>
              <a:noFill/>
              <a:ln w="57150" cap="flat">
                <a:solidFill>
                  <a:srgbClr val="FFFF00"/>
                </a:solidFill>
                <a:prstDash val="solid"/>
                <a:miter lim="400000"/>
                <a:tailEnd type="arrow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sp>
          <p:nvSpPr>
            <p:cNvPr id="2" name="TextBox 1"/>
            <p:cNvSpPr txBox="1"/>
            <p:nvPr/>
          </p:nvSpPr>
          <p:spPr>
            <a:xfrm>
              <a:off x="6848229" y="2400300"/>
              <a:ext cx="804672" cy="6873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800" b="0" i="0" u="none" strike="noStrike" cap="none" spc="0" normalizeH="0" baseline="0" dirty="0">
                  <a:ln>
                    <a:noFill/>
                  </a:ln>
                  <a:solidFill>
                    <a:srgbClr val="FFFF00"/>
                  </a:solidFill>
                  <a:effectLst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Helvetica Light"/>
                </a:rPr>
                <a:t>T2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9867037" y="2400300"/>
              <a:ext cx="804672" cy="6873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800" b="0" i="0" u="none" strike="noStrike" cap="none" spc="0" normalizeH="0" baseline="0" dirty="0">
                  <a:ln>
                    <a:noFill/>
                  </a:ln>
                  <a:solidFill>
                    <a:srgbClr val="FFFF00"/>
                  </a:solidFill>
                  <a:effectLst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Helvetica Light"/>
                </a:rPr>
                <a:t>T1</a:t>
              </a:r>
            </a:p>
          </p:txBody>
        </p:sp>
      </p:grpSp>
      <p:sp>
        <p:nvSpPr>
          <p:cNvPr id="24" name="Shape 36"/>
          <p:cNvSpPr txBox="1">
            <a:spLocks/>
          </p:cNvSpPr>
          <p:nvPr/>
        </p:nvSpPr>
        <p:spPr>
          <a:xfrm>
            <a:off x="0" y="0"/>
            <a:ext cx="13004800" cy="9456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>
            <a:lvl1pPr algn="ctr" defTabSz="397256">
              <a:defRPr sz="544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indent="2286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 indent="4572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 indent="6858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 indent="9144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5pPr>
            <a:lvl6pPr indent="11430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6pPr>
            <a:lvl7pPr indent="13716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7pPr>
            <a:lvl8pPr indent="16002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8pPr>
            <a:lvl9pPr indent="18288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lang="ru-RU" sz="4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Гематометрокольпос</a:t>
            </a:r>
            <a:endParaRPr lang="en-US" sz="4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Flowchart: Merge 6"/>
          <p:cNvSpPr/>
          <p:nvPr/>
        </p:nvSpPr>
        <p:spPr>
          <a:xfrm>
            <a:off x="8053608" y="1104943"/>
            <a:ext cx="685800" cy="431758"/>
          </a:xfrm>
          <a:prstGeom prst="flowChartMerg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42050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C:\Users\agupta\Desktop\adf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76900" y="1301777"/>
            <a:ext cx="6716135" cy="560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Shape 38"/>
          <p:cNvSpPr/>
          <p:nvPr/>
        </p:nvSpPr>
        <p:spPr>
          <a:xfrm>
            <a:off x="251031" y="1080914"/>
            <a:ext cx="5219324" cy="8291686"/>
          </a:xfrm>
          <a:prstGeom prst="roundRect">
            <a:avLst>
              <a:gd name="adj" fmla="val 10039"/>
            </a:avLst>
          </a:prstGeom>
          <a:solidFill>
            <a:schemeClr val="tx2">
              <a:lumMod val="10000"/>
            </a:schemeClr>
          </a:solidFill>
          <a:ln w="254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/>
          <a:p>
            <a:pPr marL="342900" lvl="0" indent="-342900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ru-RU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Рубцевание эндометрия происходит про причине эндометрита или дилатации и </a:t>
            </a:r>
            <a:r>
              <a:rPr lang="ru-RU" sz="3200" b="1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выскабливания =</a:t>
            </a:r>
            <a:r>
              <a:rPr lang="en-US" sz="3200" b="1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</a:t>
            </a:r>
            <a:r>
              <a:rPr lang="ru-RU" sz="3200" b="1" dirty="0" err="1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образовани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ru-RU" sz="3200" b="1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спаек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ru-RU" sz="32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ru-RU" sz="3200" b="1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Бесплодие </a:t>
            </a:r>
            <a:r>
              <a:rPr lang="ru-RU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 привычное </a:t>
            </a:r>
            <a:r>
              <a:rPr lang="ru-RU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невынашивание</a:t>
            </a:r>
            <a:r>
              <a:rPr lang="ru-RU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3200" b="1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беременности.</a:t>
            </a:r>
            <a:endParaRPr lang="ru-RU" sz="32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ru-RU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 </a:t>
            </a:r>
            <a:r>
              <a:rPr lang="ru-RU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соногистерограмме</a:t>
            </a:r>
            <a:r>
              <a:rPr lang="ru-RU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визуализируются </a:t>
            </a:r>
            <a:r>
              <a:rPr lang="ru-RU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гиперэхогенные</a:t>
            </a:r>
            <a:r>
              <a:rPr lang="ru-RU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спайки, идущие вдоль полости матки</a:t>
            </a:r>
            <a:endParaRPr lang="en-US" sz="32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Shape 37"/>
          <p:cNvSpPr/>
          <p:nvPr/>
        </p:nvSpPr>
        <p:spPr>
          <a:xfrm>
            <a:off x="5571467" y="6904356"/>
            <a:ext cx="7327899" cy="2286579"/>
          </a:xfrm>
          <a:prstGeom prst="roundRect">
            <a:avLst>
              <a:gd name="adj" fmla="val 15000"/>
            </a:avLst>
          </a:prstGeom>
          <a:solidFill>
            <a:srgbClr val="151618"/>
          </a:solidFill>
          <a:ln w="28575">
            <a:solidFill>
              <a:schemeClr val="tx1"/>
            </a:solidFill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lang="ru-RU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Соногистерограмма</a:t>
            </a:r>
            <a:r>
              <a:rPr lang="ru-RU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в </a:t>
            </a:r>
            <a:r>
              <a:rPr lang="ru-RU" sz="2800" b="1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сагиттальной </a:t>
            </a:r>
            <a:r>
              <a:rPr lang="ru-RU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проекции: </a:t>
            </a:r>
            <a:r>
              <a:rPr lang="ru-RU" sz="3200" b="1" u="sng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гиперэхогенные</a:t>
            </a:r>
            <a:r>
              <a:rPr lang="ru-RU" sz="3200" b="1" u="sng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3200" b="1" u="sng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включения </a:t>
            </a:r>
            <a:r>
              <a:rPr lang="ru-RU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 пациентки  с предшествующей дилатацией и кюретажем</a:t>
            </a:r>
            <a:endParaRPr lang="en-US" sz="28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8787912" y="3402564"/>
            <a:ext cx="287566" cy="607607"/>
          </a:xfrm>
          <a:prstGeom prst="straightConnector1">
            <a:avLst/>
          </a:prstGeom>
          <a:noFill/>
          <a:ln w="57150" cap="flat">
            <a:solidFill>
              <a:srgbClr val="FFFF00"/>
            </a:solidFill>
            <a:prstDash val="solid"/>
            <a:miter lim="400000"/>
            <a:tailEnd type="arrow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Shape 36"/>
          <p:cNvSpPr txBox="1">
            <a:spLocks/>
          </p:cNvSpPr>
          <p:nvPr/>
        </p:nvSpPr>
        <p:spPr>
          <a:xfrm>
            <a:off x="0" y="0"/>
            <a:ext cx="13004800" cy="9456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>
            <a:lvl1pPr algn="ctr" defTabSz="397256">
              <a:defRPr sz="544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indent="2286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 indent="4572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 indent="6858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 indent="9144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5pPr>
            <a:lvl6pPr indent="11430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6pPr>
            <a:lvl7pPr indent="13716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7pPr>
            <a:lvl8pPr indent="16002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8pPr>
            <a:lvl9pPr indent="18288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lang="ru-RU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Синдром </a:t>
            </a:r>
            <a:r>
              <a:rPr lang="ru-RU" sz="4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Ашермана</a:t>
            </a:r>
            <a:endParaRPr lang="en-US" sz="4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502400" y="1301778"/>
            <a:ext cx="914400" cy="9144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98394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09533" y="1859919"/>
            <a:ext cx="3140209" cy="3733360"/>
          </a:xfrm>
          <a:prstGeom prst="rect">
            <a:avLst/>
          </a:prstGeom>
        </p:spPr>
      </p:pic>
      <p:sp>
        <p:nvSpPr>
          <p:cNvPr id="19" name="Shape 38"/>
          <p:cNvSpPr/>
          <p:nvPr/>
        </p:nvSpPr>
        <p:spPr>
          <a:xfrm>
            <a:off x="108092" y="1018371"/>
            <a:ext cx="5362263" cy="8735229"/>
          </a:xfrm>
          <a:prstGeom prst="roundRect">
            <a:avLst>
              <a:gd name="adj" fmla="val 10039"/>
            </a:avLst>
          </a:prstGeom>
          <a:solidFill>
            <a:schemeClr val="tx2">
              <a:lumMod val="10000"/>
            </a:schemeClr>
          </a:solidFill>
          <a:ln w="254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/>
          <a:p>
            <a:pPr marL="342900" lvl="0" indent="-342900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ru-RU" sz="2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Хирургическая абляция слизистой оболочки эндометрия до </a:t>
            </a:r>
            <a:r>
              <a:rPr lang="ru-RU" sz="2400" b="1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базального </a:t>
            </a:r>
            <a:r>
              <a:rPr lang="ru-RU" sz="2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слоя </a:t>
            </a:r>
            <a:r>
              <a:rPr lang="ru-RU" sz="2400" b="1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альтернатива </a:t>
            </a:r>
            <a:r>
              <a:rPr lang="ru-RU" sz="24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гистерэктомии</a:t>
            </a:r>
            <a:r>
              <a:rPr lang="ru-RU" sz="2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400" b="1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для пациенток </a:t>
            </a:r>
            <a:r>
              <a:rPr lang="ru-RU" sz="2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 </a:t>
            </a:r>
            <a:r>
              <a:rPr lang="ru-RU" sz="2400" b="1" dirty="0" err="1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меноррагией</a:t>
            </a:r>
            <a:r>
              <a:rPr lang="ru-RU" sz="2400" b="1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ru-RU" sz="24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ru-RU" sz="2400" b="1" dirty="0" err="1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Соногистерография</a:t>
            </a:r>
            <a:r>
              <a:rPr lang="ru-RU" sz="2400" b="1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оценка полости </a:t>
            </a:r>
            <a:r>
              <a:rPr lang="ru-RU" sz="2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матки перед операцией, </a:t>
            </a:r>
            <a:r>
              <a:rPr lang="ru-RU" sz="2400" b="1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УЗИ </a:t>
            </a:r>
            <a:r>
              <a:rPr lang="ru-RU" sz="2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малого </a:t>
            </a:r>
            <a:r>
              <a:rPr lang="ru-RU" sz="2400" b="1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таза – оценка состояния </a:t>
            </a:r>
            <a:r>
              <a:rPr lang="ru-RU" sz="2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пациенток после </a:t>
            </a:r>
            <a:r>
              <a:rPr lang="ru-RU" sz="2400" b="1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абляции.</a:t>
            </a:r>
            <a:endParaRPr lang="ru-RU" sz="24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ru-RU" sz="2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Ожидаемые послеоперационные ультразвуковые </a:t>
            </a:r>
            <a:r>
              <a:rPr lang="ru-RU" sz="2400" b="1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данные: нечеткая граница </a:t>
            </a:r>
            <a:r>
              <a:rPr lang="ru-RU" sz="2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эндометрия и островки </a:t>
            </a:r>
            <a:r>
              <a:rPr lang="ru-RU" sz="24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эндометриальной</a:t>
            </a:r>
            <a:r>
              <a:rPr lang="ru-RU" sz="2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400" b="1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ткани.</a:t>
            </a:r>
            <a:endParaRPr lang="ru-RU" sz="24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ru-RU" sz="2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Осложнения: кровотечение, перфорация матки и </a:t>
            </a:r>
            <a:r>
              <a:rPr lang="ru-RU" sz="2400" b="1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инфекция.</a:t>
            </a:r>
            <a:endParaRPr lang="ru-RU" sz="24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ru-RU" sz="2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Отдаленные осложнения: внутриматочные спайки или стеноз шейки матки с последующей </a:t>
            </a:r>
            <a:r>
              <a:rPr lang="ru-RU" sz="24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гематометрой</a:t>
            </a:r>
            <a:r>
              <a:rPr lang="ru-RU" sz="2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и </a:t>
            </a:r>
            <a:r>
              <a:rPr lang="ru-RU" sz="24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аденомиозом</a:t>
            </a:r>
            <a:endParaRPr lang="en-US" sz="24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Shape 37"/>
          <p:cNvSpPr/>
          <p:nvPr/>
        </p:nvSpPr>
        <p:spPr>
          <a:xfrm>
            <a:off x="5686426" y="5621626"/>
            <a:ext cx="3108405" cy="2931824"/>
          </a:xfrm>
          <a:prstGeom prst="roundRect">
            <a:avLst>
              <a:gd name="adj" fmla="val 15000"/>
            </a:avLst>
          </a:prstGeom>
          <a:solidFill>
            <a:srgbClr val="151618"/>
          </a:solidFill>
          <a:ln w="28575">
            <a:solidFill>
              <a:schemeClr val="tx1"/>
            </a:solidFill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lang="ru-RU" sz="2800" b="1" u="sng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</a:t>
            </a:r>
            <a:r>
              <a:rPr lang="ru-RU" sz="2800" b="1" u="sng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ечеткая </a:t>
            </a:r>
            <a:r>
              <a:rPr lang="ru-RU" sz="2800" b="1" u="sng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граница эндометрия </a:t>
            </a:r>
            <a:r>
              <a:rPr lang="ru-RU" sz="2800" b="1" u="sng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 пациентки с предшествующей абляцией эндометрия</a:t>
            </a:r>
            <a:endParaRPr lang="en-US" sz="24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" name="Straight Arrow Connector 2"/>
          <p:cNvCxnSpPr>
            <a:cxnSpLocks/>
          </p:cNvCxnSpPr>
          <p:nvPr/>
        </p:nvCxnSpPr>
        <p:spPr>
          <a:xfrm>
            <a:off x="5992335" y="3370486"/>
            <a:ext cx="510066" cy="607607"/>
          </a:xfrm>
          <a:prstGeom prst="straightConnector1">
            <a:avLst/>
          </a:prstGeom>
          <a:noFill/>
          <a:ln w="57150" cap="flat">
            <a:solidFill>
              <a:srgbClr val="FFFF00"/>
            </a:solidFill>
            <a:prstDash val="solid"/>
            <a:miter lim="400000"/>
            <a:tailEnd type="arrow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Shape 36"/>
          <p:cNvSpPr txBox="1">
            <a:spLocks/>
          </p:cNvSpPr>
          <p:nvPr/>
        </p:nvSpPr>
        <p:spPr>
          <a:xfrm>
            <a:off x="0" y="0"/>
            <a:ext cx="13004800" cy="9456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 fontScale="92500" lnSpcReduction="20000"/>
          </a:bodyPr>
          <a:lstStyle>
            <a:lvl1pPr algn="ctr" defTabSz="397256">
              <a:defRPr sz="544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indent="2286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 indent="4572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 indent="6858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 indent="9144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5pPr>
            <a:lvl6pPr indent="11430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6pPr>
            <a:lvl7pPr indent="13716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7pPr>
            <a:lvl8pPr indent="16002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8pPr>
            <a:lvl9pPr indent="18288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lang="ru-RU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Абляция </a:t>
            </a:r>
            <a:r>
              <a:rPr lang="ru-RU" sz="4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эндометрия</a:t>
            </a:r>
          </a:p>
          <a:p>
            <a:pPr>
              <a:defRPr sz="1800">
                <a:solidFill>
                  <a:srgbClr val="000000"/>
                </a:solidFill>
              </a:defRPr>
            </a:pPr>
            <a:r>
              <a:rPr lang="ru-RU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ТВУЗИ, В-режим, </a:t>
            </a:r>
            <a:r>
              <a:rPr lang="ru-RU" sz="4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сагиттальное </a:t>
            </a:r>
            <a:r>
              <a:rPr lang="ru-RU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сканирование:</a:t>
            </a:r>
            <a:endParaRPr lang="en-US" sz="4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61932" y="3442286"/>
            <a:ext cx="3675767" cy="25459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42706" y="1114267"/>
            <a:ext cx="3675767" cy="2486451"/>
          </a:xfrm>
          <a:prstGeom prst="rect">
            <a:avLst/>
          </a:prstGeom>
        </p:spPr>
      </p:pic>
      <p:sp>
        <p:nvSpPr>
          <p:cNvPr id="11" name="Shape 37"/>
          <p:cNvSpPr/>
          <p:nvPr/>
        </p:nvSpPr>
        <p:spPr>
          <a:xfrm>
            <a:off x="8888920" y="5881255"/>
            <a:ext cx="4115879" cy="3799580"/>
          </a:xfrm>
          <a:prstGeom prst="roundRect">
            <a:avLst>
              <a:gd name="adj" fmla="val 15000"/>
            </a:avLst>
          </a:prstGeom>
          <a:solidFill>
            <a:srgbClr val="151618"/>
          </a:solidFill>
          <a:ln w="28575">
            <a:solidFill>
              <a:schemeClr val="tx1"/>
            </a:solidFill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lang="ru-RU" sz="2000" b="1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А:  Большое </a:t>
            </a:r>
            <a:r>
              <a:rPr lang="ru-RU" sz="2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количество </a:t>
            </a:r>
            <a:r>
              <a:rPr lang="ru-RU" sz="2400" b="1" u="sng" dirty="0" err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изоэхогенной</a:t>
            </a:r>
            <a:r>
              <a:rPr lang="ru-RU" sz="2400" b="1" u="sng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ткани в полости матки</a:t>
            </a:r>
            <a:r>
              <a:rPr lang="ru-RU" sz="24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 пациентки с предшествующей абляцией эндометрия, осложненной стенозом шейки матки.</a:t>
            </a:r>
            <a:endParaRPr lang="en-US" sz="20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lang="ru-RU" sz="2000" b="1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В: </a:t>
            </a:r>
            <a:r>
              <a:rPr lang="ru-RU" sz="2000" b="1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МРТ </a:t>
            </a:r>
            <a:r>
              <a:rPr lang="ru-RU" sz="20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Т1-ВИ в </a:t>
            </a:r>
            <a:r>
              <a:rPr lang="ru-RU" sz="2000" b="1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аксиальной проекции: </a:t>
            </a:r>
            <a:r>
              <a:rPr lang="ru-RU" sz="2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жидкость, растягивающая </a:t>
            </a:r>
            <a:r>
              <a:rPr lang="ru-RU" sz="2000" b="1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матку =</a:t>
            </a:r>
            <a:r>
              <a:rPr lang="en-US" sz="2000" b="1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</a:t>
            </a:r>
            <a:r>
              <a:rPr lang="ru-RU" sz="2800" b="1" u="sng" dirty="0" err="1" smtClean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гематометр</a:t>
            </a:r>
            <a:r>
              <a:rPr lang="en-US" sz="2800" b="1" u="sng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cxnSp>
        <p:nvCxnSpPr>
          <p:cNvPr id="10" name="Straight Arrow Connector 9"/>
          <p:cNvCxnSpPr>
            <a:cxnSpLocks/>
          </p:cNvCxnSpPr>
          <p:nvPr/>
        </p:nvCxnSpPr>
        <p:spPr>
          <a:xfrm>
            <a:off x="9865639" y="1192847"/>
            <a:ext cx="510066" cy="607607"/>
          </a:xfrm>
          <a:prstGeom prst="straightConnector1">
            <a:avLst/>
          </a:prstGeom>
          <a:noFill/>
          <a:ln w="57150" cap="flat">
            <a:solidFill>
              <a:srgbClr val="FF9900"/>
            </a:solidFill>
            <a:prstDash val="solid"/>
            <a:miter lim="400000"/>
            <a:tailEnd type="arrow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Straight Arrow Connector 11"/>
          <p:cNvCxnSpPr>
            <a:cxnSpLocks/>
          </p:cNvCxnSpPr>
          <p:nvPr/>
        </p:nvCxnSpPr>
        <p:spPr>
          <a:xfrm>
            <a:off x="10120672" y="3644874"/>
            <a:ext cx="510066" cy="607607"/>
          </a:xfrm>
          <a:prstGeom prst="straightConnector1">
            <a:avLst/>
          </a:prstGeom>
          <a:noFill/>
          <a:ln w="57150" cap="flat">
            <a:solidFill>
              <a:srgbClr val="FF9900"/>
            </a:solidFill>
            <a:prstDash val="solid"/>
            <a:miter lim="400000"/>
            <a:tailEnd type="arrow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TextBox 12"/>
          <p:cNvSpPr txBox="1"/>
          <p:nvPr/>
        </p:nvSpPr>
        <p:spPr>
          <a:xfrm>
            <a:off x="9042706" y="969666"/>
            <a:ext cx="438150" cy="68736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800" b="0" i="0" u="none" strike="noStrike" cap="none" spc="0" normalizeH="0" baseline="0" dirty="0">
                <a:ln>
                  <a:noFill/>
                </a:ln>
                <a:solidFill>
                  <a:srgbClr val="FFC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042706" y="3269554"/>
            <a:ext cx="438150" cy="68736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3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В</a:t>
            </a:r>
            <a:endParaRPr kumimoji="0" lang="en-US" sz="3800" b="0" i="0" u="none" strike="noStrike" cap="none" spc="0" normalizeH="0" baseline="0" dirty="0">
              <a:ln>
                <a:noFill/>
              </a:ln>
              <a:solidFill>
                <a:srgbClr val="FFC000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4529955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38"/>
          <p:cNvSpPr/>
          <p:nvPr/>
        </p:nvSpPr>
        <p:spPr>
          <a:xfrm>
            <a:off x="436791" y="1366030"/>
            <a:ext cx="5754459" cy="8006569"/>
          </a:xfrm>
          <a:prstGeom prst="roundRect">
            <a:avLst>
              <a:gd name="adj" fmla="val 10039"/>
            </a:avLst>
          </a:prstGeom>
          <a:solidFill>
            <a:schemeClr val="tx2">
              <a:lumMod val="10000"/>
            </a:schemeClr>
          </a:solidFill>
          <a:ln w="254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/>
          <a:p>
            <a:r>
              <a:rPr lang="ru-RU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Предраковые </a:t>
            </a:r>
            <a:r>
              <a:rPr lang="ru-RU" sz="2800" b="1" dirty="0">
                <a:latin typeface="Calibri" panose="020F0502020204030204" pitchFamily="34" charset="0"/>
                <a:cs typeface="Calibri" panose="020F0502020204030204" pitchFamily="34" charset="0"/>
              </a:rPr>
              <a:t>и </a:t>
            </a:r>
            <a:r>
              <a:rPr lang="ru-RU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злокачественные поражения </a:t>
            </a:r>
            <a:r>
              <a:rPr lang="ru-RU" sz="2800" b="1" dirty="0">
                <a:latin typeface="Calibri" panose="020F0502020204030204" pitchFamily="34" charset="0"/>
                <a:cs typeface="Calibri" panose="020F0502020204030204" pitchFamily="34" charset="0"/>
              </a:rPr>
              <a:t>плаценты:</a:t>
            </a:r>
          </a:p>
          <a:p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Предраковые </a:t>
            </a:r>
            <a:r>
              <a:rPr lang="ru-RU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поражения:</a:t>
            </a:r>
            <a:endParaRPr lang="ru-RU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Полный пузырный занос: </a:t>
            </a:r>
            <a:r>
              <a:rPr lang="ru-RU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диплоидный - ткани </a:t>
            </a: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плода не видны.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Частичный пузырный занос: </a:t>
            </a:r>
            <a:r>
              <a:rPr lang="ru-RU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триплоидный</a:t>
            </a: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видны части </a:t>
            </a:r>
            <a:r>
              <a:rPr lang="ru-RU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плода.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Злокачественные </a:t>
            </a:r>
            <a:r>
              <a:rPr lang="ru-RU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поражения:</a:t>
            </a:r>
            <a:endParaRPr lang="ru-RU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Инвазивный занос: </a:t>
            </a: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молярная беременность с инвазией </a:t>
            </a:r>
            <a:r>
              <a:rPr lang="ru-RU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в </a:t>
            </a:r>
            <a:r>
              <a:rPr lang="ru-RU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миометрий</a:t>
            </a:r>
            <a:r>
              <a:rPr lang="ru-RU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ru-RU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Хориокарцинома</a:t>
            </a: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: аномальная пролиферация </a:t>
            </a:r>
            <a:r>
              <a:rPr lang="ru-RU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трофобластической</a:t>
            </a: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 ткани, часто </a:t>
            </a:r>
            <a:r>
              <a:rPr lang="ru-RU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метастатическая.</a:t>
            </a:r>
            <a:endParaRPr lang="ru-RU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Трофобластическая</a:t>
            </a: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 опухоль </a:t>
            </a:r>
            <a:r>
              <a:rPr lang="ru-RU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плаценты: </a:t>
            </a: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очаговая пролиферация </a:t>
            </a:r>
            <a:r>
              <a:rPr lang="ru-RU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трофобластов</a:t>
            </a: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 в </a:t>
            </a:r>
            <a:r>
              <a:rPr lang="ru-RU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миометрий</a:t>
            </a:r>
            <a:r>
              <a:rPr lang="ru-RU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в месте прикрепления плаценты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6370230" y="1269690"/>
            <a:ext cx="6634569" cy="8116757"/>
            <a:chOff x="6576133" y="1366030"/>
            <a:chExt cx="5793167" cy="7677071"/>
          </a:xfrm>
        </p:grpSpPr>
        <p:pic>
          <p:nvPicPr>
            <p:cNvPr id="18" name="Picture 17" descr="C:\Users\doppenheimer\Desktop\DCO OB Cases\Complete Mole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938669" y="1366030"/>
              <a:ext cx="5274349" cy="3053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1" descr="C:\Users\doppenheimer\Desktop\DCO OB Cases\Partial Mole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938669" y="4083351"/>
              <a:ext cx="5274349" cy="3053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Shape 274"/>
            <p:cNvSpPr/>
            <p:nvPr/>
          </p:nvSpPr>
          <p:spPr>
            <a:xfrm>
              <a:off x="6576133" y="7373480"/>
              <a:ext cx="5793167" cy="1669621"/>
            </a:xfrm>
            <a:prstGeom prst="roundRect">
              <a:avLst>
                <a:gd name="adj" fmla="val 23966"/>
              </a:avLst>
            </a:prstGeom>
            <a:solidFill>
              <a:srgbClr val="151618"/>
            </a:solidFill>
            <a:ln w="28575">
              <a:solidFill>
                <a:srgbClr val="FFFFFF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 anchor="ctr"/>
            <a:lstStyle>
              <a:lvl1pPr>
                <a:defRPr sz="2400"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effectLst/>
                </a:defRPr>
              </a:pPr>
              <a:r>
                <a:rPr lang="ru-RU" sz="2000" b="1" dirty="0" smtClean="0">
                  <a:solidFill>
                    <a:srgbClr val="FFFF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  <a:r>
                <a:rPr lang="ru-RU" sz="20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: Кистозное образование эндометрия без </a:t>
              </a:r>
              <a:r>
                <a:rPr lang="ru-RU" sz="2000" b="1" dirty="0" smtClean="0">
                  <a:solidFill>
                    <a:srgbClr val="FFFF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тканей </a:t>
              </a:r>
              <a:r>
                <a:rPr lang="ru-RU" sz="20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плода, </a:t>
              </a:r>
              <a:r>
                <a:rPr lang="ru-RU" sz="2000" b="1" dirty="0" smtClean="0">
                  <a:solidFill>
                    <a:schemeClr val="tx1">
                      <a:lumMod val="95000"/>
                    </a:schemeClr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полный пузырный занос</a:t>
              </a:r>
              <a:endParaRPr lang="en-US" sz="2000" b="1" dirty="0">
                <a:solidFill>
                  <a:schemeClr val="tx1">
                    <a:lumMod val="9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lvl="0">
                <a:defRPr sz="1800">
                  <a:solidFill>
                    <a:srgbClr val="000000"/>
                  </a:solidFill>
                  <a:effectLst/>
                </a:defRPr>
              </a:pPr>
              <a:r>
                <a:rPr lang="ru-RU" sz="2000" b="1" dirty="0">
                  <a:solidFill>
                    <a:srgbClr val="FF99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B: Кистозное образование эндометрия с ассоциированной тканью плода, </a:t>
              </a:r>
              <a:r>
                <a:rPr lang="ru-RU" sz="2000" b="1" dirty="0" smtClean="0">
                  <a:solidFill>
                    <a:schemeClr val="tx1">
                      <a:lumMod val="95000"/>
                    </a:schemeClr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частичный пузырный занос</a:t>
              </a:r>
              <a:endParaRPr lang="en-US" sz="2000" b="1" dirty="0">
                <a:solidFill>
                  <a:schemeClr val="tx1">
                    <a:lumMod val="9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7115175" y="1561316"/>
              <a:ext cx="438150" cy="6873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800" b="0" i="0" u="none" strike="noStrike" cap="none" spc="0" normalizeH="0" baseline="0" dirty="0">
                  <a:ln>
                    <a:noFill/>
                  </a:ln>
                  <a:solidFill>
                    <a:srgbClr val="FFFF00"/>
                  </a:solidFill>
                  <a:effectLst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Helvetica Light"/>
                </a:rPr>
                <a:t>A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005344" y="4306813"/>
              <a:ext cx="438150" cy="6873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3800" dirty="0">
                  <a:solidFill>
                    <a:srgbClr val="FF99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</a:t>
              </a:r>
              <a:endParaRPr kumimoji="0" lang="en-US" sz="3800" b="0" i="0" u="none" strike="noStrike" cap="none" spc="0" normalizeH="0" baseline="0" dirty="0">
                <a:ln>
                  <a:noFill/>
                </a:ln>
                <a:solidFill>
                  <a:srgbClr val="FF99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H="1" flipV="1">
              <a:off x="10229850" y="2892815"/>
              <a:ext cx="571500" cy="574285"/>
            </a:xfrm>
            <a:prstGeom prst="straightConnector1">
              <a:avLst/>
            </a:prstGeom>
            <a:noFill/>
            <a:ln w="76200" cap="flat" cmpd="sng">
              <a:solidFill>
                <a:srgbClr val="FFFF00"/>
              </a:solidFill>
              <a:prstDash val="solid"/>
              <a:miter lim="400000"/>
              <a:tailEnd type="arrow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5" name="Straight Arrow Connector 24"/>
            <p:cNvCxnSpPr/>
            <p:nvPr/>
          </p:nvCxnSpPr>
          <p:spPr>
            <a:xfrm flipH="1" flipV="1">
              <a:off x="10801350" y="6048677"/>
              <a:ext cx="533400" cy="561673"/>
            </a:xfrm>
            <a:prstGeom prst="straightConnector1">
              <a:avLst/>
            </a:prstGeom>
            <a:noFill/>
            <a:ln w="76200" cap="flat" cmpd="sng">
              <a:solidFill>
                <a:srgbClr val="FF9933"/>
              </a:solidFill>
              <a:prstDash val="solid"/>
              <a:miter lim="400000"/>
              <a:tailEnd type="arrow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14" name="Shape 36"/>
          <p:cNvSpPr txBox="1">
            <a:spLocks/>
          </p:cNvSpPr>
          <p:nvPr/>
        </p:nvSpPr>
        <p:spPr>
          <a:xfrm>
            <a:off x="0" y="243677"/>
            <a:ext cx="13004800" cy="9456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 fontScale="92500" lnSpcReduction="20000"/>
          </a:bodyPr>
          <a:lstStyle>
            <a:lvl1pPr algn="ctr" defTabSz="397256">
              <a:defRPr sz="544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indent="2286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 indent="4572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 indent="6858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 indent="9144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5pPr>
            <a:lvl6pPr indent="11430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6pPr>
            <a:lvl7pPr indent="13716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7pPr>
            <a:lvl8pPr indent="16002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8pPr>
            <a:lvl9pPr indent="18288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lang="ru-RU" sz="4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Гестационное</a:t>
            </a:r>
            <a:r>
              <a:rPr lang="ru-RU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4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трофобластическое</a:t>
            </a:r>
            <a:r>
              <a:rPr lang="ru-RU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4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новообразование</a:t>
            </a:r>
          </a:p>
          <a:p>
            <a:pPr>
              <a:defRPr sz="1800">
                <a:solidFill>
                  <a:srgbClr val="000000"/>
                </a:solidFill>
              </a:defRPr>
            </a:pPr>
            <a:r>
              <a:rPr lang="ru-RU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ТВУЗИ, В-режим, </a:t>
            </a:r>
            <a:r>
              <a:rPr lang="ru-RU" sz="4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сагиттальное </a:t>
            </a:r>
            <a:r>
              <a:rPr lang="ru-RU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сканирование</a:t>
            </a:r>
            <a:endParaRPr lang="en-US" sz="4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xmlns="" id="{CE73FB63-29A4-4C98-9754-B79EA1AA77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30048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xmlns="" id="{DA2AE3E0-D513-45D2-9744-3AD892EC4F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3901"/>
            <a:ext cx="65" cy="276999"/>
          </a:xfrm>
          <a:prstGeom prst="rect">
            <a:avLst/>
          </a:prstGeom>
          <a:solidFill>
            <a:srgbClr val="F5F5F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1ECED15D-206F-4F52-9D26-42E24DFB3D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3004800" cy="0"/>
          </a:xfrm>
          <a:prstGeom prst="rect">
            <a:avLst/>
          </a:prstGeom>
          <a:solidFill>
            <a:srgbClr val="F5F5F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08787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Shape 449"/>
          <p:cNvSpPr>
            <a:spLocks noGrp="1"/>
          </p:cNvSpPr>
          <p:nvPr>
            <p:ph type="title"/>
          </p:nvPr>
        </p:nvSpPr>
        <p:spPr>
          <a:xfrm>
            <a:off x="0" y="0"/>
            <a:ext cx="13004800" cy="945605"/>
          </a:xfrm>
          <a:prstGeom prst="rect">
            <a:avLst/>
          </a:prstGeom>
        </p:spPr>
        <p:txBody>
          <a:bodyPr>
            <a:normAutofit/>
          </a:bodyPr>
          <a:lstStyle>
            <a:lvl1pPr defTabSz="344677">
              <a:defRPr sz="4719"/>
            </a:lvl1pPr>
          </a:lstStyle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lang="ru-RU" sz="4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Консенсус SRU по постменопаузальному кровотечению</a:t>
            </a:r>
            <a:endParaRPr sz="40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Shape 38"/>
          <p:cNvSpPr/>
          <p:nvPr/>
        </p:nvSpPr>
        <p:spPr>
          <a:xfrm>
            <a:off x="2488904" y="1256431"/>
            <a:ext cx="9626896" cy="3718625"/>
          </a:xfrm>
          <a:prstGeom prst="roundRect">
            <a:avLst>
              <a:gd name="adj" fmla="val 10039"/>
            </a:avLst>
          </a:prstGeom>
          <a:solidFill>
            <a:schemeClr val="tx2">
              <a:lumMod val="10000"/>
            </a:schemeClr>
          </a:solidFill>
          <a:ln w="254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/>
          <a:p>
            <a:pPr marL="342900" lvl="0" indent="-342900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ru-RU" sz="2800" b="1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ТВУЗИ </a:t>
            </a:r>
            <a:r>
              <a:rPr lang="ru-RU" sz="2800" b="1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является оптимальной начальной </a:t>
            </a:r>
            <a:r>
              <a:rPr lang="ru-RU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диагностической процедурой</a:t>
            </a:r>
            <a:r>
              <a:rPr lang="ru-RU" sz="2800" b="1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8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ru-RU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</a:t>
            </a:r>
            <a:r>
              <a:rPr lang="ru-RU" sz="2800" b="1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одход </a:t>
            </a:r>
            <a:r>
              <a:rPr lang="ru-RU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может зависеть от опыта врача, наличия высококачественных </a:t>
            </a:r>
            <a:r>
              <a:rPr lang="ru-RU" sz="2800" b="1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УЗ-аппаратов  </a:t>
            </a:r>
            <a:r>
              <a:rPr lang="ru-RU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 предпочтений </a:t>
            </a:r>
            <a:r>
              <a:rPr lang="ru-RU" sz="2800" b="1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пациентки.</a:t>
            </a:r>
            <a:endParaRPr lang="en-US" sz="28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ru-RU" sz="2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Биопсия </a:t>
            </a:r>
            <a:r>
              <a:rPr lang="ru-RU" sz="2800" b="1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показана пациенткам </a:t>
            </a:r>
            <a:r>
              <a:rPr lang="ru-RU" sz="2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 </a:t>
            </a:r>
            <a:r>
              <a:rPr lang="ru-RU" sz="2800" b="1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высоким </a:t>
            </a:r>
            <a:r>
              <a:rPr lang="ru-RU" sz="2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риском: </a:t>
            </a:r>
            <a:r>
              <a:rPr lang="ru-RU" sz="28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перименопауза</a:t>
            </a:r>
            <a:r>
              <a:rPr lang="ru-RU" sz="28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sz="2800" b="1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ожирение и диабет.</a:t>
            </a:r>
            <a:endParaRPr lang="en-US" sz="2800" b="1" dirty="0">
              <a:solidFill>
                <a:schemeClr val="tx1">
                  <a:lumMod val="9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Shape 37"/>
          <p:cNvSpPr/>
          <p:nvPr/>
        </p:nvSpPr>
        <p:spPr>
          <a:xfrm>
            <a:off x="2488904" y="5489407"/>
            <a:ext cx="9779296" cy="3826043"/>
          </a:xfrm>
          <a:prstGeom prst="roundRect">
            <a:avLst>
              <a:gd name="adj" fmla="val 15000"/>
            </a:avLst>
          </a:prstGeom>
          <a:solidFill>
            <a:schemeClr val="accent1">
              <a:lumMod val="75000"/>
            </a:schemeClr>
          </a:soli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marL="342900" lvl="0" indent="-342900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ru-RU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Диагностические критерии УЗИ </a:t>
            </a:r>
            <a:r>
              <a:rPr lang="ru-RU" sz="2800" b="1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ru-RU" sz="2800" b="1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толщина </a:t>
            </a:r>
            <a:r>
              <a:rPr lang="ru-RU" sz="2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эндометрия</a:t>
            </a:r>
            <a:r>
              <a:rPr lang="ru-RU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и выявление гетерогенности </a:t>
            </a:r>
            <a:endParaRPr lang="ru-RU" sz="2800" b="1" dirty="0" smtClean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ru-RU" sz="2800" b="1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Эндометрий </a:t>
            </a:r>
            <a:r>
              <a:rPr lang="ru-RU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следует измерять в </a:t>
            </a:r>
            <a:r>
              <a:rPr lang="ru-RU" sz="2800" b="1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наиболее утолщенной части </a:t>
            </a:r>
            <a:r>
              <a:rPr lang="ru-RU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сагиттальной проекции</a:t>
            </a:r>
            <a:endParaRPr lang="en-US" sz="28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ru-RU" sz="2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Измерение двойной толщины должно исключать </a:t>
            </a:r>
            <a:r>
              <a:rPr lang="ru-RU" sz="2800" b="1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жидкость, находящуюся в центре</a:t>
            </a:r>
            <a:r>
              <a:rPr lang="ru-RU" sz="2800" b="1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эндометрий должен визуализироваться полностью</a:t>
            </a:r>
            <a:endParaRPr lang="en-US" sz="28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4796066" y="1059604"/>
            <a:ext cx="8107933" cy="4335558"/>
            <a:chOff x="332892" y="2699791"/>
            <a:chExt cx="6973810" cy="3348140"/>
          </a:xfrm>
          <a:solidFill>
            <a:schemeClr val="accent1">
              <a:lumMod val="75000"/>
            </a:schemeClr>
          </a:solidFill>
        </p:grpSpPr>
        <p:pic>
          <p:nvPicPr>
            <p:cNvPr id="269" name="2e.jpg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32892" y="2699791"/>
              <a:ext cx="4126115" cy="3260104"/>
            </a:xfrm>
            <a:prstGeom prst="rect">
              <a:avLst/>
            </a:prstGeom>
            <a:grpFill/>
            <a:ln w="12700">
              <a:miter lim="400000"/>
            </a:ln>
          </p:spPr>
        </p:pic>
        <p:sp>
          <p:nvSpPr>
            <p:cNvPr id="274" name="Shape 274"/>
            <p:cNvSpPr/>
            <p:nvPr/>
          </p:nvSpPr>
          <p:spPr>
            <a:xfrm>
              <a:off x="3699284" y="4527907"/>
              <a:ext cx="3607418" cy="1520024"/>
            </a:xfrm>
            <a:prstGeom prst="roundRect">
              <a:avLst>
                <a:gd name="adj" fmla="val 23966"/>
              </a:avLst>
            </a:prstGeom>
            <a:solidFill>
              <a:srgbClr val="151618"/>
            </a:solidFill>
            <a:ln w="28575">
              <a:solidFill>
                <a:srgbClr val="FFFFFF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 anchor="ctr"/>
            <a:lstStyle>
              <a:lvl1pPr>
                <a:defRPr sz="2400"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defRPr>
              </a:lvl1pPr>
            </a:lstStyle>
            <a:p>
              <a:pPr lvl="0" algn="ctr">
                <a:defRPr sz="1800">
                  <a:solidFill>
                    <a:srgbClr val="000000"/>
                  </a:solidFill>
                  <a:effectLst/>
                </a:defRPr>
              </a:pPr>
              <a:r>
                <a:rPr lang="ru-RU" sz="2000" b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ТВУЗИ, В-режим, </a:t>
              </a:r>
              <a:r>
                <a:rPr lang="ru-RU" sz="2000" b="1" dirty="0" smtClean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сагиттальное сканирование: </a:t>
              </a:r>
              <a:r>
                <a:rPr lang="ru-RU" sz="2000" b="1" dirty="0">
                  <a:solidFill>
                    <a:srgbClr val="FFC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миома, </a:t>
              </a:r>
              <a:r>
                <a:rPr lang="ru-RU" sz="2000" b="1" dirty="0" smtClean="0">
                  <a:solidFill>
                    <a:schemeClr val="tx1">
                      <a:lumMod val="95000"/>
                    </a:schemeClr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с </a:t>
              </a:r>
              <a:r>
                <a:rPr lang="ru-RU" sz="20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наличием акустических теней</a:t>
              </a:r>
              <a:endParaRPr sz="20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 flipH="1" flipV="1">
              <a:off x="2636446" y="4223276"/>
              <a:ext cx="431373" cy="666549"/>
            </a:xfrm>
            <a:prstGeom prst="straightConnector1">
              <a:avLst/>
            </a:prstGeom>
            <a:grpFill/>
            <a:ln w="38100" cap="flat">
              <a:solidFill>
                <a:srgbClr val="FF9900"/>
              </a:solidFill>
              <a:prstDash val="solid"/>
              <a:miter lim="400000"/>
              <a:tailEnd type="arrow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16" name="Shape 38"/>
          <p:cNvSpPr/>
          <p:nvPr/>
        </p:nvSpPr>
        <p:spPr>
          <a:xfrm>
            <a:off x="76776" y="905033"/>
            <a:ext cx="4450812" cy="8767985"/>
          </a:xfrm>
          <a:prstGeom prst="roundRect">
            <a:avLst>
              <a:gd name="adj" fmla="val 10039"/>
            </a:avLst>
          </a:prstGeom>
          <a:solidFill>
            <a:schemeClr val="tx2">
              <a:lumMod val="10000"/>
            </a:schemeClr>
          </a:solidFill>
          <a:ln w="254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/>
          <a:p>
            <a:pPr marL="342900" lvl="0" indent="-342900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ru-RU" sz="2800" b="1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Может встречаться у женщин </a:t>
            </a:r>
            <a:r>
              <a:rPr lang="ru-RU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</a:t>
            </a:r>
            <a:r>
              <a:rPr lang="ru-RU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пременопаузе</a:t>
            </a:r>
            <a:r>
              <a:rPr lang="ru-RU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и </a:t>
            </a:r>
            <a:r>
              <a:rPr lang="ru-RU" sz="2800" b="1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увеличиваться </a:t>
            </a:r>
            <a:r>
              <a:rPr lang="ru-RU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размерах до наступления менопаузы. 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ru-RU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менопаузе может </a:t>
            </a:r>
            <a:r>
              <a:rPr lang="ru-RU" sz="2800" b="1" dirty="0" err="1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инволютировать</a:t>
            </a:r>
            <a:r>
              <a:rPr lang="ru-RU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ru-RU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Обычно </a:t>
            </a:r>
            <a:r>
              <a:rPr lang="ru-RU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гипоэхогенны</a:t>
            </a:r>
            <a:r>
              <a:rPr lang="ru-RU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с четким контуром.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ru-RU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Может быстро увеличиваться в размерах во время беременности.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ru-RU" sz="2800" b="1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 эхограмме визуализируется акустическая </a:t>
            </a:r>
            <a:r>
              <a:rPr lang="ru-RU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тень </a:t>
            </a:r>
            <a:r>
              <a:rPr lang="ru-RU" sz="2800" b="1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 </a:t>
            </a:r>
            <a:r>
              <a:rPr lang="ru-RU" sz="2800" b="1" dirty="0" err="1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кальцификации</a:t>
            </a:r>
            <a:r>
              <a:rPr lang="ru-RU" sz="2800" b="1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узла</a:t>
            </a:r>
            <a:endParaRPr lang="ru-RU" sz="28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 flipV="1">
            <a:off x="7174584" y="4034703"/>
            <a:ext cx="238539" cy="422052"/>
          </a:xfrm>
          <a:prstGeom prst="straightConnector1">
            <a:avLst/>
          </a:prstGeom>
          <a:noFill/>
          <a:ln w="38100" cap="flat">
            <a:solidFill>
              <a:srgbClr val="FFFF00"/>
            </a:solidFill>
            <a:prstDash val="solid"/>
            <a:miter lim="400000"/>
            <a:tailEnd type="arrow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70" name="2a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93407" y="5654040"/>
            <a:ext cx="4310592" cy="3851910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13" name="Straight Arrow Connector 12"/>
          <p:cNvCxnSpPr/>
          <p:nvPr/>
        </p:nvCxnSpPr>
        <p:spPr>
          <a:xfrm flipH="1" flipV="1">
            <a:off x="10205487" y="7718346"/>
            <a:ext cx="329915" cy="371303"/>
          </a:xfrm>
          <a:prstGeom prst="straightConnector1">
            <a:avLst/>
          </a:prstGeom>
          <a:noFill/>
          <a:ln w="38100" cap="flat">
            <a:solidFill>
              <a:srgbClr val="FFFF00"/>
            </a:solidFill>
            <a:prstDash val="solid"/>
            <a:miter lim="400000"/>
            <a:tailEnd type="arrow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" name="Shape 274"/>
          <p:cNvSpPr/>
          <p:nvPr/>
        </p:nvSpPr>
        <p:spPr>
          <a:xfrm>
            <a:off x="4499507" y="7542871"/>
            <a:ext cx="4273947" cy="2130148"/>
          </a:xfrm>
          <a:prstGeom prst="roundRect">
            <a:avLst>
              <a:gd name="adj" fmla="val 23966"/>
            </a:avLst>
          </a:prstGeom>
          <a:solidFill>
            <a:srgbClr val="151618"/>
          </a:solidFill>
          <a:ln w="28575">
            <a:solidFill>
              <a:schemeClr val="tx1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 lvl="0" algn="ctr">
              <a:defRPr sz="1800">
                <a:solidFill>
                  <a:srgbClr val="000000"/>
                </a:solidFill>
                <a:effectLst/>
              </a:defRPr>
            </a:pPr>
            <a:r>
              <a:rPr lang="ru-RU" sz="2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ТВУЗИ, режим ЦДК, </a:t>
            </a:r>
            <a:r>
              <a:rPr lang="ru-RU" sz="2000" b="1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сагиттальное сканирование:</a:t>
            </a:r>
            <a:r>
              <a:rPr lang="ru-RU" sz="2000" b="1" dirty="0" smtClean="0">
                <a:solidFill>
                  <a:schemeClr val="tx1">
                    <a:lumMod val="9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b="1" dirty="0" smtClean="0">
                <a:solidFill>
                  <a:srgbClr val="FFFF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визуализация </a:t>
            </a:r>
            <a:r>
              <a:rPr lang="ru-RU" sz="2000" b="1" dirty="0" smtClean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нескольких питающих сосудов</a:t>
            </a:r>
            <a:endParaRPr sz="2000" b="1" dirty="0">
              <a:solidFill>
                <a:srgbClr val="FFFF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10535402" y="7604975"/>
            <a:ext cx="329915" cy="371303"/>
          </a:xfrm>
          <a:prstGeom prst="straightConnector1">
            <a:avLst/>
          </a:prstGeom>
          <a:noFill/>
          <a:ln w="38100" cap="flat">
            <a:solidFill>
              <a:srgbClr val="FFFF00"/>
            </a:solidFill>
            <a:prstDash val="solid"/>
            <a:miter lim="400000"/>
            <a:tailEnd type="arrow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0" name="Shape 36"/>
          <p:cNvSpPr txBox="1">
            <a:spLocks/>
          </p:cNvSpPr>
          <p:nvPr/>
        </p:nvSpPr>
        <p:spPr>
          <a:xfrm>
            <a:off x="0" y="0"/>
            <a:ext cx="13004800" cy="9456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>
            <a:lvl1pPr algn="ctr" defTabSz="397256">
              <a:defRPr sz="544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indent="2286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 indent="4572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 indent="6858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 indent="9144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5pPr>
            <a:lvl6pPr indent="11430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6pPr>
            <a:lvl7pPr indent="13716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7pPr>
            <a:lvl8pPr indent="16002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8pPr>
            <a:lvl9pPr indent="18288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lang="ru-RU" sz="4000" b="1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Субмукозная</a:t>
            </a:r>
            <a:r>
              <a:rPr lang="ru-RU" sz="4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миома</a:t>
            </a:r>
            <a:endParaRPr lang="en-US" sz="4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Shape 491"/>
          <p:cNvSpPr/>
          <p:nvPr/>
        </p:nvSpPr>
        <p:spPr>
          <a:xfrm>
            <a:off x="2874232" y="1409296"/>
            <a:ext cx="3831368" cy="1140578"/>
          </a:xfrm>
          <a:prstGeom prst="roundRect">
            <a:avLst>
              <a:gd name="adj" fmla="val 25633"/>
            </a:avLst>
          </a:prstGeom>
          <a:solidFill>
            <a:schemeClr val="tx2">
              <a:lumMod val="10000"/>
            </a:schemeClr>
          </a:solidFill>
          <a:ln w="12700">
            <a:solidFill>
              <a:schemeClr val="tx1"/>
            </a:solidFill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 marL="438150" indent="-319404" algn="l" defTabSz="457200">
              <a:defRPr sz="3200"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lang="ru-RU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Трансвагинальное</a:t>
            </a:r>
            <a:r>
              <a:rPr lang="ru-RU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УЗИ</a:t>
            </a:r>
            <a:endParaRPr sz="28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2" name="Shape 492"/>
          <p:cNvSpPr/>
          <p:nvPr/>
        </p:nvSpPr>
        <p:spPr>
          <a:xfrm>
            <a:off x="143910" y="3032033"/>
            <a:ext cx="4280710" cy="1040123"/>
          </a:xfrm>
          <a:prstGeom prst="roundRect">
            <a:avLst>
              <a:gd name="adj" fmla="val 34374"/>
            </a:avLst>
          </a:prstGeom>
          <a:solidFill>
            <a:schemeClr val="tx2">
              <a:lumMod val="10000"/>
            </a:schemeClr>
          </a:solidFill>
          <a:ln w="12700">
            <a:solidFill>
              <a:schemeClr val="tx1"/>
            </a:solidFill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 marL="438150" indent="-319404" algn="l" defTabSz="457200">
              <a:defRPr sz="3200"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lang="ru-RU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Эндометрий </a:t>
            </a:r>
            <a:r>
              <a:rPr lang="ru-RU" sz="2800" b="1" u="sng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менее </a:t>
            </a:r>
            <a:r>
              <a:rPr lang="ru-RU" sz="2800" b="1" u="sng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</a:t>
            </a:r>
            <a:r>
              <a:rPr lang="ru-RU" sz="2800" b="1" u="sng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мм</a:t>
            </a:r>
            <a:endParaRPr sz="2800" b="1" u="sng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3" name="Shape 493"/>
          <p:cNvSpPr/>
          <p:nvPr/>
        </p:nvSpPr>
        <p:spPr>
          <a:xfrm>
            <a:off x="1099855" y="5184313"/>
            <a:ext cx="2076371" cy="829354"/>
          </a:xfrm>
          <a:prstGeom prst="roundRect">
            <a:avLst>
              <a:gd name="adj" fmla="val 30559"/>
            </a:avLst>
          </a:prstGeom>
          <a:solidFill>
            <a:schemeClr val="tx2">
              <a:lumMod val="10000"/>
            </a:schemeClr>
          </a:solidFill>
          <a:ln w="12700">
            <a:solidFill>
              <a:schemeClr val="tx1"/>
            </a:solidFill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 marL="438150" indent="-319404" algn="l" defTabSz="457200">
              <a:defRPr sz="3200"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ru-RU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Атрофия</a:t>
            </a:r>
            <a:endParaRPr sz="28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4" name="Shape 494"/>
          <p:cNvSpPr/>
          <p:nvPr/>
        </p:nvSpPr>
        <p:spPr>
          <a:xfrm>
            <a:off x="3505201" y="5184313"/>
            <a:ext cx="4799236" cy="1098666"/>
          </a:xfrm>
          <a:prstGeom prst="roundRect">
            <a:avLst>
              <a:gd name="adj" fmla="val 30559"/>
            </a:avLst>
          </a:prstGeom>
          <a:solidFill>
            <a:schemeClr val="tx2">
              <a:lumMod val="10000"/>
            </a:schemeClr>
          </a:solidFill>
          <a:ln w="12700">
            <a:solidFill>
              <a:schemeClr val="tx1"/>
            </a:solidFill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 marL="438150" indent="-319404" algn="l" defTabSz="457200">
              <a:defRPr sz="3200"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lang="ru-RU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Дилатация и кюретаж или биопсия</a:t>
            </a:r>
            <a:endParaRPr sz="28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5" name="Shape 495"/>
          <p:cNvSpPr/>
          <p:nvPr/>
        </p:nvSpPr>
        <p:spPr>
          <a:xfrm>
            <a:off x="8858792" y="5174461"/>
            <a:ext cx="3463964" cy="983689"/>
          </a:xfrm>
          <a:prstGeom prst="roundRect">
            <a:avLst>
              <a:gd name="adj" fmla="val 30559"/>
            </a:avLst>
          </a:prstGeom>
          <a:solidFill>
            <a:schemeClr val="tx2">
              <a:lumMod val="10000"/>
            </a:schemeClr>
          </a:solidFill>
          <a:ln w="12700">
            <a:solidFill>
              <a:schemeClr val="tx1"/>
            </a:solidFill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 marL="438150" indent="-319404" defTabSz="457200">
              <a:defRPr sz="3200"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lang="ru-RU" sz="2800" b="1" dirty="0" err="1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Соногистерография</a:t>
            </a:r>
            <a:endParaRPr sz="24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6" name="Shape 496"/>
          <p:cNvSpPr/>
          <p:nvPr/>
        </p:nvSpPr>
        <p:spPr>
          <a:xfrm>
            <a:off x="4566151" y="3032033"/>
            <a:ext cx="4705465" cy="1173189"/>
          </a:xfrm>
          <a:prstGeom prst="roundRect">
            <a:avLst>
              <a:gd name="adj" fmla="val 34374"/>
            </a:avLst>
          </a:prstGeom>
          <a:solidFill>
            <a:schemeClr val="tx2">
              <a:lumMod val="10000"/>
            </a:schemeClr>
          </a:solidFill>
          <a:ln w="12700">
            <a:solidFill>
              <a:schemeClr val="tx1"/>
            </a:solidFill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 marL="438150" indent="-319404" algn="l" defTabSz="457200">
              <a:defRPr sz="3200"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lang="ru-RU" sz="2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Эндометрий </a:t>
            </a:r>
            <a:r>
              <a:rPr lang="ru-RU" sz="2400" b="1" u="sng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более </a:t>
            </a:r>
            <a:r>
              <a:rPr lang="ru-RU" sz="2400" b="1" u="sng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</a:t>
            </a:r>
            <a:r>
              <a:rPr lang="ru-RU" sz="2400" b="1" u="sng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мм </a:t>
            </a:r>
            <a:r>
              <a:rPr lang="ru-RU" sz="2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(&gt;8 мм у пациенток, принимающих </a:t>
            </a:r>
            <a:r>
              <a:rPr lang="ru-RU" sz="24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тамоксифен</a:t>
            </a:r>
            <a:r>
              <a:rPr lang="ru-RU" sz="2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sz="24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7" name="Shape 497"/>
          <p:cNvSpPr/>
          <p:nvPr/>
        </p:nvSpPr>
        <p:spPr>
          <a:xfrm>
            <a:off x="5393637" y="8751658"/>
            <a:ext cx="4276900" cy="666433"/>
          </a:xfrm>
          <a:prstGeom prst="roundRect">
            <a:avLst>
              <a:gd name="adj" fmla="val 42778"/>
            </a:avLst>
          </a:prstGeom>
          <a:solidFill>
            <a:schemeClr val="tx2">
              <a:lumMod val="10000"/>
            </a:schemeClr>
          </a:solidFill>
          <a:ln w="25400">
            <a:solidFill>
              <a:schemeClr val="tx1"/>
            </a:solidFill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 marL="438150" indent="-319404" defTabSz="457200">
              <a:defRPr sz="3200"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lang="ru-RU" sz="2800" b="1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Дилатация и </a:t>
            </a:r>
            <a:r>
              <a:rPr lang="ru-RU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кюретаж</a:t>
            </a:r>
            <a:endParaRPr sz="28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8" name="Shape 498"/>
          <p:cNvSpPr/>
          <p:nvPr/>
        </p:nvSpPr>
        <p:spPr>
          <a:xfrm>
            <a:off x="10036352" y="8751658"/>
            <a:ext cx="1752016" cy="666433"/>
          </a:xfrm>
          <a:prstGeom prst="roundRect">
            <a:avLst>
              <a:gd name="adj" fmla="val 42778"/>
            </a:avLst>
          </a:prstGeom>
          <a:solidFill>
            <a:schemeClr val="tx2">
              <a:lumMod val="10000"/>
            </a:schemeClr>
          </a:solidFill>
          <a:ln w="25400">
            <a:solidFill>
              <a:schemeClr val="tx1"/>
            </a:solidFill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 marL="438150" indent="-319404" defTabSz="457200">
              <a:defRPr sz="3200"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lang="ru-RU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Биопсия</a:t>
            </a:r>
            <a:endParaRPr sz="28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9" name="Shape 499"/>
          <p:cNvSpPr/>
          <p:nvPr/>
        </p:nvSpPr>
        <p:spPr>
          <a:xfrm>
            <a:off x="9670538" y="6828318"/>
            <a:ext cx="2652218" cy="990435"/>
          </a:xfrm>
          <a:prstGeom prst="roundRect">
            <a:avLst>
              <a:gd name="adj" fmla="val 30559"/>
            </a:avLst>
          </a:prstGeom>
          <a:solidFill>
            <a:schemeClr val="tx2">
              <a:lumMod val="10000"/>
            </a:schemeClr>
          </a:solidFill>
          <a:ln w="25400">
            <a:solidFill>
              <a:schemeClr val="tx1"/>
            </a:solidFill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 marL="438150" indent="-319404" defTabSz="457200">
              <a:defRPr sz="3200"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lang="ru-RU" sz="2800" b="1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Очаговое поражение</a:t>
            </a:r>
            <a:endParaRPr sz="28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0" name="Shape 500"/>
          <p:cNvSpPr/>
          <p:nvPr/>
        </p:nvSpPr>
        <p:spPr>
          <a:xfrm>
            <a:off x="6705600" y="6824583"/>
            <a:ext cx="2723979" cy="1112155"/>
          </a:xfrm>
          <a:prstGeom prst="roundRect">
            <a:avLst>
              <a:gd name="adj" fmla="val 30559"/>
            </a:avLst>
          </a:prstGeom>
          <a:solidFill>
            <a:schemeClr val="tx2">
              <a:lumMod val="10000"/>
            </a:schemeClr>
          </a:solidFill>
          <a:ln w="25400">
            <a:solidFill>
              <a:schemeClr val="tx1"/>
            </a:solidFill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 marL="438150" indent="-319404" defTabSz="457200">
              <a:defRPr sz="3200"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lang="ru-RU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Диффузный процесс</a:t>
            </a:r>
            <a:endParaRPr sz="28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1" name="Shape 501"/>
          <p:cNvSpPr/>
          <p:nvPr/>
        </p:nvSpPr>
        <p:spPr>
          <a:xfrm flipV="1">
            <a:off x="1969979" y="2521468"/>
            <a:ext cx="1206248" cy="510565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  <a:effectLst/>
        </p:spPr>
        <p:txBody>
          <a:bodyPr lIns="50800" tIns="50800" rIns="50800" bIns="50800" anchor="ctr"/>
          <a:lstStyle/>
          <a:p>
            <a:pPr lvl="0"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2" name="Shape 502"/>
          <p:cNvSpPr/>
          <p:nvPr/>
        </p:nvSpPr>
        <p:spPr>
          <a:xfrm>
            <a:off x="5266944" y="2521468"/>
            <a:ext cx="1852246" cy="51056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  <a:effectLst/>
        </p:spPr>
        <p:txBody>
          <a:bodyPr lIns="50800" tIns="50800" rIns="50800" bIns="50800" anchor="ctr"/>
          <a:lstStyle/>
          <a:p>
            <a:pPr lvl="0"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3" name="Shape 503"/>
          <p:cNvSpPr/>
          <p:nvPr/>
        </p:nvSpPr>
        <p:spPr>
          <a:xfrm flipV="1">
            <a:off x="2031918" y="3871239"/>
            <a:ext cx="2" cy="1303222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  <a:effectLst/>
        </p:spPr>
        <p:txBody>
          <a:bodyPr lIns="50800" tIns="50800" rIns="50800" bIns="50800" anchor="ctr"/>
          <a:lstStyle/>
          <a:p>
            <a:pPr lvl="0"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4" name="Shape 504"/>
          <p:cNvSpPr/>
          <p:nvPr/>
        </p:nvSpPr>
        <p:spPr>
          <a:xfrm flipV="1">
            <a:off x="6050240" y="4072157"/>
            <a:ext cx="1966228" cy="111215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  <a:effectLst/>
        </p:spPr>
        <p:txBody>
          <a:bodyPr lIns="50800" tIns="50800" rIns="50800" bIns="50800" anchor="ctr"/>
          <a:lstStyle/>
          <a:p>
            <a:pPr lvl="0"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5" name="Shape 505"/>
          <p:cNvSpPr/>
          <p:nvPr/>
        </p:nvSpPr>
        <p:spPr>
          <a:xfrm>
            <a:off x="8858792" y="4180290"/>
            <a:ext cx="2066507" cy="1122009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  <a:effectLst/>
        </p:spPr>
        <p:txBody>
          <a:bodyPr lIns="50800" tIns="50800" rIns="50800" bIns="50800" anchor="ctr"/>
          <a:lstStyle/>
          <a:p>
            <a:pPr lvl="0"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6" name="Shape 506"/>
          <p:cNvSpPr/>
          <p:nvPr/>
        </p:nvSpPr>
        <p:spPr>
          <a:xfrm flipH="1" flipV="1">
            <a:off x="9988466" y="6107367"/>
            <a:ext cx="1190091" cy="720950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  <a:effectLst/>
        </p:spPr>
        <p:txBody>
          <a:bodyPr lIns="50800" tIns="50800" rIns="50800" bIns="50800" anchor="ctr"/>
          <a:lstStyle/>
          <a:p>
            <a:pPr lvl="0"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7" name="Shape 507"/>
          <p:cNvSpPr/>
          <p:nvPr/>
        </p:nvSpPr>
        <p:spPr>
          <a:xfrm flipV="1">
            <a:off x="8304436" y="7746144"/>
            <a:ext cx="0" cy="990434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  <a:effectLst/>
        </p:spPr>
        <p:txBody>
          <a:bodyPr lIns="50800" tIns="50800" rIns="50800" bIns="50800" anchor="ctr"/>
          <a:lstStyle/>
          <a:p>
            <a:pPr lvl="0"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8" name="Shape 508"/>
          <p:cNvSpPr/>
          <p:nvPr/>
        </p:nvSpPr>
        <p:spPr>
          <a:xfrm flipV="1">
            <a:off x="8947320" y="6107367"/>
            <a:ext cx="1041148" cy="717215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  <a:effectLst/>
        </p:spPr>
        <p:txBody>
          <a:bodyPr lIns="50800" tIns="50800" rIns="50800" bIns="50800" anchor="ctr"/>
          <a:lstStyle/>
          <a:p>
            <a:pPr lvl="0"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9" name="Shape 509"/>
          <p:cNvSpPr/>
          <p:nvPr/>
        </p:nvSpPr>
        <p:spPr>
          <a:xfrm flipV="1">
            <a:off x="10912360" y="7757486"/>
            <a:ext cx="0" cy="994172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  <a:effectLst/>
        </p:spPr>
        <p:txBody>
          <a:bodyPr lIns="50800" tIns="50800" rIns="50800" bIns="50800" anchor="ctr"/>
          <a:lstStyle/>
          <a:p>
            <a:pPr lvl="0"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Shape 38"/>
          <p:cNvSpPr/>
          <p:nvPr/>
        </p:nvSpPr>
        <p:spPr>
          <a:xfrm>
            <a:off x="9390945" y="998493"/>
            <a:ext cx="3575223" cy="3442592"/>
          </a:xfrm>
          <a:prstGeom prst="roundRect">
            <a:avLst>
              <a:gd name="adj" fmla="val 10039"/>
            </a:avLst>
          </a:prstGeom>
          <a:solidFill>
            <a:schemeClr val="accent1">
              <a:lumMod val="75000"/>
            </a:schemeClr>
          </a:solidFill>
          <a:ln w="25400">
            <a:solidFill>
              <a:srgbClr val="FFFFFF"/>
            </a:solidFill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2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Результаты УЗИ считаются подозрительными, если </a:t>
            </a:r>
            <a:r>
              <a:rPr lang="ru-RU" sz="2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эндометрий визуализируется не полностью или если контур эндометрия нечеткий</a:t>
            </a:r>
            <a:endParaRPr lang="en-US" sz="24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Shape 449"/>
          <p:cNvSpPr>
            <a:spLocks noGrp="1"/>
          </p:cNvSpPr>
          <p:nvPr>
            <p:ph type="title"/>
          </p:nvPr>
        </p:nvSpPr>
        <p:spPr>
          <a:xfrm>
            <a:off x="1" y="8671"/>
            <a:ext cx="13004800" cy="945605"/>
          </a:xfrm>
          <a:prstGeom prst="rect">
            <a:avLst/>
          </a:prstGeom>
        </p:spPr>
        <p:txBody>
          <a:bodyPr>
            <a:normAutofit/>
          </a:bodyPr>
          <a:lstStyle>
            <a:lvl1pPr defTabSz="344677">
              <a:defRPr sz="4719"/>
            </a:lvl1pPr>
          </a:lstStyle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lang="ru-RU" sz="4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Консенсус SRU по постменопаузальному кровотечению</a:t>
            </a:r>
            <a:endParaRPr sz="40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/>
          </p:cNvSpPr>
          <p:nvPr>
            <p:ph type="title"/>
          </p:nvPr>
        </p:nvSpPr>
        <p:spPr>
          <a:xfrm>
            <a:off x="0" y="0"/>
            <a:ext cx="13004800" cy="945605"/>
          </a:xfrm>
          <a:prstGeom prst="rect">
            <a:avLst/>
          </a:prstGeom>
        </p:spPr>
        <p:txBody>
          <a:bodyPr>
            <a:normAutofit/>
          </a:bodyPr>
          <a:lstStyle>
            <a:lvl1pPr defTabSz="397256">
              <a:defRPr sz="5440"/>
            </a:lvl1pPr>
          </a:lstStyle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lang="ru-RU" sz="4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Заключение</a:t>
            </a:r>
            <a:endParaRPr sz="40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Shape 37"/>
          <p:cNvSpPr/>
          <p:nvPr/>
        </p:nvSpPr>
        <p:spPr>
          <a:xfrm>
            <a:off x="609600" y="1112143"/>
            <a:ext cx="11677650" cy="1960108"/>
          </a:xfrm>
          <a:prstGeom prst="roundRect">
            <a:avLst>
              <a:gd name="adj" fmla="val 15000"/>
            </a:avLst>
          </a:prstGeom>
          <a:solidFill>
            <a:schemeClr val="tx1"/>
          </a:solidFill>
          <a:ln w="28575">
            <a:solidFill>
              <a:schemeClr val="tx1"/>
            </a:solidFill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3200" b="1" dirty="0">
                <a:latin typeface="Calibri" panose="020F0502020204030204" pitchFamily="34" charset="0"/>
                <a:cs typeface="Calibri" panose="020F0502020204030204" pitchFamily="34" charset="0"/>
              </a:rPr>
              <a:t>Толщина, </a:t>
            </a:r>
            <a:r>
              <a:rPr lang="ru-RU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эхогенность</a:t>
            </a:r>
            <a:r>
              <a:rPr lang="ru-RU" sz="3200" b="1" dirty="0">
                <a:latin typeface="Calibri" panose="020F0502020204030204" pitchFamily="34" charset="0"/>
                <a:cs typeface="Calibri" panose="020F0502020204030204" pitchFamily="34" charset="0"/>
              </a:rPr>
              <a:t> и структура эндометрия в норме зависит от возраста пациентки  и фазы менструального цикла</a:t>
            </a:r>
            <a:endParaRPr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Shape 38"/>
          <p:cNvSpPr/>
          <p:nvPr/>
        </p:nvSpPr>
        <p:spPr>
          <a:xfrm>
            <a:off x="609600" y="3238790"/>
            <a:ext cx="11677650" cy="3162009"/>
          </a:xfrm>
          <a:prstGeom prst="roundRect">
            <a:avLst>
              <a:gd name="adj" fmla="val 10039"/>
            </a:avLst>
          </a:prstGeom>
          <a:solidFill>
            <a:schemeClr val="accent1">
              <a:lumMod val="75000"/>
            </a:schemeClr>
          </a:solidFill>
          <a:ln w="28575">
            <a:solidFill>
              <a:schemeClr val="tx1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Понимание данной зависимости важно для дифференциации </a:t>
            </a:r>
            <a:r>
              <a:rPr lang="ru-RU" sz="3200" b="1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нормы от </a:t>
            </a:r>
            <a:r>
              <a:rPr lang="ru-RU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патологических процессов, которые могут потребовать дальнейшего изучения. Это включает в себя дополнительную визуализацию с помощью </a:t>
            </a:r>
            <a:r>
              <a:rPr lang="ru-RU" sz="3200" b="1" dirty="0" err="1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соногистерографии</a:t>
            </a:r>
            <a:r>
              <a:rPr lang="ru-RU" sz="3200" b="1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МРТ </a:t>
            </a:r>
            <a:r>
              <a:rPr lang="ru-RU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или </a:t>
            </a:r>
            <a:r>
              <a:rPr lang="ru-RU" sz="3200" b="1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прицельную биопси</a:t>
            </a:r>
            <a:r>
              <a:rPr lang="ru-RU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ю</a:t>
            </a:r>
            <a:endParaRPr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Shape 37"/>
          <p:cNvSpPr/>
          <p:nvPr/>
        </p:nvSpPr>
        <p:spPr>
          <a:xfrm>
            <a:off x="609601" y="6456603"/>
            <a:ext cx="11677650" cy="3296995"/>
          </a:xfrm>
          <a:prstGeom prst="roundRect">
            <a:avLst>
              <a:gd name="adj" fmla="val 15000"/>
            </a:avLst>
          </a:prstGeom>
          <a:solidFill>
            <a:schemeClr val="tx1"/>
          </a:solidFill>
          <a:ln w="28575">
            <a:solidFill>
              <a:schemeClr val="tx1"/>
            </a:solidFill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SRU опубликовала рекомендации, помогающие </a:t>
            </a:r>
            <a:r>
              <a:rPr lang="ru-RU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ведению </a:t>
            </a:r>
            <a:r>
              <a:rPr lang="ru-RU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пациенток с постменопаузальным кровотечением. Пациентки с толщиной эндометрия </a:t>
            </a:r>
            <a:r>
              <a:rPr lang="ru-RU" sz="3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более 6 мм </a:t>
            </a:r>
            <a:r>
              <a:rPr lang="ru-RU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(8 мм при приеме </a:t>
            </a:r>
            <a:r>
              <a:rPr lang="ru-RU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тамоксифена</a:t>
            </a:r>
            <a:r>
              <a:rPr lang="ru-RU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должны пройти дальнейшее обследование</a:t>
            </a:r>
            <a:endParaRPr sz="3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492322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/>
          </p:cNvSpPr>
          <p:nvPr>
            <p:ph type="title"/>
          </p:nvPr>
        </p:nvSpPr>
        <p:spPr>
          <a:xfrm>
            <a:off x="0" y="0"/>
            <a:ext cx="13004800" cy="945605"/>
          </a:xfrm>
          <a:prstGeom prst="rect">
            <a:avLst/>
          </a:prstGeom>
        </p:spPr>
        <p:txBody>
          <a:bodyPr>
            <a:normAutofit/>
          </a:bodyPr>
          <a:lstStyle>
            <a:lvl1pPr defTabSz="397256">
              <a:defRPr sz="5440"/>
            </a:lvl1pPr>
          </a:lstStyle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lang="ru-RU" sz="4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Список литературы</a:t>
            </a:r>
            <a:endParaRPr sz="40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Shape 37"/>
          <p:cNvSpPr/>
          <p:nvPr/>
        </p:nvSpPr>
        <p:spPr>
          <a:xfrm>
            <a:off x="815008" y="945605"/>
            <a:ext cx="11075108" cy="6128085"/>
          </a:xfrm>
          <a:prstGeom prst="roundRect">
            <a:avLst>
              <a:gd name="adj" fmla="val 15000"/>
            </a:avLst>
          </a:prstGeom>
          <a:solidFill>
            <a:schemeClr val="tx2">
              <a:lumMod val="10000"/>
            </a:schemeClr>
          </a:solidFill>
          <a:ln w="28575">
            <a:solidFill>
              <a:schemeClr val="tx1"/>
            </a:solidFill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marL="457200" indent="-457200" algn="l">
              <a:buAutoNum type="arabicPeriod"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Goldstein RB, Bree RL, Benson CB, et al. Evaluation of the woman with postmenopausal bleeding: Society of Radiologists in Ultrasound-Sponsored Consensus Conference statement. J Ultrasound Med 2001;20(10):1025–1036.</a:t>
            </a:r>
          </a:p>
          <a:p>
            <a:pPr algn="l"/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l">
              <a:buAutoNum type="arabicPeriod" startAt="2"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Langer JE, Oliver ER, Lev-Toaff AS, Coleman BG. Imaging of the female pelvis through the life cycle.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RadioGraphics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2012;32(6):1575–1597.	</a:t>
            </a:r>
          </a:p>
          <a:p>
            <a:pPr marL="457200" indent="-457200" algn="l">
              <a:buAutoNum type="arabicPeriod" startAt="2"/>
            </a:pP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Nalaboff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KM, Pellerito JS, Ben-Levi E. Imaging the endometrium: disease and normal variants.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RadioGraphics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2001;21(6):1409–1424.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endParaRPr sz="28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94478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01801" y="5573757"/>
            <a:ext cx="4790404" cy="36990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59937" y="884959"/>
            <a:ext cx="4846703" cy="4459998"/>
          </a:xfrm>
          <a:prstGeom prst="rect">
            <a:avLst/>
          </a:prstGeom>
        </p:spPr>
      </p:pic>
      <p:sp>
        <p:nvSpPr>
          <p:cNvPr id="16" name="Shape 38"/>
          <p:cNvSpPr/>
          <p:nvPr/>
        </p:nvSpPr>
        <p:spPr>
          <a:xfrm>
            <a:off x="355175" y="884959"/>
            <a:ext cx="4361222" cy="8697191"/>
          </a:xfrm>
          <a:prstGeom prst="roundRect">
            <a:avLst>
              <a:gd name="adj" fmla="val 10039"/>
            </a:avLst>
          </a:prstGeom>
          <a:solidFill>
            <a:schemeClr val="tx2">
              <a:lumMod val="10000"/>
            </a:schemeClr>
          </a:solidFill>
          <a:ln w="254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/>
          <a:p>
            <a:pPr marL="342900" lvl="0" indent="-342900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ru-RU" sz="2400" b="1" dirty="0" err="1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Соногистерография</a:t>
            </a:r>
            <a:r>
              <a:rPr lang="ru-RU" sz="2400" b="1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подслизистая миома с </a:t>
            </a:r>
            <a:r>
              <a:rPr lang="ru-RU" sz="2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широким основанием, </a:t>
            </a:r>
            <a:r>
              <a:rPr lang="ru-RU" sz="2400" b="1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деформирующая вышележащий слой эндометрия. Возможно определить границы  при внутриполостном распространении.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endParaRPr lang="ru-RU" sz="24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ru-RU" sz="2400" b="1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МРТ: 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endParaRPr lang="ru-RU" sz="2400" b="1" dirty="0" smtClean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2400" b="1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Т2-ВИ - интенсивные сигналы свидетельствуют  о наличии </a:t>
            </a:r>
            <a:r>
              <a:rPr lang="ru-RU" sz="2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кистозной дегенерации. </a:t>
            </a:r>
            <a:endParaRPr lang="ru-RU" sz="2400" b="1" dirty="0" smtClean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endParaRPr lang="ru-RU" sz="24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2400" b="1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Т1-ВИ </a:t>
            </a:r>
            <a:r>
              <a:rPr lang="ru-RU" sz="2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интенсивные сигналы свидетельствуют  о наличии кровоизлияния</a:t>
            </a:r>
            <a:endParaRPr lang="en-US" sz="24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Shape 274"/>
          <p:cNvSpPr/>
          <p:nvPr/>
        </p:nvSpPr>
        <p:spPr>
          <a:xfrm>
            <a:off x="9369883" y="2963854"/>
            <a:ext cx="3659170" cy="2495055"/>
          </a:xfrm>
          <a:prstGeom prst="roundRect">
            <a:avLst>
              <a:gd name="adj" fmla="val 23966"/>
            </a:avLst>
          </a:prstGeom>
          <a:solidFill>
            <a:srgbClr val="151618"/>
          </a:solidFill>
          <a:ln w="28575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 lvl="0" algn="ctr">
              <a:defRPr sz="1800">
                <a:solidFill>
                  <a:srgbClr val="000000"/>
                </a:solidFill>
                <a:effectLst/>
              </a:defRPr>
            </a:pPr>
            <a:r>
              <a:rPr lang="ru-RU" sz="2000" b="1" dirty="0" err="1" smtClean="0">
                <a:solidFill>
                  <a:schemeClr val="tx1">
                    <a:lumMod val="9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Эхогистерография</a:t>
            </a:r>
            <a:r>
              <a:rPr lang="ru-RU" sz="2000" b="1" dirty="0" smtClean="0">
                <a:solidFill>
                  <a:schemeClr val="tx1">
                    <a:lumMod val="9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миома</a:t>
            </a:r>
            <a:r>
              <a:rPr lang="ru-RU" sz="2000" b="1" dirty="0">
                <a:solidFill>
                  <a:schemeClr val="tx1">
                    <a:lumMod val="9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деформирующая полость матки и имеющая </a:t>
            </a:r>
            <a:r>
              <a:rPr lang="ru-RU" sz="2000" b="1" dirty="0">
                <a:solidFill>
                  <a:srgbClr val="FFC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покрывающий слой эндометрия </a:t>
            </a:r>
            <a:endParaRPr sz="2000" b="1" dirty="0">
              <a:solidFill>
                <a:srgbClr val="FFC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Shape 274"/>
          <p:cNvSpPr/>
          <p:nvPr/>
        </p:nvSpPr>
        <p:spPr>
          <a:xfrm>
            <a:off x="4859937" y="7007351"/>
            <a:ext cx="3733800" cy="2562971"/>
          </a:xfrm>
          <a:prstGeom prst="roundRect">
            <a:avLst>
              <a:gd name="adj" fmla="val 23966"/>
            </a:avLst>
          </a:prstGeom>
          <a:solidFill>
            <a:srgbClr val="151618"/>
          </a:solidFill>
          <a:ln w="28575">
            <a:solidFill>
              <a:schemeClr val="tx1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 lvl="0" algn="ctr">
              <a:defRPr sz="1800">
                <a:solidFill>
                  <a:srgbClr val="000000"/>
                </a:solidFill>
                <a:effectLst/>
              </a:defRPr>
            </a:pPr>
            <a:r>
              <a:rPr lang="ru-RU" sz="20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МРТ: </a:t>
            </a:r>
            <a:br>
              <a:rPr lang="ru-RU" sz="20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0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Т2-ВИ в </a:t>
            </a:r>
            <a:r>
              <a:rPr lang="ru-RU" sz="2000" b="1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аксиальной проекции: </a:t>
            </a:r>
            <a:r>
              <a:rPr lang="ru-RU" sz="2000" b="1" dirty="0" smtClean="0">
                <a:solidFill>
                  <a:schemeClr val="tx1">
                    <a:lumMod val="9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ограниченная </a:t>
            </a:r>
            <a:r>
              <a:rPr lang="ru-RU" sz="2000" b="1" dirty="0" err="1" smtClean="0">
                <a:solidFill>
                  <a:schemeClr val="tx1">
                    <a:lumMod val="9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субмукозная</a:t>
            </a:r>
            <a:r>
              <a:rPr lang="ru-RU" sz="2000" b="1" dirty="0" smtClean="0">
                <a:solidFill>
                  <a:schemeClr val="tx1">
                    <a:lumMod val="9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миома представленная </a:t>
            </a:r>
            <a:r>
              <a:rPr lang="ru-RU" sz="2000" b="1" dirty="0" smtClean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гомогенным сигналом низкой </a:t>
            </a:r>
            <a:r>
              <a:rPr lang="ru-RU" sz="20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интенсивности </a:t>
            </a:r>
            <a:r>
              <a:rPr lang="ru-RU" sz="2000" b="1" dirty="0">
                <a:solidFill>
                  <a:schemeClr val="tx1">
                    <a:lumMod val="9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в дне матки</a:t>
            </a:r>
            <a:endParaRPr sz="2000" b="1" dirty="0">
              <a:solidFill>
                <a:schemeClr val="tx1">
                  <a:lumMod val="95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0" name="Straight Arrow Connector 39"/>
          <p:cNvCxnSpPr/>
          <p:nvPr/>
        </p:nvCxnSpPr>
        <p:spPr>
          <a:xfrm flipH="1" flipV="1">
            <a:off x="10597003" y="7084696"/>
            <a:ext cx="497098" cy="677122"/>
          </a:xfrm>
          <a:prstGeom prst="straightConnector1">
            <a:avLst/>
          </a:prstGeom>
          <a:noFill/>
          <a:ln w="38100" cap="flat" cmpd="sng">
            <a:solidFill>
              <a:srgbClr val="FFFF00"/>
            </a:solidFill>
            <a:prstDash val="solid"/>
            <a:miter lim="400000"/>
            <a:tailEnd type="arrow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0" name="Shape 36"/>
          <p:cNvSpPr txBox="1">
            <a:spLocks/>
          </p:cNvSpPr>
          <p:nvPr/>
        </p:nvSpPr>
        <p:spPr>
          <a:xfrm>
            <a:off x="0" y="0"/>
            <a:ext cx="13004800" cy="9456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>
            <a:lvl1pPr algn="ctr" defTabSz="397256">
              <a:defRPr sz="544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indent="2286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 indent="4572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 indent="6858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 indent="9144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5pPr>
            <a:lvl6pPr indent="11430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6pPr>
            <a:lvl7pPr indent="13716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7pPr>
            <a:lvl8pPr indent="16002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8pPr>
            <a:lvl9pPr indent="18288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lang="ru-RU" sz="4000" b="1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Субмукозная</a:t>
            </a:r>
            <a:r>
              <a:rPr lang="ru-RU" sz="4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миома</a:t>
            </a:r>
            <a:endParaRPr lang="en-US" sz="4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9" name="Straight Arrow Connector 18"/>
          <p:cNvCxnSpPr>
            <a:cxnSpLocks/>
          </p:cNvCxnSpPr>
          <p:nvPr/>
        </p:nvCxnSpPr>
        <p:spPr>
          <a:xfrm flipH="1" flipV="1">
            <a:off x="7161265" y="3793435"/>
            <a:ext cx="244049" cy="366086"/>
          </a:xfrm>
          <a:prstGeom prst="straightConnector1">
            <a:avLst/>
          </a:prstGeom>
          <a:noFill/>
          <a:ln w="38100" cap="flat">
            <a:solidFill>
              <a:srgbClr val="FF9900"/>
            </a:solidFill>
            <a:prstDash val="solid"/>
            <a:miter lim="400000"/>
            <a:tailEnd type="arrow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37332400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Adenomyosis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231" y="1201023"/>
            <a:ext cx="5878569" cy="7817765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38"/>
          <p:cNvSpPr/>
          <p:nvPr/>
        </p:nvSpPr>
        <p:spPr>
          <a:xfrm>
            <a:off x="110066" y="945605"/>
            <a:ext cx="6802456" cy="4522098"/>
          </a:xfrm>
          <a:prstGeom prst="roundRect">
            <a:avLst>
              <a:gd name="adj" fmla="val 10039"/>
            </a:avLst>
          </a:prstGeom>
          <a:solidFill>
            <a:schemeClr val="tx1"/>
          </a:solidFill>
          <a:ln w="254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/>
          <a:p>
            <a:pPr marL="342900" lvl="0" indent="-342900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ru-RU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Эндометриоидные</a:t>
            </a:r>
            <a:r>
              <a:rPr lang="ru-RU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гетеротопии.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ru-RU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Большинство </a:t>
            </a:r>
            <a:r>
              <a:rPr lang="ru-RU" sz="28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случаев: повторнородящие женщины.</a:t>
            </a:r>
            <a:endParaRPr lang="ru-RU" sz="2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ru-RU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Может быть диффузным, </a:t>
            </a:r>
            <a:r>
              <a:rPr lang="ru-RU" sz="28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очаговым.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ru-RU" sz="28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Вызывает </a:t>
            </a:r>
            <a:r>
              <a:rPr lang="ru-RU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мышечную гипертрофию </a:t>
            </a:r>
            <a:r>
              <a:rPr lang="ru-RU" sz="28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матки.</a:t>
            </a:r>
            <a:endParaRPr lang="ru-RU" sz="2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ru-RU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Общие симптомы: аномальное маточное кровотечение, дисменорея, боль</a:t>
            </a:r>
            <a:endParaRPr sz="2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Shape 37"/>
          <p:cNvSpPr/>
          <p:nvPr/>
        </p:nvSpPr>
        <p:spPr>
          <a:xfrm>
            <a:off x="110067" y="5723121"/>
            <a:ext cx="6606043" cy="3958090"/>
          </a:xfrm>
          <a:prstGeom prst="roundRect">
            <a:avLst>
              <a:gd name="adj" fmla="val 15000"/>
            </a:avLst>
          </a:prstGeom>
          <a:solidFill>
            <a:srgbClr val="FFFF99"/>
          </a:soli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Дифференциальная диагностика: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endParaRPr lang="ru-RU" sz="3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ru-RU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Миома -  имеет более четкий контур.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ru-RU" sz="28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Кистозная </a:t>
            </a:r>
            <a:r>
              <a:rPr lang="ru-RU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железистая гипертрофия - кистозные изменения находятся в эндометрии, а не в </a:t>
            </a:r>
            <a:r>
              <a:rPr lang="ru-RU" sz="28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субэндометриальном</a:t>
            </a:r>
            <a:r>
              <a:rPr lang="ru-RU" sz="28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слое</a:t>
            </a:r>
            <a:endParaRPr lang="en-US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" name="Straight Arrow Connector 6"/>
          <p:cNvCxnSpPr>
            <a:cxnSpLocks/>
            <a:stCxn id="12" idx="0"/>
          </p:cNvCxnSpPr>
          <p:nvPr/>
        </p:nvCxnSpPr>
        <p:spPr>
          <a:xfrm flipV="1">
            <a:off x="8211270" y="4528143"/>
            <a:ext cx="1085039" cy="1194978"/>
          </a:xfrm>
          <a:prstGeom prst="straightConnector1">
            <a:avLst/>
          </a:prstGeom>
          <a:noFill/>
          <a:ln w="57150" cap="flat">
            <a:solidFill>
              <a:srgbClr val="FFFF00"/>
            </a:solidFill>
            <a:prstDash val="solid"/>
            <a:miter lim="400000"/>
            <a:tailEnd type="arrow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" name="Straight Arrow Connector 8"/>
          <p:cNvCxnSpPr/>
          <p:nvPr/>
        </p:nvCxnSpPr>
        <p:spPr>
          <a:xfrm flipV="1">
            <a:off x="8624158" y="5187821"/>
            <a:ext cx="1327245" cy="405516"/>
          </a:xfrm>
          <a:prstGeom prst="straightConnector1">
            <a:avLst/>
          </a:prstGeom>
          <a:noFill/>
          <a:ln w="57150" cap="flat">
            <a:solidFill>
              <a:srgbClr val="FFFF00"/>
            </a:solidFill>
            <a:prstDash val="solid"/>
            <a:miter lim="400000"/>
            <a:tailEnd type="arrow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" name="TextBox 11"/>
          <p:cNvSpPr txBox="1"/>
          <p:nvPr/>
        </p:nvSpPr>
        <p:spPr>
          <a:xfrm>
            <a:off x="7126231" y="5723121"/>
            <a:ext cx="2170078" cy="718145"/>
          </a:xfrm>
          <a:prstGeom prst="rect">
            <a:avLst/>
          </a:prstGeom>
          <a:noFill/>
          <a:ln w="12700" cap="flat">
            <a:solidFill>
              <a:srgbClr val="FFFF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</a:t>
            </a:r>
            <a:r>
              <a:rPr kumimoji="0" lang="ru-RU" sz="2000" b="1" i="0" u="none" strike="noStrike" cap="none" spc="0" normalizeH="0" baseline="0" dirty="0" err="1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С</a:t>
            </a:r>
            <a:r>
              <a:rPr lang="ru-RU" sz="2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убэндометриальные</a:t>
            </a:r>
            <a:r>
              <a:rPr lang="ru-RU" sz="2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кисты</a:t>
            </a:r>
            <a:endParaRPr kumimoji="0" lang="en-US" sz="2000" b="1" i="0" u="none" strike="noStrike" cap="none" spc="0" normalizeH="0" baseline="0" dirty="0">
              <a:ln>
                <a:noFill/>
              </a:ln>
              <a:solidFill>
                <a:srgbClr val="FFFF00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</p:txBody>
      </p:sp>
      <p:sp>
        <p:nvSpPr>
          <p:cNvPr id="11" name="Shape 36"/>
          <p:cNvSpPr txBox="1">
            <a:spLocks/>
          </p:cNvSpPr>
          <p:nvPr/>
        </p:nvSpPr>
        <p:spPr>
          <a:xfrm>
            <a:off x="0" y="0"/>
            <a:ext cx="13004800" cy="9456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>
            <a:lvl1pPr algn="ctr" defTabSz="397256">
              <a:defRPr sz="544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indent="2286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 indent="4572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 indent="6858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 indent="9144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5pPr>
            <a:lvl6pPr indent="11430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6pPr>
            <a:lvl7pPr indent="13716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7pPr>
            <a:lvl8pPr indent="16002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8pPr>
            <a:lvl9pPr indent="18288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lang="ru-RU" sz="4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Аденомиоз</a:t>
            </a:r>
            <a:endParaRPr lang="en-US" sz="4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716110" y="9018788"/>
            <a:ext cx="65024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 sz="1800">
                <a:solidFill>
                  <a:srgbClr val="000000"/>
                </a:solidFill>
              </a:defRPr>
            </a:pPr>
            <a:r>
              <a:rPr lang="ru-RU" sz="2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(Изображение предоставлено 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Nadezhda D.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Kiriyak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BFA, University of Rochester, Rochester, NY</a:t>
            </a:r>
            <a:r>
              <a:rPr lang="ru-RU" sz="2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20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424831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asted-image.pdf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521" y="2057400"/>
            <a:ext cx="5709291" cy="4719398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3" name="Straight Arrow Connector 2"/>
          <p:cNvCxnSpPr>
            <a:cxnSpLocks/>
          </p:cNvCxnSpPr>
          <p:nvPr/>
        </p:nvCxnSpPr>
        <p:spPr>
          <a:xfrm>
            <a:off x="10896180" y="2701809"/>
            <a:ext cx="0" cy="1037123"/>
          </a:xfrm>
          <a:prstGeom prst="straightConnector1">
            <a:avLst/>
          </a:prstGeom>
          <a:noFill/>
          <a:ln w="57150" cap="flat" cmpd="sng">
            <a:solidFill>
              <a:srgbClr val="FF9900"/>
            </a:solidFill>
            <a:prstDash val="solid"/>
            <a:miter lim="400000"/>
            <a:tailEnd type="arrow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" name="Shape 36"/>
          <p:cNvSpPr txBox="1">
            <a:spLocks/>
          </p:cNvSpPr>
          <p:nvPr/>
        </p:nvSpPr>
        <p:spPr>
          <a:xfrm>
            <a:off x="0" y="305678"/>
            <a:ext cx="13004800" cy="9456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 fontScale="92500" lnSpcReduction="20000"/>
          </a:bodyPr>
          <a:lstStyle>
            <a:lvl1pPr algn="ctr" defTabSz="397256">
              <a:defRPr sz="544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indent="2286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 indent="4572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 indent="6858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 indent="9144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5pPr>
            <a:lvl6pPr indent="11430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6pPr>
            <a:lvl7pPr indent="13716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7pPr>
            <a:lvl8pPr indent="16002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8pPr>
            <a:lvl9pPr indent="18288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lang="ru-RU" sz="4000" b="1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Аденомиоз</a:t>
            </a:r>
            <a:endParaRPr lang="ru-RU" sz="4000" b="1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 sz="1800">
                <a:solidFill>
                  <a:srgbClr val="000000"/>
                </a:solidFill>
              </a:defRPr>
            </a:pPr>
            <a:r>
              <a:rPr lang="ru-RU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ТВУЗИ, В-режим, </a:t>
            </a:r>
            <a:r>
              <a:rPr lang="ru-RU" sz="4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сагиттальное сканирование</a:t>
            </a:r>
            <a:endParaRPr lang="en-US" sz="4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778934" y="2057400"/>
            <a:ext cx="5450416" cy="4707685"/>
            <a:chOff x="457200" y="1185334"/>
            <a:chExt cx="5562600" cy="5118446"/>
          </a:xfrm>
        </p:grpSpPr>
        <p:pic>
          <p:nvPicPr>
            <p:cNvPr id="401" name="pasted-image.pdf"/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7200" y="1185334"/>
              <a:ext cx="5562600" cy="5118446"/>
            </a:xfrm>
            <a:prstGeom prst="rect">
              <a:avLst/>
            </a:prstGeom>
            <a:ln w="12700">
              <a:miter lim="400000"/>
            </a:ln>
          </p:spPr>
        </p:pic>
        <p:cxnSp>
          <p:nvCxnSpPr>
            <p:cNvPr id="12" name="Straight Arrow Connector 11"/>
            <p:cNvCxnSpPr>
              <a:cxnSpLocks/>
            </p:cNvCxnSpPr>
            <p:nvPr/>
          </p:nvCxnSpPr>
          <p:spPr>
            <a:xfrm>
              <a:off x="2542335" y="2123037"/>
              <a:ext cx="0" cy="1178963"/>
            </a:xfrm>
            <a:prstGeom prst="straightConnector1">
              <a:avLst/>
            </a:prstGeom>
            <a:noFill/>
            <a:ln w="57150" cap="flat" cmpd="sng">
              <a:solidFill>
                <a:srgbClr val="FFFF00"/>
              </a:solidFill>
              <a:prstDash val="solid"/>
              <a:miter lim="400000"/>
              <a:tailEnd type="arrow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4" name="Straight Arrow Connector 13"/>
            <p:cNvCxnSpPr>
              <a:cxnSpLocks/>
            </p:cNvCxnSpPr>
            <p:nvPr/>
          </p:nvCxnSpPr>
          <p:spPr>
            <a:xfrm>
              <a:off x="4134068" y="1885970"/>
              <a:ext cx="0" cy="1178963"/>
            </a:xfrm>
            <a:prstGeom prst="straightConnector1">
              <a:avLst/>
            </a:prstGeom>
            <a:noFill/>
            <a:ln w="57150" cap="flat" cmpd="sng">
              <a:solidFill>
                <a:srgbClr val="FFFF00"/>
              </a:solidFill>
              <a:prstDash val="solid"/>
              <a:miter lim="400000"/>
              <a:tailEnd type="arrow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5" name="Straight Arrow Connector 14"/>
            <p:cNvCxnSpPr>
              <a:cxnSpLocks/>
            </p:cNvCxnSpPr>
            <p:nvPr/>
          </p:nvCxnSpPr>
          <p:spPr>
            <a:xfrm>
              <a:off x="4800600" y="2002536"/>
              <a:ext cx="0" cy="1178963"/>
            </a:xfrm>
            <a:prstGeom prst="straightConnector1">
              <a:avLst/>
            </a:prstGeom>
            <a:noFill/>
            <a:ln w="57150" cap="flat" cmpd="sng">
              <a:solidFill>
                <a:srgbClr val="FFFF00"/>
              </a:solidFill>
              <a:prstDash val="solid"/>
              <a:miter lim="400000"/>
              <a:tailEnd type="arrow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18" name="Shape 38"/>
          <p:cNvSpPr/>
          <p:nvPr/>
        </p:nvSpPr>
        <p:spPr>
          <a:xfrm>
            <a:off x="7010400" y="7142037"/>
            <a:ext cx="5592413" cy="2489643"/>
          </a:xfrm>
          <a:prstGeom prst="roundRect">
            <a:avLst>
              <a:gd name="adj" fmla="val 10039"/>
            </a:avLst>
          </a:prstGeom>
          <a:solidFill>
            <a:srgbClr val="151618"/>
          </a:solidFill>
          <a:ln w="25400">
            <a:solidFill>
              <a:schemeClr val="tx1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/>
          <a:p>
            <a:pPr>
              <a:defRPr sz="1800">
                <a:solidFill>
                  <a:srgbClr val="000000"/>
                </a:solidFill>
              </a:defRPr>
            </a:pPr>
            <a:r>
              <a:rPr lang="ru-RU" sz="28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Л</a:t>
            </a:r>
            <a:r>
              <a:rPr lang="ru-RU" sz="2800" b="1" dirty="0" smtClean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инейные </a:t>
            </a:r>
            <a:r>
              <a:rPr lang="ru-RU" sz="28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полосы, исходящие из </a:t>
            </a:r>
            <a:r>
              <a:rPr lang="ru-RU" sz="2800" b="1" dirty="0" smtClean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эндометрия</a:t>
            </a:r>
          </a:p>
          <a:p>
            <a:pPr>
              <a:defRPr sz="1800">
                <a:solidFill>
                  <a:srgbClr val="000000"/>
                </a:solidFill>
              </a:defRPr>
            </a:pPr>
            <a:endParaRPr lang="ru-RU" sz="2800" b="1" dirty="0" smtClean="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 sz="1800">
                <a:solidFill>
                  <a:srgbClr val="000000"/>
                </a:solidFill>
              </a:defRPr>
            </a:pPr>
            <a:r>
              <a:rPr lang="ru-RU" sz="2400" b="1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Нечеткий </a:t>
            </a:r>
            <a:r>
              <a:rPr lang="ru-RU" sz="2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контур эндометрия ограничивает его точное измерение</a:t>
            </a:r>
            <a:endParaRPr lang="en-US" sz="24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Shape 38"/>
          <p:cNvSpPr/>
          <p:nvPr/>
        </p:nvSpPr>
        <p:spPr>
          <a:xfrm>
            <a:off x="778934" y="7142037"/>
            <a:ext cx="5232401" cy="2489643"/>
          </a:xfrm>
          <a:prstGeom prst="roundRect">
            <a:avLst>
              <a:gd name="adj" fmla="val 10039"/>
            </a:avLst>
          </a:prstGeom>
          <a:solidFill>
            <a:srgbClr val="151618"/>
          </a:solidFill>
          <a:ln w="25400">
            <a:solidFill>
              <a:schemeClr val="tx1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2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</a:t>
            </a:r>
            <a:r>
              <a:rPr lang="ru-RU" sz="2400" b="1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ебольшие</a:t>
            </a:r>
            <a:r>
              <a:rPr lang="ru-RU" sz="2400" b="1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800" b="1" u="sng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субэндометриальные</a:t>
            </a:r>
            <a:r>
              <a:rPr lang="ru-RU" sz="2800" b="1" u="sng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800" b="1" u="sng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кисты</a:t>
            </a:r>
            <a:endParaRPr lang="ru-RU" sz="2800" b="1" u="sng" dirty="0" smtClean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ru-RU" sz="2400" b="1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Хорошо визуализируются </a:t>
            </a:r>
            <a:r>
              <a:rPr lang="ru-RU" sz="2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конце секреторной </a:t>
            </a:r>
            <a:r>
              <a:rPr lang="ru-RU" sz="2400" b="1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фазы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ru-RU" sz="2400" b="1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Являются </a:t>
            </a:r>
            <a:r>
              <a:rPr lang="ru-RU" sz="2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наиболее специфичным УЗ-признаком </a:t>
            </a:r>
            <a:r>
              <a:rPr lang="ru-RU" sz="24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аденомиоза</a:t>
            </a:r>
            <a:endParaRPr lang="en-US" sz="24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09533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36"/>
          <p:cNvSpPr txBox="1">
            <a:spLocks/>
          </p:cNvSpPr>
          <p:nvPr/>
        </p:nvSpPr>
        <p:spPr>
          <a:xfrm>
            <a:off x="0" y="282469"/>
            <a:ext cx="13004800" cy="9456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>
            <a:lvl1pPr algn="ctr" defTabSz="397256">
              <a:defRPr sz="544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indent="2286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 indent="4572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 indent="6858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 indent="9144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5pPr>
            <a:lvl6pPr indent="11430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6pPr>
            <a:lvl7pPr indent="13716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7pPr>
            <a:lvl8pPr indent="16002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8pPr>
            <a:lvl9pPr indent="18288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lang="ru-RU" sz="4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Аденомиоз</a:t>
            </a:r>
            <a:endParaRPr lang="en-US" sz="4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7394" y="1981200"/>
            <a:ext cx="5544856" cy="5120639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Shape 274"/>
          <p:cNvSpPr/>
          <p:nvPr/>
        </p:nvSpPr>
        <p:spPr>
          <a:xfrm>
            <a:off x="910759" y="7193000"/>
            <a:ext cx="5115765" cy="2008150"/>
          </a:xfrm>
          <a:prstGeom prst="roundRect">
            <a:avLst>
              <a:gd name="adj" fmla="val 23966"/>
            </a:avLst>
          </a:prstGeom>
          <a:solidFill>
            <a:srgbClr val="151618"/>
          </a:solidFill>
          <a:ln w="28575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lang="ru-RU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ТВУЗИ, В-режим, </a:t>
            </a:r>
            <a:r>
              <a:rPr lang="ru-RU" sz="2800" b="1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сагиттальное сканирование: </a:t>
            </a:r>
            <a:r>
              <a:rPr lang="ru-RU" sz="2800" b="1" dirty="0">
                <a:solidFill>
                  <a:schemeClr val="tx1">
                    <a:lumMod val="9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характерное </a:t>
            </a:r>
            <a:r>
              <a:rPr lang="ru-RU" sz="3200" b="1" i="1" u="sng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шаровидное дно </a:t>
            </a:r>
            <a:endParaRPr sz="3200" b="1" i="1" u="sng" dirty="0">
              <a:solidFill>
                <a:srgbClr val="FFFF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1464004" y="4695041"/>
            <a:ext cx="504496" cy="709448"/>
          </a:xfrm>
          <a:prstGeom prst="straightConnector1">
            <a:avLst/>
          </a:prstGeom>
          <a:noFill/>
          <a:ln w="57150" cap="flat">
            <a:solidFill>
              <a:srgbClr val="FFFF00"/>
            </a:solidFill>
            <a:prstDash val="solid"/>
            <a:miter lim="400000"/>
            <a:tailEnd type="arrow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2" name="pasted-image.pdf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00203" y="1981200"/>
            <a:ext cx="5782347" cy="5120639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Shape 274"/>
          <p:cNvSpPr/>
          <p:nvPr/>
        </p:nvSpPr>
        <p:spPr>
          <a:xfrm>
            <a:off x="7000203" y="7216000"/>
            <a:ext cx="5572797" cy="2366150"/>
          </a:xfrm>
          <a:prstGeom prst="roundRect">
            <a:avLst>
              <a:gd name="adj" fmla="val 23966"/>
            </a:avLst>
          </a:prstGeom>
          <a:solidFill>
            <a:srgbClr val="151618"/>
          </a:solidFill>
          <a:ln w="28575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 lvl="0" algn="ctr">
              <a:defRPr sz="1800">
                <a:solidFill>
                  <a:srgbClr val="000000"/>
                </a:solidFill>
                <a:effectLst/>
              </a:defRPr>
            </a:pPr>
            <a:r>
              <a:rPr lang="ru-RU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ТВУЗИ, режим ЦДК, </a:t>
            </a:r>
            <a:r>
              <a:rPr lang="ru-RU" sz="2800" b="1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сагиттальное сканирование: </a:t>
            </a:r>
            <a:r>
              <a:rPr lang="ru-RU" sz="3200" b="1" dirty="0">
                <a:solidFill>
                  <a:srgbClr val="FFC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повышенная </a:t>
            </a:r>
            <a:r>
              <a:rPr lang="ru-RU" sz="3200" b="1" dirty="0" err="1">
                <a:solidFill>
                  <a:srgbClr val="FFC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васкуляризация</a:t>
            </a:r>
            <a:r>
              <a:rPr lang="ru-RU" sz="3200" b="1" dirty="0">
                <a:solidFill>
                  <a:srgbClr val="FFC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3200" b="1" dirty="0" smtClean="0">
                <a:solidFill>
                  <a:schemeClr val="tx1">
                    <a:lumMod val="9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800" b="1" dirty="0" smtClean="0">
                <a:solidFill>
                  <a:schemeClr val="tx1">
                    <a:lumMod val="9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в отличие от миомы матки</a:t>
            </a:r>
            <a:endParaRPr sz="2800" b="1" dirty="0">
              <a:solidFill>
                <a:schemeClr val="tx1">
                  <a:lumMod val="95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9055197" y="4099171"/>
            <a:ext cx="504496" cy="709448"/>
          </a:xfrm>
          <a:prstGeom prst="straightConnector1">
            <a:avLst/>
          </a:prstGeom>
          <a:noFill/>
          <a:ln w="57150" cap="flat">
            <a:solidFill>
              <a:srgbClr val="FF9900"/>
            </a:solidFill>
            <a:prstDash val="solid"/>
            <a:miter lim="400000"/>
            <a:tailEnd type="arrow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39477334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gupta\Desktop\sag adeno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72374" y="1103259"/>
            <a:ext cx="5146203" cy="5052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457200" y="1103259"/>
            <a:ext cx="11811000" cy="8345541"/>
            <a:chOff x="402619" y="1288639"/>
            <a:chExt cx="11811000" cy="8345541"/>
          </a:xfrm>
        </p:grpSpPr>
        <p:pic>
          <p:nvPicPr>
            <p:cNvPr id="23" name="4.jpg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457187" y="1288639"/>
              <a:ext cx="5130467" cy="506486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4" name="Shape 38"/>
            <p:cNvSpPr/>
            <p:nvPr/>
          </p:nvSpPr>
          <p:spPr>
            <a:xfrm>
              <a:off x="402619" y="6471880"/>
              <a:ext cx="11811000" cy="3162300"/>
            </a:xfrm>
            <a:prstGeom prst="roundRect">
              <a:avLst>
                <a:gd name="adj" fmla="val 10039"/>
              </a:avLst>
            </a:prstGeom>
            <a:solidFill>
              <a:srgbClr val="151618"/>
            </a:solidFill>
            <a:ln w="25400">
              <a:solidFill>
                <a:srgbClr val="FFFFFF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 anchor="ctr"/>
            <a:lstStyle/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lang="ru-RU" sz="2800" b="1" dirty="0" smtClean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МРТ: чувствительность </a:t>
              </a:r>
              <a:r>
                <a:rPr lang="ru-RU" sz="2800" b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и </a:t>
              </a:r>
              <a:r>
                <a:rPr lang="ru-RU" sz="2800" b="1" dirty="0" smtClean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специфичность выше, чем УЗИ</a:t>
              </a:r>
              <a:r>
                <a:rPr lang="ru-RU" sz="2800" b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en-US" sz="28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lang="en-US" sz="2800" b="1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A: </a:t>
              </a:r>
              <a:r>
                <a:rPr lang="ru-RU" sz="2800" b="1" dirty="0" smtClean="0">
                  <a:solidFill>
                    <a:schemeClr val="tx1">
                      <a:lumMod val="9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Т2-ВИ в сагиттальной </a:t>
              </a:r>
              <a:r>
                <a:rPr lang="ru-RU" sz="2800" b="1" dirty="0">
                  <a:solidFill>
                    <a:schemeClr val="tx1">
                      <a:lumMod val="9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проекции: </a:t>
              </a:r>
              <a:r>
                <a:rPr lang="ru-RU" sz="2800" b="1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равномерно утолщенная соединительная зона. </a:t>
              </a:r>
              <a:r>
                <a:rPr lang="ru-RU" sz="2800" b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Зона более 12 мм является аномальной и свидетельствует об </a:t>
              </a:r>
              <a:r>
                <a:rPr lang="ru-RU" sz="2800" b="1" dirty="0" err="1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аденомиозе</a:t>
              </a:r>
              <a:endParaRPr lang="en-US" sz="28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lang="en-US" sz="2800" b="1" dirty="0">
                  <a:solidFill>
                    <a:srgbClr val="FF99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B: </a:t>
              </a:r>
              <a:r>
                <a:rPr lang="ru-RU" sz="2800" b="1" dirty="0" smtClean="0">
                  <a:solidFill>
                    <a:schemeClr val="tx1">
                      <a:lumMod val="9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Т2-ВИ в </a:t>
              </a:r>
              <a:r>
                <a:rPr lang="ru-RU" sz="2800" b="1" dirty="0">
                  <a:solidFill>
                    <a:schemeClr val="tx1">
                      <a:lumMod val="9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аксиальной проекции: </a:t>
              </a:r>
              <a:r>
                <a:rPr lang="ru-RU" sz="2800" b="1" dirty="0">
                  <a:solidFill>
                    <a:srgbClr val="FF993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очаги высокой интенсивности Т2-сигнала</a:t>
              </a:r>
              <a:r>
                <a:rPr lang="ru-RU" sz="2800" b="1" dirty="0">
                  <a:solidFill>
                    <a:schemeClr val="tx1">
                      <a:lumMod val="9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в зоне утолщения соединительной ткани, соответствующие </a:t>
              </a:r>
              <a:r>
                <a:rPr lang="ru-RU" sz="2800" b="1" dirty="0" err="1">
                  <a:solidFill>
                    <a:srgbClr val="FF99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гетеротопическим</a:t>
              </a:r>
              <a:r>
                <a:rPr lang="ru-RU" sz="2800" b="1" dirty="0">
                  <a:solidFill>
                    <a:srgbClr val="FF993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ru-RU" sz="2800" b="1" dirty="0" err="1">
                  <a:solidFill>
                    <a:srgbClr val="FF993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эндометриальным</a:t>
              </a:r>
              <a:r>
                <a:rPr lang="ru-RU" sz="2800" b="1" dirty="0">
                  <a:solidFill>
                    <a:srgbClr val="FF993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железам</a:t>
              </a:r>
              <a:endParaRPr lang="en-US" sz="2800" b="1" dirty="0">
                <a:solidFill>
                  <a:srgbClr val="FF9933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317793" y="1301370"/>
              <a:ext cx="8821492" cy="6873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l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800" b="0" i="0" u="none" strike="noStrike" cap="none" spc="0" normalizeH="0" baseline="0" dirty="0">
                  <a:ln>
                    <a:noFill/>
                  </a:ln>
                  <a:solidFill>
                    <a:srgbClr val="FFFF00"/>
                  </a:solidFill>
                  <a:effectLst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Helvetica Light"/>
                </a:rPr>
                <a:t>A                                            </a:t>
              </a:r>
              <a:r>
                <a:rPr kumimoji="0" lang="en-US" sz="3800" b="0" i="0" u="none" strike="noStrike" cap="none" spc="0" normalizeH="0" baseline="0" dirty="0">
                  <a:ln>
                    <a:noFill/>
                  </a:ln>
                  <a:solidFill>
                    <a:srgbClr val="FF9933"/>
                  </a:solidFill>
                  <a:effectLst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Helvetica Light"/>
                </a:rPr>
                <a:t>B</a:t>
              </a:r>
            </a:p>
          </p:txBody>
        </p:sp>
        <p:cxnSp>
          <p:nvCxnSpPr>
            <p:cNvPr id="26" name="Straight Arrow Connector 25"/>
            <p:cNvCxnSpPr>
              <a:cxnSpLocks/>
            </p:cNvCxnSpPr>
            <p:nvPr/>
          </p:nvCxnSpPr>
          <p:spPr>
            <a:xfrm flipH="1">
              <a:off x="3609919" y="2159124"/>
              <a:ext cx="460933" cy="556805"/>
            </a:xfrm>
            <a:prstGeom prst="straightConnector1">
              <a:avLst/>
            </a:prstGeom>
            <a:noFill/>
            <a:ln w="38100" cap="flat">
              <a:solidFill>
                <a:srgbClr val="FFFF00"/>
              </a:solidFill>
              <a:prstDash val="solid"/>
              <a:miter lim="400000"/>
              <a:headEnd type="arrow"/>
              <a:tailEnd type="arrow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7" name="Straight Arrow Connector 26"/>
            <p:cNvCxnSpPr/>
            <p:nvPr/>
          </p:nvCxnSpPr>
          <p:spPr>
            <a:xfrm flipH="1" flipV="1">
              <a:off x="8245366" y="3826911"/>
              <a:ext cx="31531" cy="634731"/>
            </a:xfrm>
            <a:prstGeom prst="straightConnector1">
              <a:avLst/>
            </a:prstGeom>
            <a:noFill/>
            <a:ln w="38100" cap="flat">
              <a:solidFill>
                <a:srgbClr val="FF9900"/>
              </a:solidFill>
              <a:prstDash val="solid"/>
              <a:miter lim="400000"/>
              <a:tailEnd type="arrow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28" name="Shape 36"/>
          <p:cNvSpPr txBox="1">
            <a:spLocks/>
          </p:cNvSpPr>
          <p:nvPr/>
        </p:nvSpPr>
        <p:spPr>
          <a:xfrm>
            <a:off x="0" y="0"/>
            <a:ext cx="13004800" cy="9456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>
            <a:lvl1pPr algn="ctr" defTabSz="397256">
              <a:defRPr sz="544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indent="2286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 indent="4572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 indent="6858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 indent="9144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5pPr>
            <a:lvl6pPr indent="11430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6pPr>
            <a:lvl7pPr indent="13716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7pPr>
            <a:lvl8pPr indent="16002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8pPr>
            <a:lvl9pPr indent="18288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lang="ru-RU" sz="4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Аденомиоз</a:t>
            </a:r>
            <a:endParaRPr lang="en-US" sz="4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74410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38"/>
          <p:cNvSpPr/>
          <p:nvPr/>
        </p:nvSpPr>
        <p:spPr>
          <a:xfrm>
            <a:off x="405117" y="945605"/>
            <a:ext cx="6290734" cy="2743997"/>
          </a:xfrm>
          <a:prstGeom prst="roundRect">
            <a:avLst>
              <a:gd name="adj" fmla="val 10039"/>
            </a:avLst>
          </a:prstGeom>
          <a:solidFill>
            <a:schemeClr val="tx1"/>
          </a:solidFill>
          <a:ln w="254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/>
          <a:p>
            <a:pPr marL="342900" lvl="0" indent="-342900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ru-RU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Аномальное разрастание стромы и </a:t>
            </a:r>
            <a:r>
              <a:rPr lang="ru-RU" sz="28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желез - доброкачественное </a:t>
            </a:r>
            <a:r>
              <a:rPr lang="ru-RU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или </a:t>
            </a:r>
            <a:r>
              <a:rPr lang="ru-RU" sz="28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неопластическое</a:t>
            </a:r>
            <a:endParaRPr lang="ru-RU" sz="2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ru-RU" sz="28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Визуализируется как </a:t>
            </a:r>
            <a:r>
              <a:rPr lang="ru-RU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диффузное </a:t>
            </a:r>
            <a:r>
              <a:rPr lang="ru-RU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гиперэхогенное</a:t>
            </a:r>
            <a:r>
              <a:rPr lang="ru-RU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утолщение </a:t>
            </a:r>
            <a:r>
              <a:rPr lang="ru-RU" sz="28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эндометрия</a:t>
            </a:r>
            <a:endParaRPr lang="en-US" sz="2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Shape 37"/>
          <p:cNvSpPr/>
          <p:nvPr/>
        </p:nvSpPr>
        <p:spPr>
          <a:xfrm>
            <a:off x="405117" y="3878790"/>
            <a:ext cx="6290734" cy="5570010"/>
          </a:xfrm>
          <a:prstGeom prst="roundRect">
            <a:avLst>
              <a:gd name="adj" fmla="val 15000"/>
            </a:avLst>
          </a:prstGeom>
          <a:solidFill>
            <a:srgbClr val="FFFF99"/>
          </a:solidFill>
          <a:ln w="12700">
            <a:solidFill>
              <a:srgbClr val="FFFF99"/>
            </a:solidFill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3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Дифференциальная </a:t>
            </a:r>
            <a:r>
              <a:rPr lang="ru-RU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диагностика: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endParaRPr lang="ru-RU" sz="2800" b="1" dirty="0">
              <a:solidFill>
                <a:srgbClr val="FFFF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ru-RU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Полип эндометрия может сочетаться с гиперплазией. Необходима визуализация единственного питающего сосуда</a:t>
            </a:r>
            <a:r>
              <a:rPr lang="ru-RU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endParaRPr lang="ru-RU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ru-RU" sz="24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Эндометриальная</a:t>
            </a:r>
            <a:r>
              <a:rPr lang="ru-RU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карцинома. Необходима визуализация </a:t>
            </a:r>
            <a:r>
              <a:rPr lang="ru-RU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нечеткого контура или инвазии в </a:t>
            </a:r>
            <a:r>
              <a:rPr lang="ru-RU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миометрий</a:t>
            </a:r>
            <a:endParaRPr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Shape 36"/>
          <p:cNvSpPr txBox="1">
            <a:spLocks/>
          </p:cNvSpPr>
          <p:nvPr/>
        </p:nvSpPr>
        <p:spPr>
          <a:xfrm>
            <a:off x="0" y="0"/>
            <a:ext cx="13004800" cy="9456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>
            <a:lvl1pPr algn="ctr" defTabSz="397256">
              <a:defRPr sz="544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indent="2286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 indent="4572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 indent="6858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 indent="9144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5pPr>
            <a:lvl6pPr indent="11430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6pPr>
            <a:lvl7pPr indent="13716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7pPr>
            <a:lvl8pPr indent="16002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8pPr>
            <a:lvl9pPr indent="1828800" algn="ctr"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lang="ru-RU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Гиперплазия эндометрия</a:t>
            </a:r>
            <a:endParaRPr lang="en-US" sz="4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201582" y="1473723"/>
            <a:ext cx="5504768" cy="7161454"/>
            <a:chOff x="7201582" y="1473723"/>
            <a:chExt cx="5314714" cy="7161454"/>
          </a:xfrm>
        </p:grpSpPr>
        <p:pic>
          <p:nvPicPr>
            <p:cNvPr id="300" name="Hyperplasia.jpg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1582" y="1473723"/>
              <a:ext cx="5314713" cy="7161454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5" name="Freeform 4"/>
            <p:cNvSpPr/>
            <p:nvPr/>
          </p:nvSpPr>
          <p:spPr>
            <a:xfrm>
              <a:off x="9553433" y="3997647"/>
              <a:ext cx="1764422" cy="1147560"/>
            </a:xfrm>
            <a:custGeom>
              <a:avLst/>
              <a:gdLst>
                <a:gd name="connsiteX0" fmla="*/ 0 w 1764422"/>
                <a:gd name="connsiteY0" fmla="*/ 983787 h 1147560"/>
                <a:gd name="connsiteX1" fmla="*/ 327546 w 1764422"/>
                <a:gd name="connsiteY1" fmla="*/ 492467 h 1147560"/>
                <a:gd name="connsiteX2" fmla="*/ 818866 w 1764422"/>
                <a:gd name="connsiteY2" fmla="*/ 205864 h 1147560"/>
                <a:gd name="connsiteX3" fmla="*/ 1419367 w 1764422"/>
                <a:gd name="connsiteY3" fmla="*/ 1148 h 1147560"/>
                <a:gd name="connsiteX4" fmla="*/ 1733266 w 1764422"/>
                <a:gd name="connsiteY4" fmla="*/ 137625 h 1147560"/>
                <a:gd name="connsiteX5" fmla="*/ 1665027 w 1764422"/>
                <a:gd name="connsiteY5" fmla="*/ 437876 h 1147560"/>
                <a:gd name="connsiteX6" fmla="*/ 955343 w 1764422"/>
                <a:gd name="connsiteY6" fmla="*/ 724479 h 1147560"/>
                <a:gd name="connsiteX7" fmla="*/ 450376 w 1764422"/>
                <a:gd name="connsiteY7" fmla="*/ 956491 h 1147560"/>
                <a:gd name="connsiteX8" fmla="*/ 450376 w 1764422"/>
                <a:gd name="connsiteY8" fmla="*/ 956491 h 1147560"/>
                <a:gd name="connsiteX9" fmla="*/ 259307 w 1764422"/>
                <a:gd name="connsiteY9" fmla="*/ 1147560 h 1147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64422" h="1147560">
                  <a:moveTo>
                    <a:pt x="0" y="983787"/>
                  </a:moveTo>
                  <a:cubicBezTo>
                    <a:pt x="95534" y="802954"/>
                    <a:pt x="191068" y="622121"/>
                    <a:pt x="327546" y="492467"/>
                  </a:cubicBezTo>
                  <a:cubicBezTo>
                    <a:pt x="464024" y="362813"/>
                    <a:pt x="636896" y="287750"/>
                    <a:pt x="818866" y="205864"/>
                  </a:cubicBezTo>
                  <a:cubicBezTo>
                    <a:pt x="1000836" y="123978"/>
                    <a:pt x="1266967" y="12521"/>
                    <a:pt x="1419367" y="1148"/>
                  </a:cubicBezTo>
                  <a:cubicBezTo>
                    <a:pt x="1571767" y="-10225"/>
                    <a:pt x="1692323" y="64837"/>
                    <a:pt x="1733266" y="137625"/>
                  </a:cubicBezTo>
                  <a:cubicBezTo>
                    <a:pt x="1774209" y="210413"/>
                    <a:pt x="1794681" y="340067"/>
                    <a:pt x="1665027" y="437876"/>
                  </a:cubicBezTo>
                  <a:cubicBezTo>
                    <a:pt x="1535373" y="535685"/>
                    <a:pt x="1157785" y="638043"/>
                    <a:pt x="955343" y="724479"/>
                  </a:cubicBezTo>
                  <a:cubicBezTo>
                    <a:pt x="752901" y="810915"/>
                    <a:pt x="450376" y="956491"/>
                    <a:pt x="450376" y="956491"/>
                  </a:cubicBezTo>
                  <a:lnTo>
                    <a:pt x="450376" y="956491"/>
                  </a:lnTo>
                  <a:lnTo>
                    <a:pt x="259307" y="1147560"/>
                  </a:lnTo>
                </a:path>
              </a:pathLst>
            </a:custGeom>
            <a:noFill/>
            <a:ln w="28575" cap="flat">
              <a:solidFill>
                <a:srgbClr val="FFFF00"/>
              </a:solidFill>
              <a:miter lim="400000"/>
            </a:ln>
            <a:effectLst>
              <a:outerShdw blurRad="76200" dir="18900000" rotWithShape="0">
                <a:srgbClr val="000000">
                  <a:alpha val="8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FFFF00"/>
                </a:solidFill>
                <a:effectLst/>
                <a:uFillTx/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H="1" flipV="1">
              <a:off x="10276766" y="4791218"/>
              <a:ext cx="295984" cy="568170"/>
            </a:xfrm>
            <a:prstGeom prst="straightConnector1">
              <a:avLst/>
            </a:prstGeom>
            <a:noFill/>
            <a:ln w="57150" cap="flat">
              <a:solidFill>
                <a:srgbClr val="FFFF00"/>
              </a:solidFill>
              <a:prstDash val="solid"/>
              <a:miter lim="400000"/>
              <a:tailEnd type="arrow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0" name="TextBox 9"/>
            <p:cNvSpPr txBox="1"/>
            <p:nvPr/>
          </p:nvSpPr>
          <p:spPr>
            <a:xfrm>
              <a:off x="9858938" y="5497887"/>
              <a:ext cx="2657358" cy="933589"/>
            </a:xfrm>
            <a:prstGeom prst="rect">
              <a:avLst/>
            </a:prstGeom>
            <a:noFill/>
            <a:ln w="12700" cap="flat">
              <a:solidFill>
                <a:srgbClr val="FFFF00"/>
              </a:solidFill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latinLnBrk="1" hangingPunct="0"/>
              <a:r>
                <a:rPr lang="ru-RU" b="1" dirty="0" smtClean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Helvetica Light"/>
                </a:rPr>
                <a:t>Утолщенный эндометрий за счёт </a:t>
              </a:r>
              <a:r>
                <a:rPr lang="ru-RU" b="1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Helvetica Light"/>
                </a:rPr>
                <a:t>железистой </a:t>
              </a:r>
              <a:r>
                <a:rPr lang="ru-RU" b="1" dirty="0" smtClean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Helvetica Light"/>
                </a:rPr>
                <a:t>пролиферации</a:t>
              </a:r>
              <a:endParaRPr kumimoji="0" lang="en-US" sz="1800" b="1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350828" y="1561942"/>
              <a:ext cx="2508110" cy="203943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ectangle 3"/>
          <p:cNvSpPr/>
          <p:nvPr/>
        </p:nvSpPr>
        <p:spPr>
          <a:xfrm>
            <a:off x="6832600" y="8723396"/>
            <a:ext cx="65024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 sz="1800">
                <a:solidFill>
                  <a:srgbClr val="000000"/>
                </a:solidFill>
              </a:defRPr>
            </a:pP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ru-RU" sz="2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Изображение предоставлено 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Nadezhda D.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Kiriyak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BFA, University of Rochester, Rochester, NY</a:t>
            </a:r>
            <a:r>
              <a:rPr lang="ru-RU" sz="2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20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endParaRPr lang="en-US" sz="20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Gradient">
  <a:themeElements>
    <a:clrScheme name="Gradient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rgbClr val="0066C1"/>
            </a:gs>
            <a:gs pos="100000">
              <a:srgbClr val="094593"/>
            </a:gs>
          </a:gsLst>
          <a:lin ang="5400000" scaled="0"/>
        </a:gradFill>
        <a:ln w="12700" cap="flat">
          <a:noFill/>
          <a:miter lim="400000"/>
        </a:ln>
        <a:effectLst>
          <a:outerShdw blurRad="76200" dir="18900000" rotWithShape="0">
            <a:srgbClr val="000000">
              <a:alpha val="8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TM04033923[[fn=Depth]]</Template>
  <TotalTime>7959</TotalTime>
  <Words>1967</Words>
  <Application>Microsoft Office PowerPoint</Application>
  <PresentationFormat>Произвольный</PresentationFormat>
  <Paragraphs>255</Paragraphs>
  <Slides>32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8" baseType="lpstr">
      <vt:lpstr>Avenir Roman</vt:lpstr>
      <vt:lpstr>Calibri</vt:lpstr>
      <vt:lpstr>Corbel</vt:lpstr>
      <vt:lpstr>Helvetica Light</vt:lpstr>
      <vt:lpstr>Arial</vt:lpstr>
      <vt:lpstr>Depth</vt:lpstr>
      <vt:lpstr>Визуализация эндометрия: физиологические изменения и заболевания Часть 2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 Продолжение следует…</vt:lpstr>
      <vt:lpstr>Визуализация эндометрия: физиологические изменения и заболевания Часть 3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Консенсус SRU по постменопаузальному кровотечению</vt:lpstr>
      <vt:lpstr>Консенсус SRU по постменопаузальному кровотечению</vt:lpstr>
      <vt:lpstr>Заключение</vt:lpstr>
      <vt:lpstr>Список литературы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Imaging the Endometrium</dc:title>
  <dc:creator>Akshya</dc:creator>
  <cp:lastModifiedBy>Admin</cp:lastModifiedBy>
  <cp:revision>548</cp:revision>
  <dcterms:modified xsi:type="dcterms:W3CDTF">2023-09-28T08:32:45Z</dcterms:modified>
</cp:coreProperties>
</file>