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60" r:id="rId1"/>
  </p:sldMasterIdLst>
  <p:notesMasterIdLst>
    <p:notesMasterId r:id="rId24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97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8" r:id="rId20"/>
    <p:sldId id="294" r:id="rId21"/>
    <p:sldId id="295" r:id="rId22"/>
    <p:sldId id="296" r:id="rId23"/>
  </p:sldIdLst>
  <p:sldSz cx="9144000" cy="6858000" type="screen4x3"/>
  <p:notesSz cx="6858000" cy="9144000"/>
  <p:defaultTextStyle>
    <a:lvl1pPr marL="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ea typeface="Arial" pitchFamily="34" charset="0"/>
        <a:sym typeface="Calibri" pitchFamily="34" charset="0"/>
      </a:defRPr>
    </a:lvl1pPr>
    <a:lvl2pPr marL="4572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ea typeface="Arial" pitchFamily="34" charset="0"/>
        <a:sym typeface="Calibri" pitchFamily="34" charset="0"/>
      </a:defRPr>
    </a:lvl2pPr>
    <a:lvl3pPr marL="9144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ea typeface="Arial" pitchFamily="34" charset="0"/>
        <a:sym typeface="Calibri" pitchFamily="34" charset="0"/>
      </a:defRPr>
    </a:lvl3pPr>
    <a:lvl4pPr marL="13716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ea typeface="Arial" pitchFamily="34" charset="0"/>
        <a:sym typeface="Calibri" pitchFamily="34" charset="0"/>
      </a:defRPr>
    </a:lvl4pPr>
    <a:lvl5pPr marL="18288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ea typeface="Arial" pitchFamily="34" charset="0"/>
        <a:sym typeface="Calibri" pitchFamily="34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58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5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7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7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5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5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56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58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59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66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6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6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65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  <a:p>
            <a:pPr lvl="1"/>
            <a:r>
              <a:rPr lang="en-US" altLang="zh-CN" smtClean="0"/>
              <a:t>Второй уровень</a:t>
            </a:r>
          </a:p>
          <a:p>
            <a:pPr lvl="2"/>
            <a:r>
              <a:rPr lang="en-US" altLang="zh-CN" smtClean="0"/>
              <a:t>Третий уровень</a:t>
            </a:r>
          </a:p>
          <a:p>
            <a:pPr lvl="3"/>
            <a:r>
              <a:rPr lang="en-US" altLang="zh-CN" smtClean="0"/>
              <a:t>Четвертый уровень</a:t>
            </a:r>
          </a:p>
          <a:p>
            <a:pPr lvl="4"/>
            <a:r>
              <a:rPr lang="en-US" altLang="zh-CN" smtClean="0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Образец заголовка</a:t>
            </a:r>
            <a:endParaRPr lang="zh-CN" altLang="en-US"/>
          </a:p>
        </p:txBody>
      </p:sp>
      <p:sp>
        <p:nvSpPr>
          <p:cNvPr id="104866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Образец текста</a:t>
            </a:r>
          </a:p>
        </p:txBody>
      </p:sp>
      <p:sp>
        <p:nvSpPr>
          <p:cNvPr id="1048668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fld id="{566ABCEB-ACFC-4714-9973-3DA970169C29}" type="datetime1">
              <a:rPr sz="1200">
                <a:solidFill>
                  <a:srgbClr val="898989"/>
                </a:solidFill>
              </a:rPr>
              <a:pPr lvl="0"/>
              <a:t></a:t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ctr"/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 algn="r"/>
            <a:fld id="{566ABCEB-ACFC-4714-9973-3DA970169C29}" type="slidenum">
              <a:rPr sz="1200">
                <a:solidFill>
                  <a:srgbClr val="898989"/>
                </a:solidFill>
              </a:rPr>
              <a:pPr lvl="0" algn="r"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ftr="0" dt="0"/>
  <p:txStyles>
    <p:titleStyle>
      <a:lvl1pPr marL="0" indent="0" algn="ctr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4400" b="0" i="0" u="none" baseline="0">
          <a:solidFill>
            <a:schemeClr val="dk1"/>
          </a:solidFill>
          <a:latin typeface="Calibri" pitchFamily="34" charset="0"/>
          <a:sym typeface="Calibri" pitchFamily="34" charset="0"/>
        </a:defRPr>
      </a:lvl1pPr>
    </p:titleStyle>
    <p:bodyStyle>
      <a:lvl1pPr marL="342900" indent="-34290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3200" b="0" i="0" u="none" baseline="0">
          <a:solidFill>
            <a:schemeClr val="dk1"/>
          </a:solidFill>
          <a:latin typeface="Calibri" pitchFamily="34" charset="0"/>
          <a:sym typeface="Calibri" pitchFamily="34" charset="0"/>
        </a:defRPr>
      </a:lvl1pPr>
      <a:lvl2pPr marL="742950" indent="-28575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800" b="0" i="0" u="none" baseline="0">
          <a:solidFill>
            <a:schemeClr val="dk1"/>
          </a:solidFill>
          <a:latin typeface="Calibri" pitchFamily="34" charset="0"/>
          <a:sym typeface="Calibri" pitchFamily="34" charset="0"/>
        </a:defRPr>
      </a:lvl2pPr>
      <a:lvl3pPr marL="1143000" indent="-22860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400" b="0" i="0" u="none" baseline="0">
          <a:solidFill>
            <a:schemeClr val="dk1"/>
          </a:solidFill>
          <a:latin typeface="Calibri" pitchFamily="34" charset="0"/>
          <a:sym typeface="Calibri" pitchFamily="34" charset="0"/>
        </a:defRPr>
      </a:lvl3pPr>
      <a:lvl4pPr marL="1600200" indent="-22860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000" b="0" i="0" u="none" baseline="0">
          <a:solidFill>
            <a:schemeClr val="dk1"/>
          </a:solidFill>
          <a:latin typeface="Calibri" pitchFamily="34" charset="0"/>
          <a:sym typeface="Calibri" pitchFamily="34" charset="0"/>
        </a:defRPr>
      </a:lvl4pPr>
      <a:lvl5pPr marL="2057400" indent="-22860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itchFamily="34" charset="0"/>
        <a:buChar char="»"/>
        <a:defRPr sz="2000" b="0" i="0" u="none" baseline="0">
          <a:solidFill>
            <a:schemeClr val="dk1"/>
          </a:solidFill>
          <a:latin typeface="Calibri" pitchFamily="34" charset="0"/>
          <a:sym typeface="Calibri" pitchFamily="34" charset="0"/>
        </a:defRPr>
      </a:lvl5pPr>
    </p:bodyStyle>
    <p:otherStyle>
      <a:lvl1pPr marL="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baseline="0">
          <a:solidFill>
            <a:schemeClr val="dk1"/>
          </a:solidFill>
          <a:latin typeface="Calibri" pitchFamily="34" charset="0"/>
          <a:sym typeface="Calibri" pitchFamily="34" charset="0"/>
        </a:defRPr>
      </a:lvl1pPr>
      <a:lvl2pPr marL="4572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baseline="0">
          <a:solidFill>
            <a:schemeClr val="dk1"/>
          </a:solidFill>
          <a:latin typeface="Calibri" pitchFamily="34" charset="0"/>
          <a:sym typeface="Calibri" pitchFamily="34" charset="0"/>
        </a:defRPr>
      </a:lvl2pPr>
      <a:lvl3pPr marL="9144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baseline="0">
          <a:solidFill>
            <a:schemeClr val="dk1"/>
          </a:solidFill>
          <a:latin typeface="Calibri" pitchFamily="34" charset="0"/>
          <a:sym typeface="Calibri" pitchFamily="34" charset="0"/>
        </a:defRPr>
      </a:lvl3pPr>
      <a:lvl4pPr marL="13716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baseline="0">
          <a:solidFill>
            <a:schemeClr val="dk1"/>
          </a:solidFill>
          <a:latin typeface="Calibri" pitchFamily="34" charset="0"/>
          <a:sym typeface="Calibri" pitchFamily="34" charset="0"/>
        </a:defRPr>
      </a:lvl4pPr>
      <a:lvl5pPr marL="18288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baseline="0">
          <a:solidFill>
            <a:schemeClr val="dk1"/>
          </a:solidFill>
          <a:latin typeface="Calibri" pitchFamily="34" charset="0"/>
          <a:sym typeface="Calibri" pitchFamily="34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684212" y="549275"/>
            <a:ext cx="813626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algn="ctr">
              <a:defRPr sz="4400"/>
            </a:lvl1pPr>
          </a:lstStyle>
          <a:p>
            <a:pPr lvl="0"/>
            <a:r>
              <a:rPr lang="ru-RU" altLang="ru-RU" sz="1800" dirty="0">
                <a:latin typeface="Times New Roman" pitchFamily="18" charset="0"/>
                <a:ea typeface="Times New Roman" pitchFamily="18" charset="0"/>
              </a:rPr>
              <a:t>Федеральное государственное бюджетное образовательное учреждение </a:t>
            </a:r>
            <a:r>
              <a:rPr lang="ru-RU" altLang="ru-RU" sz="1800" dirty="0" smtClean="0">
                <a:latin typeface="Times New Roman" pitchFamily="18" charset="0"/>
                <a:ea typeface="Times New Roman" pitchFamily="18" charset="0"/>
              </a:rPr>
              <a:t>высшего </a:t>
            </a:r>
            <a:r>
              <a:rPr lang="ru-RU" altLang="ru-RU" sz="1800" dirty="0">
                <a:latin typeface="Times New Roman" pitchFamily="18" charset="0"/>
                <a:ea typeface="Times New Roman" pitchFamily="18" charset="0"/>
              </a:rPr>
              <a:t>образования «Красноярский государственный медицинский </a:t>
            </a:r>
            <a:r>
              <a:rPr lang="ru-RU" altLang="ru-RU" sz="1800">
                <a:latin typeface="Times New Roman" pitchFamily="18" charset="0"/>
                <a:ea typeface="Times New Roman" pitchFamily="18" charset="0"/>
              </a:rPr>
              <a:t>университет </a:t>
            </a:r>
            <a:r>
              <a:rPr lang="ru-RU" altLang="ru-RU" sz="1800" smtClean="0">
                <a:latin typeface="Times New Roman" pitchFamily="18" charset="0"/>
                <a:ea typeface="Times New Roman" pitchFamily="18" charset="0"/>
              </a:rPr>
              <a:t/>
            </a:r>
            <a:br>
              <a:rPr lang="ru-RU" altLang="ru-RU" sz="1800" smtClean="0">
                <a:latin typeface="Times New Roman" pitchFamily="18" charset="0"/>
                <a:ea typeface="Times New Roman" pitchFamily="18" charset="0"/>
              </a:rPr>
            </a:br>
            <a:r>
              <a:rPr lang="ru-RU" altLang="ru-RU" sz="1800" smtClean="0">
                <a:latin typeface="Times New Roman" pitchFamily="18" charset="0"/>
                <a:ea typeface="Times New Roman" pitchFamily="18" charset="0"/>
              </a:rPr>
              <a:t>имени </a:t>
            </a:r>
            <a:r>
              <a:rPr lang="ru-RU" altLang="ru-RU" sz="1800" dirty="0">
                <a:latin typeface="Times New Roman" pitchFamily="18" charset="0"/>
                <a:ea typeface="Times New Roman" pitchFamily="18" charset="0"/>
              </a:rPr>
              <a:t>профессора В.Ф. </a:t>
            </a:r>
            <a:r>
              <a:rPr lang="ru-RU" altLang="ru-RU" sz="1800" dirty="0" err="1">
                <a:latin typeface="Times New Roman" pitchFamily="18" charset="0"/>
                <a:ea typeface="Times New Roman" pitchFamily="18" charset="0"/>
              </a:rPr>
              <a:t>Войно-Ясенецкого</a:t>
            </a:r>
            <a:r>
              <a:rPr lang="ru-RU" altLang="ru-RU" sz="1800" dirty="0">
                <a:latin typeface="Times New Roman" pitchFamily="18" charset="0"/>
                <a:ea typeface="Times New Roman" pitchFamily="18" charset="0"/>
              </a:rPr>
              <a:t>» </a:t>
            </a:r>
            <a:r>
              <a:rPr dirty="0"/>
              <a:t/>
            </a:r>
            <a:br>
              <a:rPr dirty="0"/>
            </a:br>
            <a:r>
              <a:rPr lang="ru-RU" altLang="ru-RU" sz="1800" dirty="0">
                <a:latin typeface="Times New Roman" pitchFamily="18" charset="0"/>
                <a:ea typeface="Times New Roman" pitchFamily="18" charset="0"/>
              </a:rPr>
              <a:t>Министерства здравоохранения Российской Федерации</a:t>
            </a:r>
            <a:r>
              <a:rPr dirty="0"/>
              <a:t/>
            </a:r>
            <a:br>
              <a:rPr dirty="0"/>
            </a:br>
            <a:r>
              <a:rPr lang="ru-RU" altLang="ru-RU" sz="1800" dirty="0">
                <a:latin typeface="Times New Roman" pitchFamily="18" charset="0"/>
                <a:ea typeface="Times New Roman" pitchFamily="18" charset="0"/>
              </a:rPr>
              <a:t>Кафедра стоматологии ИПО</a:t>
            </a:r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2" y="23495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algn="ctr">
              <a:buNone/>
              <a:defRPr sz="3200">
                <a:solidFill>
                  <a:schemeClr val="dk1"/>
                </a:solidFill>
              </a:defRPr>
            </a:lvl1pPr>
            <a:lvl2pPr marL="457200" algn="ctr">
              <a:buNone/>
            </a:lvl2pPr>
            <a:lvl3pPr marL="914400" algn="ctr">
              <a:buNone/>
            </a:lvl3pPr>
            <a:lvl4pPr marL="1371600" algn="ctr">
              <a:buNone/>
            </a:lvl4pPr>
            <a:lvl5pPr marL="1828800" algn="ctr">
              <a:buNone/>
            </a:lvl5pPr>
          </a:lstStyle>
          <a:p>
            <a:pPr lvl="0"/>
            <a:r>
              <a:rPr lang="en-US" altLang="en-US" sz="2400" b="1" i="1">
                <a:solidFill>
                  <a:srgbClr val="00A8A4"/>
                </a:solidFill>
                <a:latin typeface="Arial" pitchFamily="34" charset="0"/>
              </a:rPr>
              <a:t>Профилактика стоматологических заболеваний в период ортодонтического лечения</a:t>
            </a:r>
          </a:p>
        </p:txBody>
      </p:sp>
      <p:sp>
        <p:nvSpPr>
          <p:cNvPr id="1048583" name="TextBox 5"/>
          <p:cNvSpPr txBox="1"/>
          <p:nvPr/>
        </p:nvSpPr>
        <p:spPr>
          <a:xfrm>
            <a:off x="3562547" y="4075014"/>
            <a:ext cx="5473303" cy="17543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ru-RU" altLang="en-US" dirty="0"/>
              <a:t>Выполнил ординатор </a:t>
            </a:r>
          </a:p>
          <a:p>
            <a:pPr lvl="0" algn="ctr"/>
            <a:r>
              <a:rPr lang="ru-RU" altLang="en-US" dirty="0"/>
              <a:t>кафедры-клиники стоматологии ИПО</a:t>
            </a:r>
          </a:p>
          <a:p>
            <a:pPr lvl="0" algn="ctr"/>
            <a:r>
              <a:rPr lang="ru-RU" altLang="en-US" dirty="0"/>
              <a:t>по специальности </a:t>
            </a:r>
            <a:r>
              <a:rPr lang="ru-RU" altLang="en-US" dirty="0" smtClean="0"/>
              <a:t>«ортодонтия»</a:t>
            </a:r>
            <a:endParaRPr lang="ru-RU" altLang="en-US" dirty="0"/>
          </a:p>
          <a:p>
            <a:pPr lvl="0" algn="ctr"/>
            <a:r>
              <a:rPr lang="en-US" altLang="en-US" dirty="0" err="1" smtClean="0">
                <a:latin typeface="Arial" pitchFamily="34" charset="0"/>
              </a:rPr>
              <a:t>Суле</a:t>
            </a:r>
            <a:r>
              <a:rPr lang="ru-RU" altLang="en-US" dirty="0" smtClean="0">
                <a:latin typeface="Arial" pitchFamily="34" charset="0"/>
              </a:rPr>
              <a:t>й</a:t>
            </a:r>
            <a:r>
              <a:rPr lang="en-US" altLang="en-US" dirty="0" err="1" smtClean="0">
                <a:latin typeface="Arial" pitchFamily="34" charset="0"/>
              </a:rPr>
              <a:t>манов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Нариман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</a:rPr>
              <a:t>Али</a:t>
            </a:r>
            <a:r>
              <a:rPr lang="ru-RU" altLang="en-US" dirty="0" smtClean="0">
                <a:latin typeface="Arial" pitchFamily="34" charset="0"/>
              </a:rPr>
              <a:t>л</a:t>
            </a:r>
            <a:r>
              <a:rPr lang="en-US" altLang="en-US" dirty="0" err="1" smtClean="0">
                <a:latin typeface="Arial" pitchFamily="34" charset="0"/>
              </a:rPr>
              <a:t>ович</a:t>
            </a:r>
            <a:endParaRPr lang="en-US" altLang="en-US" dirty="0">
              <a:latin typeface="Arial" pitchFamily="34" charset="0"/>
            </a:endParaRPr>
          </a:p>
          <a:p>
            <a:pPr lvl="0" algn="ctr"/>
            <a:r>
              <a:rPr lang="zh-CN" altLang="en-US" dirty="0"/>
              <a:t>рецензент к.м.н., доцент Дуж Анатолий Николаевич.</a:t>
            </a:r>
          </a:p>
          <a:p>
            <a:pPr lvl="0" algn="ctr"/>
            <a:endParaRPr lang="zh-CN" altLang="en-US" dirty="0"/>
          </a:p>
        </p:txBody>
      </p:sp>
      <p:sp>
        <p:nvSpPr>
          <p:cNvPr id="1048584" name="TextBox 6"/>
          <p:cNvSpPr txBox="1"/>
          <p:nvPr/>
        </p:nvSpPr>
        <p:spPr>
          <a:xfrm>
            <a:off x="3995737" y="6165850"/>
            <a:ext cx="2303462" cy="3683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/>
              <a:t>Красноярск , </a:t>
            </a:r>
            <a:r>
              <a:rPr lang="en-US">
                <a:latin typeface="Arial" pitchFamily="34" charset="0"/>
              </a:rPr>
              <a:t>2022 г.</a:t>
            </a:r>
          </a:p>
        </p:txBody>
      </p:sp>
      <p:pic>
        <p:nvPicPr>
          <p:cNvPr id="2097152" name="Рисунок 2097151"/>
          <p:cNvPicPr>
            <a:picLocks/>
          </p:cNvPicPr>
          <p:nvPr/>
        </p:nvPicPr>
        <p:blipFill>
          <a:blip r:embed="rId2"/>
          <a:srcRect l="50270" t="17191"/>
          <a:stretch>
            <a:fillRect/>
          </a:stretch>
        </p:blipFill>
        <p:spPr>
          <a:xfrm>
            <a:off x="250825" y="4076700"/>
            <a:ext cx="2352675" cy="2636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9325" y="260350"/>
            <a:ext cx="6999287" cy="64135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altLang="en-US" b="1" i="1" dirty="0" err="1">
                <a:solidFill>
                  <a:srgbClr val="00A8A4"/>
                </a:solidFill>
                <a:latin typeface="Arial" pitchFamily="34" charset="0"/>
              </a:rPr>
              <a:t>Основы</a:t>
            </a:r>
            <a:r>
              <a:rPr lang="en-US" altLang="en-US" b="1" i="1" dirty="0">
                <a:solidFill>
                  <a:srgbClr val="00A8A4"/>
                </a:solidFill>
                <a:latin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00A8A4"/>
                </a:solidFill>
                <a:latin typeface="Arial" pitchFamily="34" charset="0"/>
              </a:rPr>
              <a:t>профилактики</a:t>
            </a:r>
            <a:r>
              <a:rPr lang="en-US" altLang="en-US" b="1" i="1" dirty="0">
                <a:solidFill>
                  <a:srgbClr val="00A8A4"/>
                </a:solidFill>
                <a:latin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00A8A4"/>
                </a:solidFill>
                <a:latin typeface="Arial" pitchFamily="34" charset="0"/>
              </a:rPr>
              <a:t>стоматологических</a:t>
            </a:r>
            <a:r>
              <a:rPr lang="en-US" altLang="en-US" b="1" i="1" dirty="0">
                <a:solidFill>
                  <a:srgbClr val="00A8A4"/>
                </a:solidFill>
                <a:latin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00A8A4"/>
                </a:solidFill>
                <a:latin typeface="Arial" pitchFamily="34" charset="0"/>
              </a:rPr>
              <a:t>заболеваний</a:t>
            </a:r>
            <a:r>
              <a:rPr lang="en-US" altLang="en-US" b="1" i="1" dirty="0">
                <a:solidFill>
                  <a:srgbClr val="00A8A4"/>
                </a:solidFill>
                <a:latin typeface="Arial" pitchFamily="34" charset="0"/>
              </a:rPr>
              <a:t> </a:t>
            </a:r>
          </a:p>
          <a:p>
            <a:pPr lvl="0" algn="ctr"/>
            <a:r>
              <a:rPr lang="en-US" altLang="en-US" b="1" i="1" dirty="0">
                <a:solidFill>
                  <a:srgbClr val="00A8A4"/>
                </a:solidFill>
                <a:latin typeface="Arial" pitchFamily="34" charset="0"/>
              </a:rPr>
              <a:t>в </a:t>
            </a:r>
            <a:r>
              <a:rPr lang="en-US" altLang="en-US" b="1" i="1" dirty="0" err="1">
                <a:solidFill>
                  <a:srgbClr val="00A8A4"/>
                </a:solidFill>
                <a:latin typeface="Arial" pitchFamily="34" charset="0"/>
              </a:rPr>
              <a:t>период</a:t>
            </a:r>
            <a:r>
              <a:rPr lang="en-US" altLang="en-US" b="1" i="1" dirty="0">
                <a:solidFill>
                  <a:srgbClr val="00A8A4"/>
                </a:solidFill>
                <a:latin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00A8A4"/>
                </a:solidFill>
                <a:latin typeface="Arial" pitchFamily="34" charset="0"/>
              </a:rPr>
              <a:t>ортодонтического</a:t>
            </a:r>
            <a:r>
              <a:rPr lang="en-US" altLang="en-US" b="1" i="1" dirty="0">
                <a:solidFill>
                  <a:srgbClr val="00A8A4"/>
                </a:solidFill>
                <a:latin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00A8A4"/>
                </a:solidFill>
                <a:latin typeface="Arial" pitchFamily="34" charset="0"/>
              </a:rPr>
              <a:t>лечения</a:t>
            </a:r>
            <a:endParaRPr lang="en-US" altLang="en-US" b="1" i="1" dirty="0">
              <a:solidFill>
                <a:srgbClr val="00A8A4"/>
              </a:solidFill>
              <a:latin typeface="Arial" pitchFamily="34" charset="0"/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9325" y="1556792"/>
            <a:ext cx="674846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66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Прямоугольник 1048610"/>
          <p:cNvSpPr/>
          <p:nvPr/>
        </p:nvSpPr>
        <p:spPr>
          <a:xfrm>
            <a:off x="8748712" y="0"/>
            <a:ext cx="522287" cy="36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10</a:t>
            </a:r>
          </a:p>
        </p:txBody>
      </p:sp>
      <p:sp>
        <p:nvSpPr>
          <p:cNvPr id="1048612" name="Прямоугольник 1048611"/>
          <p:cNvSpPr/>
          <p:nvPr/>
        </p:nvSpPr>
        <p:spPr>
          <a:xfrm>
            <a:off x="250825" y="1635719"/>
            <a:ext cx="4679950" cy="430887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indent="11112" algn="just"/>
            <a:r>
              <a:rPr lang="en-US" sz="1600" dirty="0" err="1">
                <a:latin typeface="Times New Roman" pitchFamily="18" charset="0"/>
              </a:rPr>
              <a:t>Следующее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посещение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рекомендуется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начинать</a:t>
            </a:r>
            <a:r>
              <a:rPr lang="en-US" sz="1600" dirty="0">
                <a:latin typeface="Times New Roman" pitchFamily="18" charset="0"/>
              </a:rPr>
              <a:t> с </a:t>
            </a:r>
            <a:r>
              <a:rPr lang="en-US" sz="1600" dirty="0" err="1">
                <a:latin typeface="Times New Roman" pitchFamily="18" charset="0"/>
              </a:rPr>
              <a:t>проверки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мануальных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навыков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пациента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</a:rPr>
              <a:t>касаемо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чистки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зубов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</a:rPr>
              <a:t>обучение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которого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происходило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на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прошлом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посещении</a:t>
            </a:r>
            <a:r>
              <a:rPr lang="en-US" sz="1600" dirty="0">
                <a:latin typeface="Times New Roman" pitchFamily="18" charset="0"/>
              </a:rPr>
              <a:t>. </a:t>
            </a:r>
          </a:p>
          <a:p>
            <a:pPr lvl="0" indent="11112" algn="just"/>
            <a:r>
              <a:rPr lang="en-US" sz="1600" dirty="0" err="1">
                <a:latin typeface="Times New Roman" pitchFamily="18" charset="0"/>
              </a:rPr>
              <a:t>Таким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образом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рекомендуется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начинать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каждое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    </a:t>
            </a:r>
            <a:r>
              <a:rPr lang="en-US" sz="1600" dirty="0" err="1" smtClean="0">
                <a:latin typeface="Times New Roman" pitchFamily="18" charset="0"/>
              </a:rPr>
              <a:t>посещение</a:t>
            </a:r>
            <a:r>
              <a:rPr lang="en-US" sz="1600" dirty="0">
                <a:latin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</a:rPr>
              <a:t>Благодаря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такой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методике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</a:rPr>
              <a:t>пациент</a:t>
            </a:r>
            <a:r>
              <a:rPr lang="ru-RU" sz="1600" dirty="0" smtClean="0">
                <a:latin typeface="Times New Roman" pitchFamily="18" charset="0"/>
              </a:rPr>
              <a:t>    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быстрее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привыкнет</a:t>
            </a:r>
            <a:r>
              <a:rPr lang="en-US" sz="1600" dirty="0">
                <a:latin typeface="Times New Roman" pitchFamily="18" charset="0"/>
              </a:rPr>
              <a:t> к </a:t>
            </a:r>
            <a:r>
              <a:rPr lang="en-US" sz="1600" dirty="0" err="1">
                <a:latin typeface="Times New Roman" pitchFamily="18" charset="0"/>
              </a:rPr>
              <a:t>правильному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методу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ухода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за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зубами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на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подсознательном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уровне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</a:rPr>
              <a:t>тем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самым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     </a:t>
            </a:r>
            <a:r>
              <a:rPr lang="en-US" sz="1600" dirty="0" err="1" smtClean="0">
                <a:latin typeface="Times New Roman" pitchFamily="18" charset="0"/>
              </a:rPr>
              <a:t>способствуя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улучшению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гигиены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полости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рта</a:t>
            </a:r>
            <a:r>
              <a:rPr lang="en-US" sz="1600" dirty="0">
                <a:latin typeface="Times New Roman" pitchFamily="18" charset="0"/>
              </a:rPr>
              <a:t>. </a:t>
            </a:r>
          </a:p>
          <a:p>
            <a:pPr lvl="0" indent="11112" algn="just"/>
            <a:r>
              <a:rPr lang="en-US" sz="1600" dirty="0" err="1">
                <a:latin typeface="Times New Roman" pitchFamily="18" charset="0"/>
              </a:rPr>
              <a:t>Гигиенист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стоматологический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должен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донести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</a:rPr>
              <a:t>что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того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же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результата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пациент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может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добиться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</a:rPr>
              <a:t>если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будет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соблюдать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гигиену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полости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рта</a:t>
            </a:r>
            <a:r>
              <a:rPr lang="en-US" sz="1600" dirty="0">
                <a:latin typeface="Times New Roman" pitchFamily="18" charset="0"/>
              </a:rPr>
              <a:t>. </a:t>
            </a:r>
          </a:p>
          <a:p>
            <a:pPr lvl="0" indent="11112" algn="just"/>
            <a:r>
              <a:rPr lang="en-US" sz="1600" dirty="0">
                <a:latin typeface="Times New Roman" pitchFamily="18" charset="0"/>
              </a:rPr>
              <a:t>В </a:t>
            </a:r>
            <a:r>
              <a:rPr lang="en-US" sz="1600" dirty="0" err="1">
                <a:latin typeface="Times New Roman" pitchFamily="18" charset="0"/>
              </a:rPr>
              <a:t>заключение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</a:rPr>
              <a:t>стоматолог</a:t>
            </a:r>
            <a:r>
              <a:rPr lang="en-US" sz="1600" dirty="0">
                <a:latin typeface="Times New Roman" pitchFamily="18" charset="0"/>
              </a:rPr>
              <a:t> – </a:t>
            </a:r>
            <a:r>
              <a:rPr lang="en-US" sz="1600" dirty="0" err="1">
                <a:latin typeface="Times New Roman" pitchFamily="18" charset="0"/>
              </a:rPr>
              <a:t>гигиенист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обязан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       </a:t>
            </a:r>
            <a:r>
              <a:rPr lang="en-US" sz="1600" dirty="0" err="1" smtClean="0">
                <a:latin typeface="Times New Roman" pitchFamily="18" charset="0"/>
              </a:rPr>
              <a:t>провести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мотивационную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беседу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об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отказе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             </a:t>
            </a:r>
            <a:r>
              <a:rPr lang="en-US" sz="1600" dirty="0" err="1" smtClean="0">
                <a:latin typeface="Times New Roman" pitchFamily="18" charset="0"/>
              </a:rPr>
              <a:t>вредных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привычек</a:t>
            </a:r>
            <a:r>
              <a:rPr lang="en-US" sz="1600" dirty="0">
                <a:latin typeface="Times New Roman" pitchFamily="18" charset="0"/>
              </a:rPr>
              <a:t>, о </a:t>
            </a:r>
            <a:r>
              <a:rPr lang="en-US" sz="1600" dirty="0" err="1">
                <a:latin typeface="Times New Roman" pitchFamily="18" charset="0"/>
              </a:rPr>
              <a:t>важности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правильном</a:t>
            </a:r>
            <a:r>
              <a:rPr lang="ru-RU" sz="1600" dirty="0" smtClean="0">
                <a:latin typeface="Times New Roman" pitchFamily="18" charset="0"/>
              </a:rPr>
              <a:t>              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питании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</a:rPr>
              <a:t>поддержании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здорового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образа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жизни</a:t>
            </a:r>
            <a:r>
              <a:rPr lang="en-US" sz="1600" dirty="0">
                <a:latin typeface="Times New Roman" pitchFamily="18" charset="0"/>
              </a:rPr>
              <a:t> и о </a:t>
            </a:r>
            <a:r>
              <a:rPr lang="en-US" sz="1600" dirty="0" err="1">
                <a:latin typeface="Times New Roman" pitchFamily="18" charset="0"/>
              </a:rPr>
              <a:t>правильном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поддержании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гигиены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полости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рта</a:t>
            </a:r>
            <a:r>
              <a:rPr lang="en-US" sz="1600" dirty="0">
                <a:latin typeface="Times New Roman" pitchFamily="18" charset="0"/>
              </a:rPr>
              <a:t>.</a:t>
            </a:r>
            <a:r>
              <a:rPr lang="en-US" dirty="0">
                <a:latin typeface="Arial" pitchFamily="34" charset="0"/>
              </a:rPr>
              <a:t> </a:t>
            </a:r>
          </a:p>
        </p:txBody>
      </p:sp>
      <p:sp>
        <p:nvSpPr>
          <p:cNvPr id="1048613" name="Прямоугольник 1048612"/>
          <p:cNvSpPr/>
          <p:nvPr/>
        </p:nvSpPr>
        <p:spPr>
          <a:xfrm>
            <a:off x="949325" y="260350"/>
            <a:ext cx="6999287" cy="64135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altLang="en-US" b="1" i="1">
                <a:solidFill>
                  <a:srgbClr val="00A8A4"/>
                </a:solidFill>
                <a:latin typeface="Arial" pitchFamily="34" charset="0"/>
              </a:rPr>
              <a:t>Основы профилактики стоматологических заболеваний </a:t>
            </a:r>
          </a:p>
          <a:p>
            <a:pPr lvl="0" algn="ctr"/>
            <a:r>
              <a:rPr lang="en-US" altLang="en-US" b="1" i="1">
                <a:solidFill>
                  <a:srgbClr val="00A8A4"/>
                </a:solidFill>
                <a:latin typeface="Arial" pitchFamily="34" charset="0"/>
              </a:rPr>
              <a:t>в период ортодонтического лечения</a:t>
            </a:r>
          </a:p>
        </p:txBody>
      </p:sp>
      <p:pic>
        <p:nvPicPr>
          <p:cNvPr id="2097162" name="Рисунок 209716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76825" y="1773237"/>
            <a:ext cx="3924300" cy="345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Прямоугольник 1048613"/>
          <p:cNvSpPr/>
          <p:nvPr/>
        </p:nvSpPr>
        <p:spPr>
          <a:xfrm>
            <a:off x="8748712" y="0"/>
            <a:ext cx="522287" cy="36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11</a:t>
            </a:r>
          </a:p>
        </p:txBody>
      </p:sp>
      <p:sp>
        <p:nvSpPr>
          <p:cNvPr id="1048615" name="Прямоугольник 1048614"/>
          <p:cNvSpPr/>
          <p:nvPr/>
        </p:nvSpPr>
        <p:spPr>
          <a:xfrm>
            <a:off x="-4481512" y="324485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endParaRPr>
              <a:latin typeface="Arial" pitchFamily="34" charset="0"/>
            </a:endParaRPr>
          </a:p>
        </p:txBody>
      </p:sp>
      <p:sp>
        <p:nvSpPr>
          <p:cNvPr id="1048616" name="Прямоугольник 1048615"/>
          <p:cNvSpPr/>
          <p:nvPr/>
        </p:nvSpPr>
        <p:spPr>
          <a:xfrm>
            <a:off x="201612" y="260350"/>
            <a:ext cx="85026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b="1" i="1">
                <a:solidFill>
                  <a:srgbClr val="00A8A4"/>
                </a:solidFill>
                <a:latin typeface="Arial" pitchFamily="34" charset="0"/>
              </a:rPr>
              <a:t>Комплексная профилактика стоматологических заболеваний у детей</a:t>
            </a:r>
          </a:p>
        </p:txBody>
      </p:sp>
      <p:sp>
        <p:nvSpPr>
          <p:cNvPr id="1048617" name="Объект 2"/>
          <p:cNvSpPr/>
          <p:nvPr/>
        </p:nvSpPr>
        <p:spPr>
          <a:xfrm>
            <a:off x="611187" y="981075"/>
            <a:ext cx="8208962" cy="307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354012" algn="just">
              <a:lnSpc>
                <a:spcPct val="80000"/>
              </a:lnSpc>
              <a:buNone/>
            </a:pPr>
            <a:endParaRPr sz="1400">
              <a:latin typeface="Times New Roman" pitchFamily="18" charset="0"/>
            </a:endParaRPr>
          </a:p>
        </p:txBody>
      </p:sp>
      <p:sp>
        <p:nvSpPr>
          <p:cNvPr id="1048618" name="Прямоугольник 1048617"/>
          <p:cNvSpPr/>
          <p:nvPr/>
        </p:nvSpPr>
        <p:spPr>
          <a:xfrm>
            <a:off x="3695700" y="692150"/>
            <a:ext cx="1438275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sz="2400" b="1" i="1">
                <a:solidFill>
                  <a:schemeClr val="accent2"/>
                </a:solidFill>
                <a:latin typeface="Arial" pitchFamily="34" charset="0"/>
              </a:rPr>
              <a:t>КАРИЕС</a:t>
            </a:r>
          </a:p>
        </p:txBody>
      </p:sp>
      <p:sp>
        <p:nvSpPr>
          <p:cNvPr id="1048619" name="Прямоугольник 1048618"/>
          <p:cNvSpPr/>
          <p:nvPr/>
        </p:nvSpPr>
        <p:spPr>
          <a:xfrm>
            <a:off x="684212" y="1196975"/>
            <a:ext cx="7561262" cy="255454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indent="12700"/>
            <a:r>
              <a:rPr lang="en-US" sz="2000" dirty="0" err="1">
                <a:latin typeface="Times New Roman" pitchFamily="18" charset="0"/>
              </a:rPr>
              <a:t>Это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самое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распространенное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стоматологическое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заболевание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</a:rPr>
              <a:t>        </a:t>
            </a:r>
            <a:r>
              <a:rPr lang="en-US" sz="2000" dirty="0" err="1" smtClean="0">
                <a:latin typeface="Times New Roman" pitchFamily="18" charset="0"/>
              </a:rPr>
              <a:t>проявляющееся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в </a:t>
            </a:r>
            <a:r>
              <a:rPr lang="en-US" sz="2000" dirty="0" err="1">
                <a:latin typeface="Times New Roman" pitchFamily="18" charset="0"/>
              </a:rPr>
              <a:t>разрушении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твердых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тканей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зуба</a:t>
            </a:r>
            <a:r>
              <a:rPr lang="en-US" sz="2000" dirty="0">
                <a:latin typeface="Times New Roman" pitchFamily="18" charset="0"/>
              </a:rPr>
              <a:t>.</a:t>
            </a:r>
          </a:p>
          <a:p>
            <a:pPr lvl="0" indent="12700"/>
            <a:r>
              <a:rPr lang="en-US" sz="2000" dirty="0" err="1">
                <a:latin typeface="Times New Roman" pitchFamily="18" charset="0"/>
              </a:rPr>
              <a:t>Для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профилактики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необходимо</a:t>
            </a:r>
            <a:r>
              <a:rPr lang="en-US" sz="2000" dirty="0">
                <a:latin typeface="Times New Roman" pitchFamily="18" charset="0"/>
              </a:rPr>
              <a:t>: </a:t>
            </a:r>
          </a:p>
          <a:p>
            <a:pPr lvl="0" indent="12700">
              <a:buFontTx/>
              <a:buAutoNum type="arabicParenR"/>
            </a:pPr>
            <a:r>
              <a:rPr lang="en-US" sz="2000" dirty="0" err="1">
                <a:latin typeface="Times New Roman" pitchFamily="18" charset="0"/>
              </a:rPr>
              <a:t>Соблюдать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индивидуальную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гигиену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полости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рта</a:t>
            </a:r>
            <a:endParaRPr lang="en-US" sz="2000" dirty="0">
              <a:latin typeface="Times New Roman" pitchFamily="18" charset="0"/>
            </a:endParaRPr>
          </a:p>
          <a:p>
            <a:pPr lvl="0" indent="12700">
              <a:buFontTx/>
              <a:buAutoNum type="arabicParenR"/>
            </a:pPr>
            <a:r>
              <a:rPr lang="en-US" sz="2000" dirty="0" err="1">
                <a:latin typeface="Times New Roman" pitchFamily="18" charset="0"/>
              </a:rPr>
              <a:t>Профессиональную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гигиену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полости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рта</a:t>
            </a:r>
            <a:endParaRPr lang="en-US" sz="2000" dirty="0">
              <a:latin typeface="Times New Roman" pitchFamily="18" charset="0"/>
            </a:endParaRPr>
          </a:p>
          <a:p>
            <a:pPr lvl="0" indent="12700">
              <a:buFontTx/>
              <a:buAutoNum type="arabicParenR"/>
            </a:pPr>
            <a:r>
              <a:rPr lang="en-US" sz="2000" dirty="0" err="1">
                <a:latin typeface="Times New Roman" pitchFamily="18" charset="0"/>
              </a:rPr>
              <a:t>Выполнять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профилактику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кальция</a:t>
            </a:r>
            <a:endParaRPr lang="en-US" sz="2000" dirty="0">
              <a:latin typeface="Times New Roman" pitchFamily="18" charset="0"/>
            </a:endParaRPr>
          </a:p>
          <a:p>
            <a:pPr lvl="0" indent="12700"/>
            <a:endParaRPr sz="2000" dirty="0">
              <a:latin typeface="Times New Roman" pitchFamily="18" charset="0"/>
            </a:endParaRPr>
          </a:p>
          <a:p>
            <a:pPr lvl="0" indent="12700"/>
            <a:endParaRPr sz="2000" dirty="0">
              <a:latin typeface="Times New Roman" pitchFamily="18" charset="0"/>
            </a:endParaRPr>
          </a:p>
        </p:txBody>
      </p:sp>
      <p:pic>
        <p:nvPicPr>
          <p:cNvPr id="2097169" name="Рисунок 2097168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8887" y="3573462"/>
            <a:ext cx="6913562" cy="2808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Прямоугольник 1048619"/>
          <p:cNvSpPr/>
          <p:nvPr/>
        </p:nvSpPr>
        <p:spPr>
          <a:xfrm>
            <a:off x="201612" y="260350"/>
            <a:ext cx="85026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b="1" i="1">
                <a:solidFill>
                  <a:srgbClr val="00A8A4"/>
                </a:solidFill>
                <a:latin typeface="Arial" pitchFamily="34" charset="0"/>
              </a:rPr>
              <a:t>Комплексная профилактика стоматологических заболеваний у детей</a:t>
            </a:r>
          </a:p>
        </p:txBody>
      </p:sp>
      <p:sp>
        <p:nvSpPr>
          <p:cNvPr id="1048621" name="Прямоугольник 1048620"/>
          <p:cNvSpPr/>
          <p:nvPr/>
        </p:nvSpPr>
        <p:spPr>
          <a:xfrm>
            <a:off x="3586162" y="692150"/>
            <a:ext cx="1658937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sz="2400" b="1" i="1">
                <a:solidFill>
                  <a:schemeClr val="accent2"/>
                </a:solidFill>
                <a:latin typeface="Arial" pitchFamily="34" charset="0"/>
              </a:rPr>
              <a:t>ПУЛЬПИТ</a:t>
            </a:r>
          </a:p>
        </p:txBody>
      </p:sp>
      <p:sp>
        <p:nvSpPr>
          <p:cNvPr id="1048622" name="Прямоугольник 1048621"/>
          <p:cNvSpPr/>
          <p:nvPr/>
        </p:nvSpPr>
        <p:spPr>
          <a:xfrm>
            <a:off x="684212" y="1196975"/>
            <a:ext cx="7561262" cy="25304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indent="12700" algn="just"/>
            <a:r>
              <a:rPr lang="en-US" altLang="en-US" sz="2000" dirty="0" err="1">
                <a:latin typeface="Times New Roman" pitchFamily="18" charset="0"/>
              </a:rPr>
              <a:t>Пульпит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возникает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при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отсутствии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своевременного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лечения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ru-RU" altLang="en-US" sz="2000" dirty="0" smtClean="0">
                <a:latin typeface="Times New Roman" pitchFamily="18" charset="0"/>
              </a:rPr>
              <a:t>          </a:t>
            </a:r>
            <a:r>
              <a:rPr lang="en-US" altLang="en-US" sz="2000" dirty="0" err="1" smtClean="0">
                <a:latin typeface="Times New Roman" pitchFamily="18" charset="0"/>
              </a:rPr>
              <a:t>кариеса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en-US" altLang="en-US" sz="2000" dirty="0" err="1">
                <a:latin typeface="Times New Roman" pitchFamily="18" charset="0"/>
              </a:rPr>
              <a:t>когда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патологический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процесс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распространяется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на</a:t>
            </a:r>
            <a:r>
              <a:rPr lang="ru-RU" altLang="en-US" sz="2000" dirty="0" smtClean="0">
                <a:latin typeface="Times New Roman" pitchFamily="18" charset="0"/>
              </a:rPr>
              <a:t>           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внутреннее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пространство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хуба-пульпу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en-US" altLang="en-US" sz="2000" dirty="0" err="1">
                <a:latin typeface="Times New Roman" pitchFamily="18" charset="0"/>
              </a:rPr>
              <a:t>которая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содержит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нервные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волокна</a:t>
            </a:r>
            <a:r>
              <a:rPr lang="en-US" altLang="en-US" sz="2000" dirty="0">
                <a:latin typeface="Times New Roman" pitchFamily="18" charset="0"/>
              </a:rPr>
              <a:t> и </a:t>
            </a:r>
            <a:r>
              <a:rPr lang="en-US" altLang="en-US" sz="2000" dirty="0" err="1">
                <a:latin typeface="Times New Roman" pitchFamily="18" charset="0"/>
              </a:rPr>
              <a:t>кровеносные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сосуды</a:t>
            </a:r>
            <a:r>
              <a:rPr lang="en-US" altLang="en-US" sz="2000" dirty="0">
                <a:latin typeface="Times New Roman" pitchFamily="18" charset="0"/>
              </a:rPr>
              <a:t>.</a:t>
            </a:r>
          </a:p>
          <a:p>
            <a:pPr lvl="0" indent="12700" algn="just"/>
            <a:r>
              <a:rPr lang="en-US" altLang="en-US" sz="2000" dirty="0" err="1">
                <a:latin typeface="Times New Roman" pitchFamily="18" charset="0"/>
              </a:rPr>
              <a:t>Для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профилактики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пульпита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необходимо</a:t>
            </a:r>
            <a:r>
              <a:rPr lang="en-US" altLang="en-US" sz="2000" dirty="0">
                <a:latin typeface="Times New Roman" pitchFamily="18" charset="0"/>
              </a:rPr>
              <a:t>: </a:t>
            </a:r>
          </a:p>
          <a:p>
            <a:pPr lvl="0" indent="12700" algn="just">
              <a:buFontTx/>
              <a:buAutoNum type="arabicParenR"/>
            </a:pPr>
            <a:r>
              <a:rPr lang="en-US" altLang="en-US" sz="2000" dirty="0" err="1">
                <a:latin typeface="Times New Roman" pitchFamily="18" charset="0"/>
              </a:rPr>
              <a:t>Рациональное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питание</a:t>
            </a:r>
            <a:endParaRPr lang="en-US" altLang="en-US" sz="2000" dirty="0">
              <a:latin typeface="Times New Roman" pitchFamily="18" charset="0"/>
            </a:endParaRPr>
          </a:p>
          <a:p>
            <a:pPr lvl="0" indent="12700" algn="just">
              <a:buFontTx/>
              <a:buAutoNum type="arabicParenR"/>
            </a:pPr>
            <a:r>
              <a:rPr lang="en-US" altLang="en-US" sz="2000" dirty="0" err="1">
                <a:latin typeface="Times New Roman" pitchFamily="18" charset="0"/>
              </a:rPr>
              <a:t>Фторопрофилактика</a:t>
            </a:r>
            <a:endParaRPr lang="en-US" altLang="en-US" sz="2000" dirty="0">
              <a:latin typeface="Times New Roman" pitchFamily="18" charset="0"/>
            </a:endParaRPr>
          </a:p>
          <a:p>
            <a:pPr lvl="0" indent="12700"/>
            <a:endParaRPr lang="en-US" altLang="en-US" sz="2000" dirty="0">
              <a:latin typeface="Times New Roman" pitchFamily="18" charset="0"/>
            </a:endParaRPr>
          </a:p>
        </p:txBody>
      </p:sp>
      <p:pic>
        <p:nvPicPr>
          <p:cNvPr id="2097170" name="Рисунок 2097169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51275" y="3213100"/>
            <a:ext cx="4930775" cy="32400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23" name="Прямоугольник 1048622"/>
          <p:cNvSpPr/>
          <p:nvPr/>
        </p:nvSpPr>
        <p:spPr>
          <a:xfrm>
            <a:off x="8748712" y="0"/>
            <a:ext cx="522287" cy="36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Текст 1048625"/>
          <p:cNvSpPr>
            <a:spLocks noGrp="1"/>
          </p:cNvSpPr>
          <p:nvPr>
            <p:ph type="body" idx="1"/>
          </p:nvPr>
        </p:nvSpPr>
        <p:spPr>
          <a:xfrm>
            <a:off x="468312" y="1412875"/>
            <a:ext cx="8229600" cy="172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354012" algn="just">
              <a:lnSpc>
                <a:spcPct val="80000"/>
              </a:lnSpc>
              <a:buNone/>
            </a:pPr>
            <a:r>
              <a:rPr lang="en-US" altLang="en-US" sz="1800" dirty="0" err="1">
                <a:latin typeface="Times New Roman" pitchFamily="18" charset="0"/>
              </a:rPr>
              <a:t>Гингивит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часто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возникает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недостаточной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гигиене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полости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рта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может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ru-RU" altLang="en-US" sz="1800" dirty="0" smtClean="0">
                <a:latin typeface="Times New Roman" pitchFamily="18" charset="0"/>
              </a:rPr>
              <a:t>      </a:t>
            </a:r>
            <a:r>
              <a:rPr lang="en-US" altLang="en-US" sz="1800" dirty="0" err="1" smtClean="0">
                <a:latin typeface="Times New Roman" pitchFamily="18" charset="0"/>
              </a:rPr>
              <a:t>быть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проявлением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стоматологической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патологии</a:t>
            </a:r>
            <a:r>
              <a:rPr lang="en-US" altLang="en-US" sz="1800" dirty="0">
                <a:latin typeface="Times New Roman" pitchFamily="18" charset="0"/>
              </a:rPr>
              <a:t>.</a:t>
            </a:r>
          </a:p>
          <a:p>
            <a:pPr marL="0" lvl="0" indent="354012" algn="just">
              <a:lnSpc>
                <a:spcPct val="80000"/>
              </a:lnSpc>
              <a:buNone/>
            </a:pPr>
            <a:r>
              <a:rPr lang="en-US" altLang="en-US" sz="1800" dirty="0" err="1">
                <a:latin typeface="Times New Roman" pitchFamily="18" charset="0"/>
              </a:rPr>
              <a:t>Профилактика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гингивита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предпологает</a:t>
            </a:r>
            <a:r>
              <a:rPr lang="en-US" altLang="en-US" sz="1800" dirty="0">
                <a:latin typeface="Times New Roman" pitchFamily="18" charset="0"/>
              </a:rPr>
              <a:t>:</a:t>
            </a:r>
          </a:p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Герметизацию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фиссур</a:t>
            </a:r>
            <a:endParaRPr lang="en-US" altLang="en-US" sz="1800" dirty="0">
              <a:latin typeface="Times New Roman" pitchFamily="18" charset="0"/>
            </a:endParaRPr>
          </a:p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Регулярное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посещение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детского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стоматолога</a:t>
            </a:r>
            <a:endParaRPr lang="en-US" altLang="en-US" sz="1800" dirty="0">
              <a:latin typeface="Times New Roman" pitchFamily="18" charset="0"/>
            </a:endParaRPr>
          </a:p>
          <a:p>
            <a:pPr marL="0" lvl="0" indent="354012" algn="just">
              <a:lnSpc>
                <a:spcPct val="80000"/>
              </a:lnSpc>
              <a:buFont typeface="Arial" pitchFamily="34" charset="0"/>
              <a:buAutoNum type="arabicParenR"/>
            </a:pPr>
            <a:r>
              <a:rPr lang="en-US" altLang="en-US" sz="1800" dirty="0" err="1">
                <a:latin typeface="Times New Roman" pitchFamily="18" charset="0"/>
              </a:rPr>
              <a:t>Профилактику</a:t>
            </a:r>
            <a:r>
              <a:rPr lang="en-US" altLang="en-US" sz="1800" dirty="0">
                <a:latin typeface="Times New Roman" pitchFamily="18" charset="0"/>
              </a:rPr>
              <a:t> и </a:t>
            </a:r>
            <a:r>
              <a:rPr lang="en-US" altLang="en-US" sz="1800" dirty="0" err="1">
                <a:latin typeface="Times New Roman" pitchFamily="18" charset="0"/>
              </a:rPr>
              <a:t>лечение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зубочелюстных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</a:rPr>
              <a:t>ан</a:t>
            </a:r>
            <a:r>
              <a:rPr lang="ru-RU" altLang="en-US" sz="1800" dirty="0" smtClean="0">
                <a:latin typeface="Times New Roman" pitchFamily="18" charset="0"/>
              </a:rPr>
              <a:t>о</a:t>
            </a:r>
            <a:r>
              <a:rPr lang="en-US" altLang="en-US" sz="1800" dirty="0" err="1" smtClean="0">
                <a:latin typeface="Times New Roman" pitchFamily="18" charset="0"/>
              </a:rPr>
              <a:t>малий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1048627" name="Прямоугольник 1048626"/>
          <p:cNvSpPr/>
          <p:nvPr/>
        </p:nvSpPr>
        <p:spPr>
          <a:xfrm>
            <a:off x="201612" y="260350"/>
            <a:ext cx="85026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b="1" i="1">
                <a:solidFill>
                  <a:srgbClr val="00A8A4"/>
                </a:solidFill>
                <a:latin typeface="Arial" pitchFamily="34" charset="0"/>
              </a:rPr>
              <a:t>Комплексная профилактика стоматологических заболеваний у детей</a:t>
            </a:r>
          </a:p>
        </p:txBody>
      </p:sp>
      <p:sp>
        <p:nvSpPr>
          <p:cNvPr id="1048628" name="Прямоугольник 1048627"/>
          <p:cNvSpPr/>
          <p:nvPr/>
        </p:nvSpPr>
        <p:spPr>
          <a:xfrm>
            <a:off x="3492500" y="765175"/>
            <a:ext cx="1843087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sz="2400" b="1" i="1">
                <a:solidFill>
                  <a:schemeClr val="accent2"/>
                </a:solidFill>
                <a:latin typeface="Arial" pitchFamily="34" charset="0"/>
              </a:rPr>
              <a:t>ГИНГИВИТ</a:t>
            </a:r>
          </a:p>
        </p:txBody>
      </p:sp>
      <p:pic>
        <p:nvPicPr>
          <p:cNvPr id="2097171" name="Рисунок 209717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1550" y="3141662"/>
            <a:ext cx="7021512" cy="334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29" name="Прямоугольник 1048628"/>
          <p:cNvSpPr/>
          <p:nvPr/>
        </p:nvSpPr>
        <p:spPr>
          <a:xfrm>
            <a:off x="8748712" y="0"/>
            <a:ext cx="522287" cy="36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Прямоугольник 1048629"/>
          <p:cNvSpPr/>
          <p:nvPr/>
        </p:nvSpPr>
        <p:spPr>
          <a:xfrm>
            <a:off x="8748712" y="0"/>
            <a:ext cx="522287" cy="36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14</a:t>
            </a:r>
          </a:p>
        </p:txBody>
      </p:sp>
      <p:pic>
        <p:nvPicPr>
          <p:cNvPr id="2097172" name="Рисунок 2097171"/>
          <p:cNvPicPr>
            <a:picLocks/>
          </p:cNvPicPr>
          <p:nvPr/>
        </p:nvPicPr>
        <p:blipFill>
          <a:blip r:embed="rId2"/>
          <a:srcRect l="2744" t="48990" r="43698"/>
          <a:stretch>
            <a:fillRect/>
          </a:stretch>
        </p:blipFill>
        <p:spPr>
          <a:xfrm>
            <a:off x="2411412" y="3573462"/>
            <a:ext cx="5761037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31" name="Прямоугольник 1048630"/>
          <p:cNvSpPr/>
          <p:nvPr/>
        </p:nvSpPr>
        <p:spPr>
          <a:xfrm>
            <a:off x="1463675" y="260350"/>
            <a:ext cx="596900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b="1" i="1">
                <a:solidFill>
                  <a:srgbClr val="00A8A4"/>
                </a:solidFill>
                <a:latin typeface="Arial" pitchFamily="34" charset="0"/>
              </a:rPr>
              <a:t>Профилактика стоматологических заболеваний</a:t>
            </a:r>
          </a:p>
        </p:txBody>
      </p:sp>
      <p:sp>
        <p:nvSpPr>
          <p:cNvPr id="1048632" name="Прямоугольник 1048631"/>
          <p:cNvSpPr/>
          <p:nvPr/>
        </p:nvSpPr>
        <p:spPr>
          <a:xfrm>
            <a:off x="395287" y="765175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354012" algn="just">
              <a:lnSpc>
                <a:spcPct val="80000"/>
              </a:lnSpc>
              <a:buNone/>
            </a:pPr>
            <a:r>
              <a:rPr lang="en-US" sz="1800" dirty="0" err="1">
                <a:latin typeface="Times New Roman" pitchFamily="18" charset="0"/>
              </a:rPr>
              <a:t>Профилактика</a:t>
            </a:r>
            <a:r>
              <a:rPr lang="en-US" sz="1800" dirty="0">
                <a:latin typeface="Times New Roman" pitchFamily="18" charset="0"/>
              </a:rPr>
              <a:t> в </a:t>
            </a:r>
            <a:r>
              <a:rPr lang="en-US" sz="1800" dirty="0" err="1">
                <a:latin typeface="Times New Roman" pitchFamily="18" charset="0"/>
              </a:rPr>
              <a:t>стоматологии</a:t>
            </a:r>
            <a:r>
              <a:rPr lang="en-US" sz="1800" dirty="0">
                <a:latin typeface="Times New Roman" pitchFamily="18" charset="0"/>
              </a:rPr>
              <a:t> – </a:t>
            </a:r>
            <a:r>
              <a:rPr lang="en-US" sz="1800" dirty="0" err="1">
                <a:latin typeface="Times New Roman" pitchFamily="18" charset="0"/>
              </a:rPr>
              <a:t>это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актуальная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задача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для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сегодняшнего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</a:rPr>
              <a:t>       </a:t>
            </a:r>
            <a:r>
              <a:rPr lang="en-US" sz="1800" dirty="0" err="1" smtClean="0">
                <a:latin typeface="Times New Roman" pitchFamily="18" charset="0"/>
              </a:rPr>
              <a:t>времени</a:t>
            </a:r>
            <a:r>
              <a:rPr lang="en-US" sz="1800" dirty="0">
                <a:latin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</a:rPr>
              <a:t>Ведь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мероприятия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по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профилактике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стоят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гораздо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дешевле</a:t>
            </a:r>
            <a:r>
              <a:rPr lang="en-US" sz="1800" dirty="0">
                <a:latin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</a:rPr>
              <a:t>чем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лечение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</a:rPr>
              <a:t>заболеваний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</a:rPr>
              <a:t>и </a:t>
            </a:r>
            <a:r>
              <a:rPr lang="en-US" sz="1800" dirty="0" err="1">
                <a:latin typeface="Times New Roman" pitchFamily="18" charset="0"/>
              </a:rPr>
              <a:t>их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осложнений</a:t>
            </a:r>
            <a:r>
              <a:rPr lang="en-US" sz="1800" dirty="0">
                <a:latin typeface="Times New Roman" pitchFamily="18" charset="0"/>
              </a:rPr>
              <a:t>. </a:t>
            </a:r>
          </a:p>
          <a:p>
            <a:pPr marL="0" lvl="0" indent="354012" algn="just">
              <a:lnSpc>
                <a:spcPct val="80000"/>
              </a:lnSpc>
              <a:buNone/>
            </a:pPr>
            <a:r>
              <a:rPr lang="en-US" sz="1800" dirty="0" err="1">
                <a:latin typeface="Times New Roman" pitchFamily="18" charset="0"/>
              </a:rPr>
              <a:t>Здоровые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зубы</a:t>
            </a:r>
            <a:r>
              <a:rPr lang="en-US" sz="1800" dirty="0">
                <a:latin typeface="Times New Roman" pitchFamily="18" charset="0"/>
              </a:rPr>
              <a:t> – </a:t>
            </a:r>
            <a:r>
              <a:rPr lang="en-US" sz="1800" dirty="0" err="1">
                <a:latin typeface="Times New Roman" pitchFamily="18" charset="0"/>
              </a:rPr>
              <a:t>это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не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только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красота</a:t>
            </a:r>
            <a:r>
              <a:rPr lang="en-US" sz="1800" dirty="0">
                <a:latin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</a:rPr>
              <a:t>но</a:t>
            </a:r>
            <a:r>
              <a:rPr lang="en-US" sz="1800" dirty="0">
                <a:latin typeface="Times New Roman" pitchFamily="18" charset="0"/>
              </a:rPr>
              <a:t> и </a:t>
            </a:r>
            <a:r>
              <a:rPr lang="en-US" sz="1800" dirty="0" err="1">
                <a:latin typeface="Times New Roman" pitchFamily="18" charset="0"/>
              </a:rPr>
              <a:t>здоровье</a:t>
            </a:r>
            <a:r>
              <a:rPr lang="en-US" sz="1800" dirty="0">
                <a:latin typeface="Times New Roman" pitchFamily="18" charset="0"/>
              </a:rPr>
              <a:t>. </a:t>
            </a:r>
          </a:p>
          <a:p>
            <a:pPr marL="0" lvl="0" indent="354012" algn="just">
              <a:lnSpc>
                <a:spcPct val="80000"/>
              </a:lnSpc>
              <a:buNone/>
            </a:pPr>
            <a:r>
              <a:rPr lang="en-US" sz="1800" dirty="0" err="1">
                <a:latin typeface="Times New Roman" pitchFamily="18" charset="0"/>
              </a:rPr>
              <a:t>Больные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зубы</a:t>
            </a:r>
            <a:r>
              <a:rPr lang="en-US" sz="1800" dirty="0">
                <a:latin typeface="Times New Roman" pitchFamily="18" charset="0"/>
              </a:rPr>
              <a:t> – </a:t>
            </a:r>
            <a:r>
              <a:rPr lang="en-US" sz="1800" dirty="0" err="1">
                <a:latin typeface="Times New Roman" pitchFamily="18" charset="0"/>
              </a:rPr>
              <a:t>источник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инфекции</a:t>
            </a:r>
            <a:r>
              <a:rPr lang="en-US" sz="1800" dirty="0">
                <a:latin typeface="Times New Roman" pitchFamily="18" charset="0"/>
              </a:rPr>
              <a:t>.</a:t>
            </a:r>
          </a:p>
        </p:txBody>
      </p:sp>
      <p:sp>
        <p:nvSpPr>
          <p:cNvPr id="1048633" name="Прямоугольник 1048632"/>
          <p:cNvSpPr/>
          <p:nvPr/>
        </p:nvSpPr>
        <p:spPr>
          <a:xfrm>
            <a:off x="468312" y="21336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354012" algn="just">
              <a:lnSpc>
                <a:spcPct val="80000"/>
              </a:lnSpc>
              <a:buNone/>
            </a:pPr>
            <a:r>
              <a:rPr lang="en-US" sz="1800" b="1" u="sng" dirty="0" err="1">
                <a:latin typeface="Times New Roman" pitchFamily="18" charset="0"/>
              </a:rPr>
              <a:t>Профилактика</a:t>
            </a:r>
            <a:r>
              <a:rPr lang="en-US" sz="1800" b="1" u="sng" dirty="0">
                <a:latin typeface="Times New Roman" pitchFamily="18" charset="0"/>
              </a:rPr>
              <a:t> </a:t>
            </a:r>
            <a:r>
              <a:rPr lang="en-US" sz="1800" b="1" u="sng" dirty="0" err="1">
                <a:latin typeface="Times New Roman" pitchFamily="18" charset="0"/>
              </a:rPr>
              <a:t>заболеваний</a:t>
            </a:r>
            <a:r>
              <a:rPr lang="en-US" sz="1800" b="1" u="sng" dirty="0">
                <a:latin typeface="Times New Roman" pitchFamily="18" charset="0"/>
              </a:rPr>
              <a:t>: </a:t>
            </a:r>
          </a:p>
          <a:p>
            <a:pPr marL="0" lvl="0" indent="354012" algn="just">
              <a:lnSpc>
                <a:spcPct val="80000"/>
              </a:lnSpc>
              <a:buFontTx/>
              <a:buChar char="-"/>
            </a:pPr>
            <a:r>
              <a:rPr lang="en-US" sz="1800" dirty="0" err="1">
                <a:latin typeface="Times New Roman" pitchFamily="18" charset="0"/>
              </a:rPr>
              <a:t>необходимо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вести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здоровый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образ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жизни</a:t>
            </a:r>
            <a:r>
              <a:rPr lang="en-US" sz="1800" dirty="0">
                <a:latin typeface="Times New Roman" pitchFamily="18" charset="0"/>
              </a:rPr>
              <a:t>;</a:t>
            </a:r>
          </a:p>
          <a:p>
            <a:pPr marL="0" lvl="0" indent="354012" algn="just">
              <a:lnSpc>
                <a:spcPct val="80000"/>
              </a:lnSpc>
              <a:buFontTx/>
              <a:buChar char="-"/>
            </a:pP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производить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фторирование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водопроводной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воды</a:t>
            </a:r>
            <a:r>
              <a:rPr lang="en-US" sz="1800" dirty="0">
                <a:latin typeface="Times New Roman" pitchFamily="18" charset="0"/>
              </a:rPr>
              <a:t>;</a:t>
            </a:r>
          </a:p>
          <a:p>
            <a:pPr marL="0" lvl="0" indent="354012" algn="just">
              <a:lnSpc>
                <a:spcPct val="80000"/>
              </a:lnSpc>
              <a:buFontTx/>
              <a:buChar char="-"/>
            </a:pPr>
            <a:r>
              <a:rPr lang="en-US" sz="1800" dirty="0" err="1">
                <a:latin typeface="Times New Roman" pitchFamily="18" charset="0"/>
              </a:rPr>
              <a:t>систематически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посещать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стоматолога</a:t>
            </a:r>
            <a:r>
              <a:rPr lang="en-US" sz="1800" dirty="0">
                <a:latin typeface="Times New Roman" pitchFamily="18" charset="0"/>
              </a:rPr>
              <a:t> с </a:t>
            </a:r>
            <a:r>
              <a:rPr lang="en-US" sz="1800" dirty="0" err="1">
                <a:latin typeface="Times New Roman" pitchFamily="18" charset="0"/>
              </a:rPr>
              <a:t>целью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профилактического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осмотра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</a:rPr>
              <a:t>полости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рта</a:t>
            </a:r>
            <a:r>
              <a:rPr lang="en-US" sz="18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Прямоугольник 1048633"/>
          <p:cNvSpPr/>
          <p:nvPr/>
        </p:nvSpPr>
        <p:spPr>
          <a:xfrm>
            <a:off x="8748712" y="0"/>
            <a:ext cx="522287" cy="36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15</a:t>
            </a:r>
          </a:p>
        </p:txBody>
      </p:sp>
      <p:sp>
        <p:nvSpPr>
          <p:cNvPr id="1048635" name="Прямоугольник 1048634"/>
          <p:cNvSpPr/>
          <p:nvPr/>
        </p:nvSpPr>
        <p:spPr>
          <a:xfrm>
            <a:off x="1150937" y="260350"/>
            <a:ext cx="6596062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b="1" i="1">
                <a:solidFill>
                  <a:srgbClr val="00A8A4"/>
                </a:solidFill>
                <a:latin typeface="Arial" pitchFamily="34" charset="0"/>
              </a:rPr>
              <a:t>Цели профилактики стоматологических заболеваний</a:t>
            </a:r>
          </a:p>
        </p:txBody>
      </p:sp>
      <p:sp>
        <p:nvSpPr>
          <p:cNvPr id="1048636" name="Прямоугольник 1048635"/>
          <p:cNvSpPr/>
          <p:nvPr/>
        </p:nvSpPr>
        <p:spPr>
          <a:xfrm>
            <a:off x="251520" y="765175"/>
            <a:ext cx="8568952" cy="1295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354012" algn="just">
              <a:lnSpc>
                <a:spcPct val="80000"/>
              </a:lnSpc>
              <a:buNone/>
            </a:pPr>
            <a:r>
              <a:rPr lang="en-US" altLang="en-US" sz="1800" dirty="0" err="1">
                <a:latin typeface="Times New Roman" pitchFamily="18" charset="0"/>
              </a:rPr>
              <a:t>Профилактика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стоматологических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заболеваний</a:t>
            </a:r>
            <a:r>
              <a:rPr lang="en-US" altLang="en-US" sz="1800" dirty="0">
                <a:latin typeface="Times New Roman" pitchFamily="18" charset="0"/>
              </a:rPr>
              <a:t> – </a:t>
            </a:r>
            <a:r>
              <a:rPr lang="en-US" altLang="en-US" sz="1800" dirty="0" err="1">
                <a:latin typeface="Times New Roman" pitchFamily="18" charset="0"/>
              </a:rPr>
              <a:t>это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система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государственных</a:t>
            </a:r>
            <a:r>
              <a:rPr lang="en-US" altLang="en-US" sz="1800" dirty="0" smtClean="0">
                <a:latin typeface="Times New Roman" pitchFamily="18" charset="0"/>
              </a:rPr>
              <a:t>,</a:t>
            </a:r>
            <a:r>
              <a:rPr lang="ru-RU" altLang="en-US" sz="1800" dirty="0" smtClean="0">
                <a:latin typeface="Times New Roman" pitchFamily="18" charset="0"/>
              </a:rPr>
              <a:t>  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социальных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гигиенических</a:t>
            </a:r>
            <a:r>
              <a:rPr lang="en-US" altLang="en-US" sz="1800" dirty="0">
                <a:latin typeface="Times New Roman" pitchFamily="18" charset="0"/>
              </a:rPr>
              <a:t> и </a:t>
            </a:r>
            <a:r>
              <a:rPr lang="en-US" altLang="en-US" sz="1800" dirty="0" err="1">
                <a:latin typeface="Times New Roman" pitchFamily="18" charset="0"/>
              </a:rPr>
              <a:t>медицинских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мер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предупреждению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возникновения</a:t>
            </a:r>
            <a:r>
              <a:rPr lang="en-US" altLang="en-US" sz="1800" dirty="0">
                <a:latin typeface="Times New Roman" pitchFamily="18" charset="0"/>
              </a:rPr>
              <a:t> и </a:t>
            </a:r>
            <a:r>
              <a:rPr lang="en-US" altLang="en-US" sz="1800" dirty="0" err="1">
                <a:latin typeface="Times New Roman" pitchFamily="18" charset="0"/>
              </a:rPr>
              <a:t>развития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заболеваний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полости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рта</a:t>
            </a:r>
            <a:r>
              <a:rPr lang="en-US" altLang="en-US" sz="1800" dirty="0">
                <a:latin typeface="Times New Roman" pitchFamily="18" charset="0"/>
              </a:rPr>
              <a:t>.</a:t>
            </a:r>
          </a:p>
          <a:p>
            <a:pPr marL="0" lvl="0" indent="354012" algn="just">
              <a:lnSpc>
                <a:spcPct val="80000"/>
              </a:lnSpc>
              <a:buNone/>
            </a:pPr>
            <a:endParaRPr lang="en-US" altLang="en-US" sz="1800" dirty="0">
              <a:latin typeface="Times New Roman" pitchFamily="18" charset="0"/>
            </a:endParaRPr>
          </a:p>
          <a:p>
            <a:pPr marL="0" lvl="0" indent="354012" algn="ctr">
              <a:lnSpc>
                <a:spcPct val="80000"/>
              </a:lnSpc>
              <a:buNone/>
            </a:pPr>
            <a:r>
              <a:rPr lang="en-US" altLang="en-US" sz="1800" b="1" u="sng" dirty="0">
                <a:latin typeface="Times New Roman" pitchFamily="18" charset="0"/>
              </a:rPr>
              <a:t>ЦЕЛИ ПРОФИЛАКТИКИ:</a:t>
            </a:r>
          </a:p>
          <a:p>
            <a:pPr marL="0" lvl="0" indent="354012" algn="just">
              <a:lnSpc>
                <a:spcPct val="80000"/>
              </a:lnSpc>
              <a:buNone/>
            </a:pPr>
            <a:r>
              <a:rPr lang="en-US" altLang="en-US" sz="1800" dirty="0">
                <a:latin typeface="Times New Roman" pitchFamily="18" charset="0"/>
              </a:rPr>
              <a:t>1) </a:t>
            </a:r>
            <a:r>
              <a:rPr lang="en-US" altLang="en-US" sz="1800" dirty="0" err="1">
                <a:latin typeface="Times New Roman" pitchFamily="18" charset="0"/>
              </a:rPr>
              <a:t>Уменьшение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распространенности</a:t>
            </a:r>
            <a:r>
              <a:rPr lang="en-US" altLang="en-US" sz="1800" dirty="0">
                <a:latin typeface="Times New Roman" pitchFamily="18" charset="0"/>
              </a:rPr>
              <a:t> и </a:t>
            </a:r>
            <a:r>
              <a:rPr lang="en-US" altLang="en-US" sz="1800" dirty="0" err="1">
                <a:latin typeface="Times New Roman" pitchFamily="18" charset="0"/>
              </a:rPr>
              <a:t>интенсивности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стоматологических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ru-RU" altLang="en-US" sz="1800" dirty="0" smtClean="0">
                <a:latin typeface="Times New Roman" pitchFamily="18" charset="0"/>
              </a:rPr>
              <a:t>             </a:t>
            </a:r>
            <a:r>
              <a:rPr lang="en-US" altLang="en-US" sz="1800" dirty="0" err="1" smtClean="0">
                <a:latin typeface="Times New Roman" pitchFamily="18" charset="0"/>
              </a:rPr>
              <a:t>заболеваний</a:t>
            </a:r>
            <a:r>
              <a:rPr lang="en-US" altLang="en-US" sz="1800" dirty="0">
                <a:latin typeface="Times New Roman" pitchFamily="18" charset="0"/>
              </a:rPr>
              <a:t>: </a:t>
            </a:r>
            <a:r>
              <a:rPr lang="en-US" altLang="en-US" sz="1800" dirty="0" err="1">
                <a:latin typeface="Times New Roman" pitchFamily="18" charset="0"/>
              </a:rPr>
              <a:t>уменьшение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индексов</a:t>
            </a:r>
            <a:r>
              <a:rPr lang="en-US" altLang="en-US" sz="1800" dirty="0">
                <a:latin typeface="Times New Roman" pitchFamily="18" charset="0"/>
              </a:rPr>
              <a:t> КПУ(З), КПУ(II), </a:t>
            </a:r>
            <a:r>
              <a:rPr lang="en-US" altLang="en-US" sz="1800" dirty="0" err="1">
                <a:latin typeface="Times New Roman" pitchFamily="18" charset="0"/>
              </a:rPr>
              <a:t>увеличение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количества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лиц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не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имеющих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кариеса</a:t>
            </a:r>
            <a:r>
              <a:rPr lang="en-US" altLang="en-US" sz="1800" dirty="0">
                <a:latin typeface="Times New Roman" pitchFamily="18" charset="0"/>
              </a:rPr>
              <a:t>;</a:t>
            </a:r>
          </a:p>
          <a:p>
            <a:pPr marL="0" lvl="0" indent="354012" algn="just">
              <a:lnSpc>
                <a:spcPct val="80000"/>
              </a:lnSpc>
              <a:buNone/>
            </a:pPr>
            <a:r>
              <a:rPr lang="en-US" altLang="en-US" sz="1800" dirty="0">
                <a:latin typeface="Times New Roman" pitchFamily="18" charset="0"/>
              </a:rPr>
              <a:t>2) </a:t>
            </a:r>
            <a:r>
              <a:rPr lang="en-US" altLang="en-US" sz="1800" dirty="0" err="1">
                <a:latin typeface="Times New Roman" pitchFamily="18" charset="0"/>
              </a:rPr>
              <a:t>Снижение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процента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лиц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имеющих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признаки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поражения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тканей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пародонта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ru-RU" altLang="en-US" sz="1800" dirty="0" smtClean="0">
                <a:latin typeface="Times New Roman" pitchFamily="18" charset="0"/>
              </a:rPr>
              <a:t>     </a:t>
            </a:r>
            <a:r>
              <a:rPr lang="en-US" altLang="en-US" sz="1800" dirty="0" err="1" smtClean="0">
                <a:latin typeface="Times New Roman" pitchFamily="18" charset="0"/>
              </a:rPr>
              <a:t>уменьшение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количества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секстантов</a:t>
            </a:r>
            <a:r>
              <a:rPr lang="en-US" altLang="en-US" sz="1800" dirty="0">
                <a:latin typeface="Times New Roman" pitchFamily="18" charset="0"/>
              </a:rPr>
              <a:t> с </a:t>
            </a:r>
            <a:r>
              <a:rPr lang="en-US" altLang="en-US" sz="1800" dirty="0" err="1">
                <a:latin typeface="Times New Roman" pitchFamily="18" charset="0"/>
              </a:rPr>
              <a:t>кровоточивостью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зубным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канем</a:t>
            </a:r>
            <a:r>
              <a:rPr lang="en-US" altLang="en-US" sz="1800" dirty="0">
                <a:latin typeface="Times New Roman" pitchFamily="18" charset="0"/>
              </a:rPr>
              <a:t> и </a:t>
            </a:r>
            <a:r>
              <a:rPr lang="ru-RU" altLang="en-US" sz="1800" dirty="0" smtClean="0">
                <a:latin typeface="Times New Roman" pitchFamily="18" charset="0"/>
              </a:rPr>
              <a:t>                    </a:t>
            </a:r>
            <a:r>
              <a:rPr lang="en-US" altLang="en-US" sz="1800" dirty="0" err="1" smtClean="0">
                <a:latin typeface="Times New Roman" pitchFamily="18" charset="0"/>
              </a:rPr>
              <a:t>пародонтальными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карманами</a:t>
            </a:r>
            <a:endParaRPr lang="en-US" altLang="en-US" sz="1800" dirty="0">
              <a:latin typeface="Times New Roman" pitchFamily="18" charset="0"/>
            </a:endParaRPr>
          </a:p>
        </p:txBody>
      </p:sp>
      <p:pic>
        <p:nvPicPr>
          <p:cNvPr id="2097173" name="Рисунок 2097172"/>
          <p:cNvPicPr>
            <a:picLocks/>
          </p:cNvPicPr>
          <p:nvPr/>
        </p:nvPicPr>
        <p:blipFill>
          <a:blip r:embed="rId2"/>
          <a:srcRect r="3308" b="11086"/>
          <a:stretch>
            <a:fillRect/>
          </a:stretch>
        </p:blipFill>
        <p:spPr>
          <a:xfrm>
            <a:off x="4140200" y="3789362"/>
            <a:ext cx="4176712" cy="25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Прямоугольник 1048636"/>
          <p:cNvSpPr/>
          <p:nvPr/>
        </p:nvSpPr>
        <p:spPr>
          <a:xfrm>
            <a:off x="8748712" y="0"/>
            <a:ext cx="522287" cy="36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16</a:t>
            </a:r>
          </a:p>
        </p:txBody>
      </p:sp>
      <p:pic>
        <p:nvPicPr>
          <p:cNvPr id="2097174" name="Рисунок 2097173"/>
          <p:cNvPicPr>
            <a:picLocks/>
          </p:cNvPicPr>
          <p:nvPr/>
        </p:nvPicPr>
        <p:blipFill>
          <a:blip r:embed="rId2"/>
          <a:srcRect t="10611" b="13797"/>
          <a:stretch>
            <a:fillRect/>
          </a:stretch>
        </p:blipFill>
        <p:spPr>
          <a:xfrm>
            <a:off x="539750" y="836612"/>
            <a:ext cx="7993062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38" name="Прямоугольник 1048637"/>
          <p:cNvSpPr/>
          <p:nvPr/>
        </p:nvSpPr>
        <p:spPr>
          <a:xfrm>
            <a:off x="868362" y="260350"/>
            <a:ext cx="7180262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b="1" i="1">
                <a:solidFill>
                  <a:srgbClr val="00A8A4"/>
                </a:solidFill>
                <a:latin typeface="Arial" pitchFamily="34" charset="0"/>
              </a:rPr>
              <a:t>Рекомендации по профилактике заболеваний зубов и десен</a:t>
            </a:r>
          </a:p>
        </p:txBody>
      </p:sp>
      <p:sp>
        <p:nvSpPr>
          <p:cNvPr id="1048639" name="Прямоугольник 1048638"/>
          <p:cNvSpPr/>
          <p:nvPr/>
        </p:nvSpPr>
        <p:spPr>
          <a:xfrm>
            <a:off x="1476375" y="5157787"/>
            <a:ext cx="5386387" cy="1295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354012" algn="just">
              <a:lnSpc>
                <a:spcPct val="80000"/>
              </a:lnSpc>
              <a:buNone/>
            </a:pPr>
            <a:r>
              <a:rPr lang="en-US" sz="1800">
                <a:latin typeface="Times New Roman" pitchFamily="18" charset="0"/>
              </a:rPr>
              <a:t>Время чистки зубов – не менее 3 минут!</a:t>
            </a:r>
          </a:p>
          <a:p>
            <a:pPr marL="0" lvl="0" indent="354012" algn="just">
              <a:lnSpc>
                <a:spcPct val="80000"/>
              </a:lnSpc>
              <a:buNone/>
            </a:pPr>
            <a:r>
              <a:rPr lang="en-US" sz="1800">
                <a:latin typeface="Times New Roman" pitchFamily="18" charset="0"/>
              </a:rPr>
              <a:t>Выбирайте щетку по рекомендации стоматолога!</a:t>
            </a:r>
          </a:p>
          <a:p>
            <a:pPr marL="0" lvl="0" indent="354012" algn="just">
              <a:lnSpc>
                <a:spcPct val="80000"/>
              </a:lnSpc>
              <a:buNone/>
            </a:pPr>
            <a:r>
              <a:rPr lang="en-US" sz="1800">
                <a:latin typeface="Times New Roman" pitchFamily="18" charset="0"/>
              </a:rPr>
              <a:t>Используйте ирригатор!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Прямоугольник 1048639"/>
          <p:cNvSpPr/>
          <p:nvPr/>
        </p:nvSpPr>
        <p:spPr>
          <a:xfrm>
            <a:off x="8621712" y="0"/>
            <a:ext cx="522287" cy="36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17</a:t>
            </a:r>
          </a:p>
        </p:txBody>
      </p:sp>
      <p:pic>
        <p:nvPicPr>
          <p:cNvPr id="2097175" name="Рисунок 2097174"/>
          <p:cNvPicPr>
            <a:picLocks/>
          </p:cNvPicPr>
          <p:nvPr/>
        </p:nvPicPr>
        <p:blipFill>
          <a:blip r:embed="rId2"/>
          <a:srcRect t="7529" b="43509"/>
          <a:stretch>
            <a:fillRect/>
          </a:stretch>
        </p:blipFill>
        <p:spPr>
          <a:xfrm>
            <a:off x="899592" y="1268760"/>
            <a:ext cx="7345362" cy="388840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1" name="Прямоугольник 1048640"/>
          <p:cNvSpPr/>
          <p:nvPr/>
        </p:nvSpPr>
        <p:spPr>
          <a:xfrm>
            <a:off x="2195512" y="188912"/>
            <a:ext cx="4625975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b="1" i="1">
                <a:solidFill>
                  <a:srgbClr val="00A8A4"/>
                </a:solidFill>
                <a:latin typeface="Arial" pitchFamily="34" charset="0"/>
              </a:rPr>
              <a:t>Привычки, которые разрушают зубы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9581" y="404664"/>
            <a:ext cx="4395755" cy="40011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sz="2000" b="1" i="1" dirty="0" err="1">
                <a:solidFill>
                  <a:srgbClr val="00A8A4"/>
                </a:solidFill>
                <a:latin typeface="Arial" pitchFamily="34" charset="0"/>
              </a:rPr>
              <a:t>Как</a:t>
            </a:r>
            <a:r>
              <a:rPr lang="en-US" sz="2000" b="1" i="1" dirty="0">
                <a:solidFill>
                  <a:srgbClr val="00A8A4"/>
                </a:solidFill>
                <a:latin typeface="Arial" pitchFamily="34" charset="0"/>
              </a:rPr>
              <a:t> </a:t>
            </a:r>
            <a:r>
              <a:rPr lang="en-US" sz="2000" b="1" i="1" dirty="0" err="1">
                <a:solidFill>
                  <a:srgbClr val="00A8A4"/>
                </a:solidFill>
                <a:latin typeface="Arial" pitchFamily="34" charset="0"/>
              </a:rPr>
              <a:t>сохранить</a:t>
            </a:r>
            <a:r>
              <a:rPr lang="en-US" sz="2000" b="1" i="1" dirty="0">
                <a:solidFill>
                  <a:srgbClr val="00A8A4"/>
                </a:solidFill>
                <a:latin typeface="Arial" pitchFamily="34" charset="0"/>
              </a:rPr>
              <a:t> </a:t>
            </a:r>
            <a:r>
              <a:rPr lang="en-US" sz="2000" b="1" i="1" dirty="0" err="1">
                <a:solidFill>
                  <a:srgbClr val="00A8A4"/>
                </a:solidFill>
                <a:latin typeface="Arial" pitchFamily="34" charset="0"/>
              </a:rPr>
              <a:t>зубы</a:t>
            </a:r>
            <a:r>
              <a:rPr lang="en-US" sz="2000" b="1" i="1" dirty="0">
                <a:solidFill>
                  <a:srgbClr val="00A8A4"/>
                </a:solidFill>
                <a:latin typeface="Arial" pitchFamily="34" charset="0"/>
              </a:rPr>
              <a:t> </a:t>
            </a:r>
            <a:r>
              <a:rPr lang="en-US" sz="2000" b="1" i="1" dirty="0" err="1">
                <a:solidFill>
                  <a:srgbClr val="00A8A4"/>
                </a:solidFill>
                <a:latin typeface="Arial" pitchFamily="34" charset="0"/>
              </a:rPr>
              <a:t>здоровыми</a:t>
            </a:r>
            <a:endParaRPr lang="en-US" sz="2000" b="1" i="1" dirty="0">
              <a:solidFill>
                <a:srgbClr val="00A8A4"/>
              </a:solidFill>
              <a:latin typeface="Arial" pitchFamily="34" charset="0"/>
            </a:endParaRPr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2"/>
          <a:srcRect t="61528"/>
          <a:stretch>
            <a:fillRect/>
          </a:stretch>
        </p:blipFill>
        <p:spPr>
          <a:xfrm>
            <a:off x="971600" y="1340768"/>
            <a:ext cx="7190283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4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7191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/>
            <a:r>
              <a:rPr lang="zh-CN" sz="2800" b="1" i="1">
                <a:solidFill>
                  <a:srgbClr val="00A8A4"/>
                </a:solidFill>
                <a:latin typeface="Times New Roman" pitchFamily="18" charset="0"/>
                <a:ea typeface="Times New Roman" pitchFamily="18" charset="0"/>
              </a:rPr>
              <a:t>Актуальность и цель работы</a:t>
            </a:r>
          </a:p>
        </p:txBody>
      </p:sp>
      <p:sp>
        <p:nvSpPr>
          <p:cNvPr id="1048586" name="Объект 2"/>
          <p:cNvSpPr>
            <a:spLocks noGrp="1"/>
          </p:cNvSpPr>
          <p:nvPr>
            <p:ph idx="1"/>
          </p:nvPr>
        </p:nvSpPr>
        <p:spPr>
          <a:xfrm>
            <a:off x="422810" y="908720"/>
            <a:ext cx="8381326" cy="49291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536575" algn="just">
              <a:buNone/>
            </a:pPr>
            <a:r>
              <a:rPr lang="en-US" altLang="en-US" sz="1800" dirty="0" err="1">
                <a:latin typeface="Times New Roman" pitchFamily="18" charset="0"/>
              </a:rPr>
              <a:t>На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сегодняшний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день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тема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гигиены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полости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рта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людей</a:t>
            </a:r>
            <a:r>
              <a:rPr lang="en-US" altLang="en-US" sz="1800" dirty="0">
                <a:latin typeface="Times New Roman" pitchFamily="18" charset="0"/>
              </a:rPr>
              <a:t> с </a:t>
            </a:r>
            <a:r>
              <a:rPr lang="en-US" altLang="en-US" sz="1800" dirty="0" err="1">
                <a:latin typeface="Times New Roman" pitchFamily="18" charset="0"/>
              </a:rPr>
              <a:t>ортодонтическими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конструкциями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является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весьма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актуальной</a:t>
            </a:r>
            <a:r>
              <a:rPr lang="en-US" altLang="en-US" sz="1800" dirty="0">
                <a:latin typeface="Times New Roman" pitchFamily="18" charset="0"/>
              </a:rPr>
              <a:t>. </a:t>
            </a:r>
            <a:r>
              <a:rPr lang="en-US" altLang="en-US" sz="1800" dirty="0" err="1">
                <a:latin typeface="Times New Roman" pitchFamily="18" charset="0"/>
              </a:rPr>
              <a:t>Зачастую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пациентов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которые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ru-RU" altLang="en-US" sz="1800" dirty="0" smtClean="0">
                <a:latin typeface="Times New Roman" pitchFamily="18" charset="0"/>
              </a:rPr>
              <a:t>            </a:t>
            </a:r>
            <a:r>
              <a:rPr lang="en-US" altLang="en-US" sz="1800" dirty="0" err="1" smtClean="0">
                <a:latin typeface="Times New Roman" pitchFamily="18" charset="0"/>
              </a:rPr>
              <a:t>ухаживают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за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ортодонтическими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конструкциями</a:t>
            </a:r>
            <a:r>
              <a:rPr lang="en-US" altLang="en-US" sz="1800" dirty="0">
                <a:latin typeface="Times New Roman" pitchFamily="18" charset="0"/>
              </a:rPr>
              <a:t> и </a:t>
            </a:r>
            <a:r>
              <a:rPr lang="en-US" altLang="en-US" sz="1800" dirty="0" err="1">
                <a:latin typeface="Times New Roman" pitchFamily="18" charset="0"/>
              </a:rPr>
              <a:t>соблюдают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правильную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ru-RU" altLang="en-US" sz="1800" dirty="0" smtClean="0">
                <a:latin typeface="Times New Roman" pitchFamily="18" charset="0"/>
              </a:rPr>
              <a:t>            </a:t>
            </a:r>
            <a:r>
              <a:rPr lang="en-US" altLang="en-US" sz="1800" dirty="0" err="1" smtClean="0">
                <a:latin typeface="Times New Roman" pitchFamily="18" charset="0"/>
              </a:rPr>
              <a:t>гигиену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полости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рта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крайне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мало</a:t>
            </a:r>
            <a:r>
              <a:rPr lang="en-US" altLang="en-US" sz="1800" dirty="0">
                <a:latin typeface="Times New Roman" pitchFamily="18" charset="0"/>
              </a:rPr>
              <a:t>. </a:t>
            </a:r>
            <a:r>
              <a:rPr lang="en-US" altLang="en-US" sz="1800" dirty="0" err="1">
                <a:latin typeface="Times New Roman" pitchFamily="18" charset="0"/>
              </a:rPr>
              <a:t>Из-за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этого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происходит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появление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различного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ru-RU" altLang="en-US" sz="1800" dirty="0" smtClean="0">
                <a:latin typeface="Times New Roman" pitchFamily="18" charset="0"/>
              </a:rPr>
              <a:t>  </a:t>
            </a:r>
            <a:r>
              <a:rPr lang="en-US" altLang="en-US" sz="1800" dirty="0" err="1" smtClean="0">
                <a:latin typeface="Times New Roman" pitchFamily="18" charset="0"/>
              </a:rPr>
              <a:t>рода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стоматологических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заболеваний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вследствие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чего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необходим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длительный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курс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лечения</a:t>
            </a:r>
            <a:r>
              <a:rPr lang="en-US" altLang="en-US" sz="1800" dirty="0">
                <a:latin typeface="Times New Roman" pitchFamily="18" charset="0"/>
              </a:rPr>
              <a:t>. </a:t>
            </a:r>
            <a:r>
              <a:rPr lang="en-US" altLang="en-US" sz="1800" dirty="0" err="1">
                <a:latin typeface="Times New Roman" pitchFamily="18" charset="0"/>
              </a:rPr>
              <a:t>Наиболее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важной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целью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гигиениста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стоматологического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является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донести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до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пациента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всю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важность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соблюдение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гигиены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полости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рта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которая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отлична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от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ru-RU" altLang="en-US" sz="1800" dirty="0" smtClean="0">
                <a:latin typeface="Times New Roman" pitchFamily="18" charset="0"/>
              </a:rPr>
              <a:t>   </a:t>
            </a:r>
            <a:r>
              <a:rPr lang="en-US" altLang="en-US" sz="1800" dirty="0" err="1" smtClean="0">
                <a:latin typeface="Times New Roman" pitchFamily="18" charset="0"/>
              </a:rPr>
              <a:t>стандартной</a:t>
            </a:r>
            <a:r>
              <a:rPr lang="en-US" altLang="en-US" sz="1800" dirty="0">
                <a:latin typeface="Times New Roman" pitchFamily="18" charset="0"/>
              </a:rPr>
              <a:t>. А </a:t>
            </a:r>
            <a:r>
              <a:rPr lang="en-US" altLang="en-US" sz="1800" dirty="0" err="1">
                <a:latin typeface="Times New Roman" pitchFamily="18" charset="0"/>
              </a:rPr>
              <a:t>так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же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подобрать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дополнительные</a:t>
            </a:r>
            <a:r>
              <a:rPr lang="en-US" altLang="en-US" sz="1800" dirty="0">
                <a:latin typeface="Times New Roman" pitchFamily="18" charset="0"/>
              </a:rPr>
              <a:t> и </a:t>
            </a:r>
            <a:r>
              <a:rPr lang="en-US" altLang="en-US" sz="1800" dirty="0" err="1">
                <a:latin typeface="Times New Roman" pitchFamily="18" charset="0"/>
              </a:rPr>
              <a:t>индивидуальные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</a:rPr>
              <a:t>средства</a:t>
            </a:r>
            <a:r>
              <a:rPr lang="ru-RU" altLang="en-US" sz="1800" dirty="0" smtClean="0">
                <a:latin typeface="Times New Roman" pitchFamily="18" charset="0"/>
              </a:rPr>
              <a:t>         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гигиены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полости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рта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обучить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правильному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методу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чистки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зубов</a:t>
            </a:r>
            <a:r>
              <a:rPr lang="en-US" altLang="en-US" sz="1800" dirty="0">
                <a:latin typeface="Times New Roman" pitchFamily="18" charset="0"/>
              </a:rPr>
              <a:t> и </a:t>
            </a:r>
            <a:r>
              <a:rPr lang="en-US" altLang="en-US" sz="1800" dirty="0" err="1">
                <a:latin typeface="Times New Roman" pitchFamily="18" charset="0"/>
              </a:rPr>
              <a:t>уходу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за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ru-RU" altLang="en-US" sz="1800" dirty="0" smtClean="0">
                <a:latin typeface="Times New Roman" pitchFamily="18" charset="0"/>
              </a:rPr>
              <a:t>           </a:t>
            </a:r>
            <a:r>
              <a:rPr lang="en-US" altLang="en-US" sz="1800" dirty="0" err="1" smtClean="0">
                <a:latin typeface="Times New Roman" pitchFamily="18" charset="0"/>
              </a:rPr>
              <a:t>ортодонтическими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конструкциями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дать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рекомендации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питанию</a:t>
            </a:r>
            <a:r>
              <a:rPr lang="en-US" altLang="en-US" sz="1800" dirty="0">
                <a:latin typeface="Times New Roman" pitchFamily="18" charset="0"/>
              </a:rPr>
              <a:t> и </a:t>
            </a:r>
            <a:r>
              <a:rPr lang="en-US" altLang="en-US" sz="1800" dirty="0" err="1">
                <a:latin typeface="Times New Roman" pitchFamily="18" charset="0"/>
              </a:rPr>
              <a:t>напомнить</a:t>
            </a:r>
            <a:r>
              <a:rPr lang="en-US" altLang="en-US" sz="1800" dirty="0">
                <a:latin typeface="Times New Roman" pitchFamily="18" charset="0"/>
              </a:rPr>
              <a:t> о </a:t>
            </a:r>
            <a:r>
              <a:rPr lang="en-US" altLang="en-US" sz="1800" dirty="0" err="1">
                <a:latin typeface="Times New Roman" pitchFamily="18" charset="0"/>
              </a:rPr>
              <a:t>необходимости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посещать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стоматолога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каждые</a:t>
            </a:r>
            <a:r>
              <a:rPr lang="en-US" altLang="en-US" sz="1800" dirty="0">
                <a:latin typeface="Times New Roman" pitchFamily="18" charset="0"/>
              </a:rPr>
              <a:t> 2-3 </a:t>
            </a:r>
            <a:r>
              <a:rPr lang="en-US" altLang="en-US" sz="1800" dirty="0" err="1">
                <a:latin typeface="Times New Roman" pitchFamily="18" charset="0"/>
              </a:rPr>
              <a:t>месяца</a:t>
            </a:r>
            <a:r>
              <a:rPr lang="en-US" altLang="en-US" sz="1800" dirty="0">
                <a:latin typeface="Times New Roman" pitchFamily="18" charset="0"/>
              </a:rPr>
              <a:t>. </a:t>
            </a:r>
          </a:p>
          <a:p>
            <a:pPr marL="0" lvl="0" indent="536575" algn="just">
              <a:buNone/>
            </a:pPr>
            <a:r>
              <a:rPr lang="en-US" altLang="en-US" sz="1800" dirty="0" err="1">
                <a:latin typeface="Times New Roman" pitchFamily="18" charset="0"/>
              </a:rPr>
              <a:t>Актуальность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темы</a:t>
            </a:r>
            <a:r>
              <a:rPr lang="en-US" altLang="en-US" sz="1800" dirty="0">
                <a:latin typeface="Times New Roman" pitchFamily="18" charset="0"/>
              </a:rPr>
              <a:t>. </a:t>
            </a:r>
            <a:r>
              <a:rPr lang="en-US" altLang="en-US" sz="1800" dirty="0" err="1">
                <a:latin typeface="Times New Roman" pitchFamily="18" charset="0"/>
              </a:rPr>
              <a:t>Поиск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наиболее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эффективных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методов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профилактики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ru-RU" altLang="en-US" sz="1800" dirty="0" smtClean="0">
                <a:latin typeface="Times New Roman" pitchFamily="18" charset="0"/>
              </a:rPr>
              <a:t>    </a:t>
            </a:r>
            <a:r>
              <a:rPr lang="en-US" altLang="en-US" sz="1800" dirty="0" err="1" smtClean="0">
                <a:latin typeface="Times New Roman" pitchFamily="18" charset="0"/>
              </a:rPr>
              <a:t>при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соблюдении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гигиены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полости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рта</a:t>
            </a:r>
            <a:r>
              <a:rPr lang="en-US" altLang="en-US" sz="1800" dirty="0">
                <a:latin typeface="Times New Roman" pitchFamily="18" charset="0"/>
              </a:rPr>
              <a:t> у </a:t>
            </a:r>
            <a:r>
              <a:rPr lang="en-US" altLang="en-US" sz="1800" dirty="0" err="1">
                <a:latin typeface="Times New Roman" pitchFamily="18" charset="0"/>
              </a:rPr>
              <a:t>лиц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находящихся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ортодонтическом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ru-RU" altLang="en-US" sz="1800" dirty="0" smtClean="0">
                <a:latin typeface="Times New Roman" pitchFamily="18" charset="0"/>
              </a:rPr>
              <a:t>      </a:t>
            </a:r>
            <a:r>
              <a:rPr lang="en-US" altLang="en-US" sz="1800" dirty="0" err="1" smtClean="0">
                <a:latin typeface="Times New Roman" pitchFamily="18" charset="0"/>
              </a:rPr>
              <a:t>лечении</a:t>
            </a:r>
            <a:r>
              <a:rPr lang="en-US" altLang="en-US" sz="1800" dirty="0">
                <a:latin typeface="Times New Roman" pitchFamily="18" charset="0"/>
              </a:rPr>
              <a:t>. </a:t>
            </a:r>
          </a:p>
          <a:p>
            <a:pPr marL="0" lvl="0" indent="536575" algn="just">
              <a:buNone/>
            </a:pPr>
            <a:r>
              <a:rPr lang="en-US" altLang="en-US" sz="1800" dirty="0" err="1">
                <a:latin typeface="Times New Roman" pitchFamily="18" charset="0"/>
              </a:rPr>
              <a:t>Целью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исследования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является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изучение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эффективных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методов</a:t>
            </a:r>
            <a:r>
              <a:rPr lang="en-US" altLang="en-US" sz="1800" dirty="0">
                <a:latin typeface="Times New Roman" pitchFamily="18" charset="0"/>
              </a:rPr>
              <a:t> в </a:t>
            </a:r>
            <a:r>
              <a:rPr lang="ru-RU" altLang="en-US" sz="1800" dirty="0" smtClean="0">
                <a:latin typeface="Times New Roman" pitchFamily="18" charset="0"/>
              </a:rPr>
              <a:t>                     </a:t>
            </a:r>
            <a:r>
              <a:rPr lang="en-US" altLang="en-US" sz="1800" dirty="0" err="1" smtClean="0">
                <a:latin typeface="Times New Roman" pitchFamily="18" charset="0"/>
              </a:rPr>
              <a:t>профилактике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стоматологических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заболеваний</a:t>
            </a:r>
            <a:r>
              <a:rPr lang="en-US" altLang="en-US" sz="1800" dirty="0">
                <a:latin typeface="Times New Roman" pitchFamily="18" charset="0"/>
              </a:rPr>
              <a:t> в </a:t>
            </a:r>
            <a:r>
              <a:rPr lang="en-US" altLang="en-US" sz="1800" dirty="0" err="1">
                <a:latin typeface="Times New Roman" pitchFamily="18" charset="0"/>
              </a:rPr>
              <a:t>период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ортодонтического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лечения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1048587" name="Прямоугольник 1048586"/>
          <p:cNvSpPr/>
          <p:nvPr/>
        </p:nvSpPr>
        <p:spPr>
          <a:xfrm>
            <a:off x="8832850" y="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Объект 2"/>
          <p:cNvSpPr>
            <a:spLocks noGrp="1"/>
          </p:cNvSpPr>
          <p:nvPr>
            <p:ph idx="1"/>
          </p:nvPr>
        </p:nvSpPr>
        <p:spPr>
          <a:xfrm>
            <a:off x="395287" y="260350"/>
            <a:ext cx="8218487" cy="5762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 algn="ctr">
              <a:buNone/>
            </a:pPr>
            <a:r>
              <a:rPr lang="zh-CN" sz="2800" b="1" i="1">
                <a:solidFill>
                  <a:srgbClr val="00A8A4"/>
                </a:solidFill>
                <a:latin typeface="Times New Roman" pitchFamily="18" charset="0"/>
                <a:ea typeface="Times New Roman" pitchFamily="18" charset="0"/>
              </a:rPr>
              <a:t>Выводы</a:t>
            </a:r>
          </a:p>
          <a:p>
            <a:pPr marL="0" lvl="0" indent="0" algn="ctr">
              <a:buNone/>
            </a:pPr>
            <a:endParaRPr sz="2800" b="1">
              <a:solidFill>
                <a:schemeClr val="hlink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48644" name="Прямоугольник 1048643"/>
          <p:cNvSpPr/>
          <p:nvPr/>
        </p:nvSpPr>
        <p:spPr>
          <a:xfrm>
            <a:off x="8621712" y="0"/>
            <a:ext cx="522287" cy="36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18</a:t>
            </a:r>
          </a:p>
        </p:txBody>
      </p:sp>
      <p:sp>
        <p:nvSpPr>
          <p:cNvPr id="1048645" name="Прямоугольник 1048644"/>
          <p:cNvSpPr/>
          <p:nvPr/>
        </p:nvSpPr>
        <p:spPr>
          <a:xfrm>
            <a:off x="468312" y="1163667"/>
            <a:ext cx="8351837" cy="452431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indent="103187" algn="just"/>
            <a:r>
              <a:rPr lang="en-US" altLang="en-US" dirty="0">
                <a:latin typeface="Times New Roman" pitchFamily="18" charset="0"/>
              </a:rPr>
              <a:t>В </a:t>
            </a:r>
            <a:r>
              <a:rPr lang="en-US" altLang="en-US" dirty="0" err="1">
                <a:latin typeface="Times New Roman" pitchFamily="18" charset="0"/>
              </a:rPr>
              <a:t>последнее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время</a:t>
            </a:r>
            <a:r>
              <a:rPr lang="en-US" altLang="en-US" dirty="0">
                <a:latin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</a:rPr>
              <a:t>чтобы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добиться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желаемого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результата</a:t>
            </a:r>
            <a:r>
              <a:rPr lang="en-US" altLang="en-US" dirty="0">
                <a:latin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</a:rPr>
              <a:t>люди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устанавливают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ru-RU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брекет-системы</a:t>
            </a:r>
            <a:r>
              <a:rPr lang="en-US" altLang="en-US" dirty="0">
                <a:latin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</a:rPr>
              <a:t>трейнеры</a:t>
            </a:r>
            <a:r>
              <a:rPr lang="en-US" altLang="en-US" dirty="0">
                <a:latin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</a:rPr>
              <a:t>пластинки</a:t>
            </a:r>
            <a:r>
              <a:rPr lang="en-US" altLang="en-US" dirty="0">
                <a:latin typeface="Times New Roman" pitchFamily="18" charset="0"/>
              </a:rPr>
              <a:t> и </a:t>
            </a:r>
            <a:r>
              <a:rPr lang="en-US" altLang="en-US" dirty="0" err="1">
                <a:latin typeface="Times New Roman" pitchFamily="18" charset="0"/>
              </a:rPr>
              <a:t>т.д</a:t>
            </a:r>
            <a:r>
              <a:rPr lang="en-US" altLang="en-US" dirty="0">
                <a:latin typeface="Times New Roman" pitchFamily="18" charset="0"/>
              </a:rPr>
              <a:t>. </a:t>
            </a:r>
            <a:r>
              <a:rPr lang="en-US" altLang="en-US" dirty="0" err="1">
                <a:latin typeface="Times New Roman" pitchFamily="18" charset="0"/>
              </a:rPr>
              <a:t>для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придания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зубам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эстетического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ru-RU" altLang="en-US" dirty="0" smtClean="0">
                <a:latin typeface="Times New Roman" pitchFamily="18" charset="0"/>
              </a:rPr>
              <a:t>     </a:t>
            </a:r>
            <a:r>
              <a:rPr lang="en-US" altLang="en-US" dirty="0" err="1" smtClean="0">
                <a:latin typeface="Times New Roman" pitchFamily="18" charset="0"/>
              </a:rPr>
              <a:t>вида</a:t>
            </a:r>
            <a:r>
              <a:rPr lang="en-US" altLang="en-US" dirty="0">
                <a:latin typeface="Times New Roman" pitchFamily="18" charset="0"/>
              </a:rPr>
              <a:t>. </a:t>
            </a:r>
            <a:r>
              <a:rPr lang="en-US" altLang="en-US" dirty="0" err="1">
                <a:latin typeface="Times New Roman" pitchFamily="18" charset="0"/>
              </a:rPr>
              <a:t>Но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большинство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забывает</a:t>
            </a:r>
            <a:r>
              <a:rPr lang="en-US" altLang="en-US" dirty="0">
                <a:latin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</a:rPr>
              <a:t>чтобы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добиться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желаемого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результата</a:t>
            </a:r>
            <a:r>
              <a:rPr lang="en-US" altLang="en-US" dirty="0">
                <a:latin typeface="Times New Roman" pitchFamily="18" charset="0"/>
              </a:rPr>
              <a:t>, </a:t>
            </a:r>
            <a:r>
              <a:rPr lang="ru-RU" altLang="en-US" dirty="0" smtClean="0">
                <a:latin typeface="Times New Roman" pitchFamily="18" charset="0"/>
              </a:rPr>
              <a:t>                 </a:t>
            </a:r>
            <a:r>
              <a:rPr lang="en-US" altLang="en-US" dirty="0" err="1" smtClean="0">
                <a:latin typeface="Times New Roman" pitchFamily="18" charset="0"/>
              </a:rPr>
              <a:t>необходимо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соблюдать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рекомендации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стоматолога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гигиениста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по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уходу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не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только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за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полостью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рта</a:t>
            </a:r>
            <a:r>
              <a:rPr lang="en-US" altLang="en-US" dirty="0">
                <a:latin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</a:rPr>
              <a:t>но</a:t>
            </a:r>
            <a:r>
              <a:rPr lang="en-US" altLang="en-US" dirty="0">
                <a:latin typeface="Times New Roman" pitchFamily="18" charset="0"/>
              </a:rPr>
              <a:t> и </a:t>
            </a:r>
            <a:r>
              <a:rPr lang="en-US" altLang="en-US" dirty="0" err="1">
                <a:latin typeface="Times New Roman" pitchFamily="18" charset="0"/>
              </a:rPr>
              <a:t>ортодонтическими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конструкциями</a:t>
            </a:r>
            <a:r>
              <a:rPr lang="en-US" altLang="en-US" dirty="0">
                <a:latin typeface="Times New Roman" pitchFamily="18" charset="0"/>
              </a:rPr>
              <a:t>. </a:t>
            </a:r>
          </a:p>
          <a:p>
            <a:pPr lvl="0" indent="103187" algn="just"/>
            <a:r>
              <a:rPr lang="en-US" altLang="en-US" dirty="0" err="1">
                <a:latin typeface="Times New Roman" pitchFamily="18" charset="0"/>
              </a:rPr>
              <a:t>Чтобы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пациент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умел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правильно</a:t>
            </a:r>
            <a:r>
              <a:rPr lang="en-US" altLang="en-US" dirty="0">
                <a:latin typeface="Times New Roman" pitchFamily="18" charset="0"/>
              </a:rPr>
              <a:t>, а </a:t>
            </a:r>
            <a:r>
              <a:rPr lang="en-US" altLang="en-US" dirty="0" err="1">
                <a:latin typeface="Times New Roman" pitchFamily="18" charset="0"/>
              </a:rPr>
              <a:t>главное</a:t>
            </a:r>
            <a:r>
              <a:rPr lang="en-US" altLang="en-US" dirty="0">
                <a:latin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</a:rPr>
              <a:t>эффективно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следить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за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гигиеной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ru-RU" altLang="en-US" dirty="0" smtClean="0">
                <a:latin typeface="Times New Roman" pitchFamily="18" charset="0"/>
              </a:rPr>
              <a:t>         </a:t>
            </a:r>
            <a:r>
              <a:rPr lang="en-US" altLang="en-US" dirty="0" err="1" smtClean="0">
                <a:latin typeface="Times New Roman" pitchFamily="18" charset="0"/>
              </a:rPr>
              <a:t>полости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рта</a:t>
            </a:r>
            <a:r>
              <a:rPr lang="en-US" altLang="en-US" dirty="0">
                <a:latin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</a:rPr>
              <a:t>находясь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на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ортодонтическом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лечении</a:t>
            </a:r>
            <a:r>
              <a:rPr lang="en-US" altLang="en-US" dirty="0">
                <a:latin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</a:rPr>
              <a:t>он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должен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знать</a:t>
            </a:r>
            <a:r>
              <a:rPr lang="en-US" altLang="en-US" dirty="0">
                <a:latin typeface="Times New Roman" pitchFamily="18" charset="0"/>
              </a:rPr>
              <a:t> о </a:t>
            </a:r>
            <a:r>
              <a:rPr lang="ru-RU" altLang="en-US" dirty="0" smtClean="0">
                <a:latin typeface="Times New Roman" pitchFamily="18" charset="0"/>
              </a:rPr>
              <a:t>                   </a:t>
            </a:r>
            <a:r>
              <a:rPr lang="en-US" altLang="en-US" dirty="0" err="1" smtClean="0">
                <a:latin typeface="Times New Roman" pitchFamily="18" charset="0"/>
              </a:rPr>
              <a:t>необходимых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навыков</a:t>
            </a:r>
            <a:r>
              <a:rPr lang="en-US" altLang="en-US" dirty="0">
                <a:latin typeface="Times New Roman" pitchFamily="18" charset="0"/>
              </a:rPr>
              <a:t>. </a:t>
            </a:r>
            <a:r>
              <a:rPr lang="en-US" altLang="en-US" dirty="0" err="1">
                <a:latin typeface="Times New Roman" pitchFamily="18" charset="0"/>
              </a:rPr>
              <a:t>Этому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его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обучит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гигиенист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стоматологический</a:t>
            </a:r>
            <a:r>
              <a:rPr lang="en-US" altLang="en-US" dirty="0">
                <a:latin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</a:rPr>
              <a:t>который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ru-RU" altLang="en-US" dirty="0" smtClean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расскажет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</a:rPr>
              <a:t>о </a:t>
            </a:r>
            <a:r>
              <a:rPr lang="en-US" altLang="en-US" dirty="0" err="1">
                <a:latin typeface="Times New Roman" pitchFamily="18" charset="0"/>
              </a:rPr>
              <a:t>правильных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методах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чистки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зубов</a:t>
            </a:r>
            <a:r>
              <a:rPr lang="en-US" altLang="en-US" dirty="0">
                <a:latin typeface="Times New Roman" pitchFamily="18" charset="0"/>
              </a:rPr>
              <a:t>, а </a:t>
            </a:r>
            <a:r>
              <a:rPr lang="en-US" altLang="en-US" dirty="0" err="1">
                <a:latin typeface="Times New Roman" pitchFamily="18" charset="0"/>
              </a:rPr>
              <a:t>так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же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об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основных</a:t>
            </a:r>
            <a:r>
              <a:rPr lang="en-US" altLang="en-US" dirty="0">
                <a:latin typeface="Times New Roman" pitchFamily="18" charset="0"/>
              </a:rPr>
              <a:t> и </a:t>
            </a:r>
            <a:r>
              <a:rPr lang="ru-RU" altLang="en-US" dirty="0" smtClean="0">
                <a:latin typeface="Times New Roman" pitchFamily="18" charset="0"/>
              </a:rPr>
              <a:t>                   </a:t>
            </a:r>
            <a:r>
              <a:rPr lang="en-US" altLang="en-US" dirty="0" err="1" smtClean="0">
                <a:latin typeface="Times New Roman" pitchFamily="18" charset="0"/>
              </a:rPr>
              <a:t>дополнительных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средствах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гигиены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полости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рта</a:t>
            </a:r>
            <a:r>
              <a:rPr lang="en-US" altLang="en-US" dirty="0">
                <a:latin typeface="Times New Roman" pitchFamily="18" charset="0"/>
              </a:rPr>
              <a:t>. </a:t>
            </a:r>
          </a:p>
          <a:p>
            <a:pPr lvl="0" indent="103187" algn="just"/>
            <a:r>
              <a:rPr lang="en-US" altLang="en-US" dirty="0" err="1">
                <a:latin typeface="Times New Roman" pitchFamily="18" charset="0"/>
              </a:rPr>
              <a:t>Для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качественного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выполнения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гигиенических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процедур</a:t>
            </a:r>
            <a:r>
              <a:rPr lang="en-US" altLang="en-US" dirty="0">
                <a:latin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</a:rPr>
              <a:t>гигиенист</a:t>
            </a:r>
            <a:r>
              <a:rPr lang="en-US" altLang="en-US" dirty="0">
                <a:latin typeface="Times New Roman" pitchFamily="18" charset="0"/>
              </a:rPr>
              <a:t> – </a:t>
            </a:r>
            <a:r>
              <a:rPr lang="ru-RU" altLang="en-US" dirty="0" smtClean="0">
                <a:latin typeface="Times New Roman" pitchFamily="18" charset="0"/>
              </a:rPr>
              <a:t>                     </a:t>
            </a:r>
            <a:r>
              <a:rPr lang="en-US" altLang="en-US" dirty="0" err="1" smtClean="0">
                <a:latin typeface="Times New Roman" pitchFamily="18" charset="0"/>
              </a:rPr>
              <a:t>стоматологический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обязан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на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протяжении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каждого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посещения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контролировать</a:t>
            </a:r>
            <a:r>
              <a:rPr lang="ru-RU" altLang="en-US" dirty="0" smtClean="0">
                <a:latin typeface="Times New Roman" pitchFamily="18" charset="0"/>
              </a:rPr>
              <a:t>          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качество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проведения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путем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контролируемой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чистки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зубов</a:t>
            </a:r>
            <a:r>
              <a:rPr lang="en-US" altLang="en-US" dirty="0">
                <a:latin typeface="Times New Roman" pitchFamily="18" charset="0"/>
              </a:rPr>
              <a:t>, а </a:t>
            </a:r>
            <a:r>
              <a:rPr lang="en-US" altLang="en-US" dirty="0" err="1">
                <a:latin typeface="Times New Roman" pitchFamily="18" charset="0"/>
              </a:rPr>
              <a:t>так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же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</a:rPr>
              <a:t>определения</a:t>
            </a:r>
            <a:r>
              <a:rPr lang="ru-RU" altLang="en-US" dirty="0" smtClean="0">
                <a:latin typeface="Times New Roman" pitchFamily="18" charset="0"/>
              </a:rPr>
              <a:t>   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гигиенических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индексов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гигиены</a:t>
            </a:r>
            <a:r>
              <a:rPr lang="en-US" altLang="en-US" dirty="0">
                <a:latin typeface="Times New Roman" pitchFamily="18" charset="0"/>
              </a:rPr>
              <a:t>. </a:t>
            </a:r>
          </a:p>
          <a:p>
            <a:pPr lvl="0" indent="103187" algn="just"/>
            <a:r>
              <a:rPr lang="en-US" altLang="en-US" dirty="0" err="1">
                <a:latin typeface="Times New Roman" pitchFamily="18" charset="0"/>
              </a:rPr>
              <a:t>Такой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контроль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необходим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не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только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для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контроля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уровня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гигиены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полости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рта</a:t>
            </a:r>
            <a:r>
              <a:rPr lang="en-US" altLang="en-US" dirty="0" smtClean="0">
                <a:latin typeface="Times New Roman" pitchFamily="18" charset="0"/>
              </a:rPr>
              <a:t>,</a:t>
            </a:r>
            <a:r>
              <a:rPr lang="ru-RU" altLang="en-US" dirty="0" smtClean="0">
                <a:latin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но</a:t>
            </a:r>
            <a:r>
              <a:rPr lang="en-US" altLang="en-US" dirty="0">
                <a:latin typeface="Times New Roman" pitchFamily="18" charset="0"/>
              </a:rPr>
              <a:t> и </a:t>
            </a:r>
            <a:r>
              <a:rPr lang="en-US" altLang="en-US" dirty="0" err="1">
                <a:latin typeface="Times New Roman" pitchFamily="18" charset="0"/>
              </a:rPr>
              <a:t>для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эффективности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программы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профилактики</a:t>
            </a:r>
            <a:r>
              <a:rPr lang="en-US" altLang="en-US" dirty="0">
                <a:latin typeface="Times New Roman" pitchFamily="18" charset="0"/>
              </a:rPr>
              <a:t> и </a:t>
            </a:r>
            <a:r>
              <a:rPr lang="en-US" altLang="en-US" dirty="0" err="1">
                <a:latin typeface="Times New Roman" pitchFamily="18" charset="0"/>
              </a:rPr>
              <a:t>ускоренного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метода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</a:rPr>
              <a:t>лечения</a:t>
            </a:r>
            <a:r>
              <a:rPr lang="en-US" altLang="en-US" dirty="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Заголовок 1"/>
          <p:cNvSpPr>
            <a:spLocks noGrp="1"/>
          </p:cNvSpPr>
          <p:nvPr>
            <p:ph type="title"/>
          </p:nvPr>
        </p:nvSpPr>
        <p:spPr>
          <a:xfrm>
            <a:off x="323850" y="404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/>
            <a:r>
              <a:rPr lang="zh-CN" sz="2400" b="1" i="1">
                <a:solidFill>
                  <a:srgbClr val="00A8A4"/>
                </a:solidFill>
                <a:latin typeface="Times New Roman" pitchFamily="18" charset="0"/>
                <a:ea typeface="Times New Roman" pitchFamily="18" charset="0"/>
              </a:rPr>
              <a:t>Список использованных источников</a:t>
            </a:r>
          </a:p>
        </p:txBody>
      </p:sp>
      <p:sp>
        <p:nvSpPr>
          <p:cNvPr id="1048647" name="Объект 2"/>
          <p:cNvSpPr>
            <a:spLocks noGrp="1"/>
          </p:cNvSpPr>
          <p:nvPr>
            <p:ph idx="1"/>
          </p:nvPr>
        </p:nvSpPr>
        <p:spPr>
          <a:xfrm>
            <a:off x="395287" y="765175"/>
            <a:ext cx="8353425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446087" algn="just">
              <a:buFont typeface="Arial" pitchFamily="34" charset="0"/>
              <a:buAutoNum type="arabicParenR"/>
            </a:pPr>
            <a:endParaRPr lang="en-US" altLang="en-US" sz="1600">
              <a:latin typeface="Times New Roman" pitchFamily="18" charset="0"/>
              <a:ea typeface="Times New Roman" pitchFamily="18" charset="0"/>
            </a:endParaRPr>
          </a:p>
          <a:p>
            <a:pPr marL="0" lvl="0" indent="446087" algn="just">
              <a:buFont typeface="Arial" pitchFamily="34" charset="0"/>
              <a:buAutoNum type="arabicParenR"/>
            </a:pPr>
            <a:r>
              <a:rPr lang="en-US" altLang="en-US" sz="1600">
                <a:latin typeface="Times New Roman" pitchFamily="18" charset="0"/>
              </a:rPr>
              <a:t>Аболмасов, Н. Г. Ортодонтия: учеб. пособие / Н. Г. Аболмасов. - Москва: МЕДпресс-информ, 2008. - 424 с.</a:t>
            </a:r>
          </a:p>
          <a:p>
            <a:pPr marL="0" lvl="0" indent="446087" algn="just">
              <a:buFont typeface="Arial" pitchFamily="34" charset="0"/>
              <a:buAutoNum type="arabicParenR"/>
            </a:pPr>
            <a:r>
              <a:rPr lang="en-US" altLang="en-US" sz="1600">
                <a:latin typeface="Times New Roman" pitchFamily="18" charset="0"/>
              </a:rPr>
              <a:t>Аверьянов, С.В. «Взаимосвязь между зубочелюстными аномалиями и заболеваниями пародонта» [Текст] / Аверьянов С.В., Зубарева А.В.// Проблемы стоматологии,. Екатеринбург - 2022. - № 2 - С. 9-15 </a:t>
            </a:r>
          </a:p>
          <a:p>
            <a:pPr marL="0" lvl="0" indent="446087" algn="just">
              <a:buFont typeface="Arial" pitchFamily="34" charset="0"/>
              <a:buAutoNum type="arabicParenR"/>
            </a:pPr>
            <a:r>
              <a:rPr lang="en-US" altLang="en-US" sz="1600">
                <a:latin typeface="Times New Roman" pitchFamily="18" charset="0"/>
              </a:rPr>
              <a:t>Жармагамбетова, А. Г. « Сравнительный анализ микробного биоценоза при различных видах ортодонтического лечения» [Текст] / А. Г. Жармагамбетова, С. Т. Тулеутаева, С. Б. Ахметова, А. М. Гржибовский, М. А. Горбатова, Коллектив авторов // УДК 616.314-06 , Казахстан - 2020. – 129 с. </a:t>
            </a:r>
          </a:p>
          <a:p>
            <a:pPr marL="0" lvl="0" indent="446087" algn="just">
              <a:buFont typeface="Arial" pitchFamily="34" charset="0"/>
              <a:buAutoNum type="arabicParenR"/>
            </a:pPr>
            <a:r>
              <a:rPr lang="en-US" altLang="en-US" sz="1600">
                <a:latin typeface="Times New Roman" pitchFamily="18" charset="0"/>
              </a:rPr>
              <a:t>Захарова, Н.Б. «Обоснование применения профессиональной гигиены полости рта при ортодонтическом лечении по результатам биомаркеровдесневой жидкости» [Текст] / Захарова Н.Б., Лепилин А.В., Воробьев Д.В., Ерокина Н.Л., Бахтеева Г.Р. // «Медицина и здравоохранение», Саратов, 2021 – 66 с. </a:t>
            </a:r>
          </a:p>
          <a:p>
            <a:pPr marL="0" lvl="0" indent="446087" algn="just">
              <a:buFont typeface="Arial" pitchFamily="34" charset="0"/>
              <a:buAutoNum type="arabicParenR"/>
            </a:pPr>
            <a:r>
              <a:rPr lang="en-US" altLang="en-US" sz="1600">
                <a:latin typeface="Times New Roman" pitchFamily="18" charset="0"/>
              </a:rPr>
              <a:t>Персин, Л. С. Ортодонтия. Современные методы диагностики аномалий зубов, зубных рядов и окклюзии: учебное пособие / Персин, Л. С. - Москва: ГЭОТАР-Медиа Россия, 2018. - - 160 с.</a:t>
            </a:r>
          </a:p>
          <a:p>
            <a:pPr marL="0" lvl="0" indent="446087" algn="just">
              <a:buFont typeface="Arial" pitchFamily="34" charset="0"/>
              <a:buAutoNum type="arabicParenR"/>
            </a:pPr>
            <a:r>
              <a:rPr lang="en-US" altLang="en-US" sz="1600">
                <a:latin typeface="Times New Roman" pitchFamily="18" charset="0"/>
              </a:rPr>
              <a:t>Проффит, У. Р. Современная ортодонтия [Текст] / Проффит, У. Р. - Москва: МЕДпресс-информ, 2019. – 712 с. </a:t>
            </a:r>
          </a:p>
          <a:p>
            <a:pPr marL="0" lvl="0" indent="446087" algn="just">
              <a:buFont typeface="Arial" pitchFamily="34" charset="0"/>
              <a:buAutoNum type="arabicParenR"/>
            </a:pPr>
            <a:r>
              <a:rPr lang="en-US" altLang="en-US" sz="1600">
                <a:latin typeface="Times New Roman" pitchFamily="18" charset="0"/>
              </a:rPr>
              <a:t>Скрипник, И.Л. «Современная ортодонтия». [Текст] / И.Л. Скрипник, А.Е. Дичаковская, Д.Ю. Малый // «Современная ортодонтия», Киев, 2020 – 560 с.</a:t>
            </a:r>
          </a:p>
          <a:p>
            <a:pPr marL="0" lvl="0" indent="446087" algn="just">
              <a:buFont typeface="Arial" pitchFamily="34" charset="0"/>
              <a:buAutoNum type="arabicParenR"/>
            </a:pPr>
            <a:endParaRPr lang="en-US" altLang="en-US" sz="1600">
              <a:latin typeface="Times New Roman" pitchFamily="18" charset="0"/>
            </a:endParaRPr>
          </a:p>
          <a:p>
            <a:pPr marL="0" lvl="0" indent="446087" algn="just">
              <a:buFont typeface="Arial" pitchFamily="34" charset="0"/>
              <a:buAutoNum type="arabicParenR"/>
            </a:pPr>
            <a:endParaRPr lang="en-US" altLang="en-US" sz="1800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48648" name="Прямоугольник 1048647"/>
          <p:cNvSpPr/>
          <p:nvPr/>
        </p:nvSpPr>
        <p:spPr>
          <a:xfrm>
            <a:off x="8621712" y="0"/>
            <a:ext cx="522287" cy="366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 altLang="en-US">
                <a:latin typeface="Arial" pitchFamily="34" charset="0"/>
              </a:rPr>
              <a:t>19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Прямоугольник 1048648"/>
          <p:cNvSpPr/>
          <p:nvPr/>
        </p:nvSpPr>
        <p:spPr>
          <a:xfrm>
            <a:off x="900112" y="765175"/>
            <a:ext cx="7129462" cy="2232025"/>
          </a:xfrm>
          <a:prstGeom prst="rect">
            <a:avLst/>
          </a:prstGeom>
        </p:spPr>
        <p:txBody>
          <a:bodyPr vert="horz" wrap="none" lIns="91440" tIns="45720" rIns="91440" bIns="45720" fromWordArt="1" anchor="t">
            <a:prstTxWarp prst="textSlantUp">
              <a:avLst>
                <a:gd name="adj" fmla="val 32058"/>
              </a:avLst>
            </a:prstTxWarp>
          </a:bodyPr>
          <a:lstStyle/>
          <a:p>
            <a:pPr algn="ctr"/>
            <a:r>
              <a:rPr sz="3600" b="0" i="0" kern="10" spc="0" normalizeH="0">
                <a:ln w="9525" cap="flat" cmpd="sng">
                  <a:solidFill>
                    <a:srgbClr val="CC99FF">
                      <a:alpha val="100000"/>
                    </a:srgbClr>
                  </a:solidFill>
                  <a:prstDash val="solid"/>
                  <a:round/>
                </a:ln>
                <a:gradFill rotWithShape="0">
                  <a:gsLst>
                    <a:gs pos="0">
                      <a:srgbClr val="6600CC">
                        <a:alpha val="100000"/>
                      </a:srgbClr>
                    </a:gs>
                    <a:gs pos="100000">
                      <a:srgbClr val="CC00CC">
                        <a:alpha val="100000"/>
                      </a:srgbClr>
                    </a:gs>
                  </a:gsLst>
                  <a:lin ang="5400000" scaled="1"/>
                </a:gradFill>
                <a:effectLst>
                  <a:outerShdw dist="53881" dir="2699999" algn="ctr">
                    <a:srgbClr val="9999FF">
                      <a:alpha val="80000"/>
                    </a:srgbClr>
                  </a:outerShdw>
                </a:effectLst>
                <a:latin typeface="Impact"/>
                <a:ea typeface="Impact"/>
              </a:rPr>
              <a:t>Благодарю за внимание!</a:t>
            </a:r>
          </a:p>
        </p:txBody>
      </p:sp>
      <p:pic>
        <p:nvPicPr>
          <p:cNvPr id="2097177" name="Рисунок 2097176"/>
          <p:cNvPicPr>
            <a:picLocks/>
          </p:cNvPicPr>
          <p:nvPr/>
        </p:nvPicPr>
        <p:blipFill>
          <a:blip r:embed="rId2"/>
          <a:srcRect l="28749" t="17455" r="12206" b="39491"/>
          <a:stretch>
            <a:fillRect/>
          </a:stretch>
        </p:blipFill>
        <p:spPr>
          <a:xfrm>
            <a:off x="3203575" y="3284537"/>
            <a:ext cx="5399087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Заголовок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lvl="0"/>
            <a:r>
              <a:rPr lang="zh-CN" sz="2400" b="1" i="1">
                <a:solidFill>
                  <a:srgbClr val="00A8A4"/>
                </a:solidFill>
                <a:latin typeface="Times New Roman" pitchFamily="18" charset="0"/>
                <a:ea typeface="Times New Roman" pitchFamily="18" charset="0"/>
              </a:rPr>
              <a:t>Задачи исследования</a:t>
            </a:r>
          </a:p>
        </p:txBody>
      </p:sp>
      <p:sp>
        <p:nvSpPr>
          <p:cNvPr id="1048589" name="Объект 2"/>
          <p:cNvSpPr>
            <a:spLocks noGrp="1"/>
          </p:cNvSpPr>
          <p:nvPr>
            <p:ph idx="1"/>
          </p:nvPr>
        </p:nvSpPr>
        <p:spPr>
          <a:xfrm>
            <a:off x="179512" y="1268412"/>
            <a:ext cx="8808913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609600" lvl="0" indent="-609600">
              <a:buFont typeface="Calibri" pitchFamily="34" charset="0"/>
              <a:buAutoNum type="arabicPeriod"/>
            </a:pPr>
            <a:r>
              <a:rPr lang="en-US" altLang="en-US" sz="1800" dirty="0" err="1">
                <a:latin typeface="Times New Roman" pitchFamily="18" charset="0"/>
              </a:rPr>
              <a:t>Описать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развитие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стоматологических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заболеваний</a:t>
            </a:r>
            <a:r>
              <a:rPr lang="en-US" altLang="en-US" sz="1800" dirty="0">
                <a:latin typeface="Times New Roman" pitchFamily="18" charset="0"/>
              </a:rPr>
              <a:t> в </a:t>
            </a:r>
            <a:r>
              <a:rPr lang="en-US" altLang="en-US" sz="1800" dirty="0" err="1" smtClean="0">
                <a:latin typeface="Times New Roman" pitchFamily="18" charset="0"/>
              </a:rPr>
              <a:t>процессе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</a:rPr>
              <a:t>ортодонтичес</a:t>
            </a:r>
            <a:r>
              <a:rPr lang="ru-RU" altLang="en-US" sz="1800" dirty="0" smtClean="0">
                <a:latin typeface="Times New Roman" pitchFamily="18" charset="0"/>
              </a:rPr>
              <a:t>ко</a:t>
            </a:r>
            <a:r>
              <a:rPr lang="en-US" altLang="en-US" sz="1800" dirty="0" err="1" smtClean="0">
                <a:latin typeface="Times New Roman" pitchFamily="18" charset="0"/>
              </a:rPr>
              <a:t>го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лечения</a:t>
            </a:r>
            <a:r>
              <a:rPr lang="en-US" altLang="en-US" sz="1800" dirty="0">
                <a:latin typeface="Times New Roman" pitchFamily="18" charset="0"/>
              </a:rPr>
              <a:t> </a:t>
            </a:r>
          </a:p>
          <a:p>
            <a:pPr marL="609600" lvl="0" indent="-609600">
              <a:buFont typeface="Calibri" pitchFamily="34" charset="0"/>
              <a:buAutoNum type="arabicPeriod"/>
            </a:pPr>
            <a:r>
              <a:rPr lang="en-US" altLang="en-US" sz="1800" dirty="0" err="1">
                <a:latin typeface="Times New Roman" pitchFamily="18" charset="0"/>
              </a:rPr>
              <a:t>Определить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эффективность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оптимизации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стоматологической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</a:rPr>
              <a:t>помощи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пациентам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находящихся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ортодонтическом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лечении</a:t>
            </a:r>
            <a:r>
              <a:rPr lang="en-US" altLang="en-US" sz="1800" dirty="0">
                <a:latin typeface="Times New Roman" pitchFamily="18" charset="0"/>
              </a:rPr>
              <a:t> </a:t>
            </a:r>
          </a:p>
          <a:p>
            <a:pPr marL="609600" lvl="0" indent="-609600">
              <a:buFont typeface="Calibri" pitchFamily="34" charset="0"/>
              <a:buAutoNum type="arabicPeriod"/>
            </a:pPr>
            <a:r>
              <a:rPr lang="en-US" altLang="en-US" sz="1800" dirty="0" err="1">
                <a:latin typeface="Times New Roman" pitchFamily="18" charset="0"/>
              </a:rPr>
              <a:t>Изучить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основы</a:t>
            </a:r>
            <a:r>
              <a:rPr lang="en-US" altLang="en-US" sz="1800" dirty="0">
                <a:solidFill>
                  <a:srgbClr val="00A8A4"/>
                </a:solidFill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профилактики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стоматологических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заболеваний</a:t>
            </a:r>
            <a:r>
              <a:rPr lang="en-US" altLang="en-US" sz="1800" dirty="0">
                <a:latin typeface="Times New Roman" pitchFamily="18" charset="0"/>
              </a:rPr>
              <a:t> в </a:t>
            </a:r>
            <a:r>
              <a:rPr lang="en-US" altLang="en-US" sz="1800" dirty="0" err="1" smtClean="0">
                <a:latin typeface="Times New Roman" pitchFamily="18" charset="0"/>
              </a:rPr>
              <a:t>период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ru-RU" altLang="en-US" sz="1800" dirty="0" smtClean="0">
                <a:latin typeface="Times New Roman" pitchFamily="18" charset="0"/>
              </a:rPr>
              <a:t>            </a:t>
            </a:r>
            <a:r>
              <a:rPr lang="en-US" altLang="en-US" sz="1800" dirty="0" err="1" smtClean="0">
                <a:latin typeface="Times New Roman" pitchFamily="18" charset="0"/>
              </a:rPr>
              <a:t>ортодонтического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лечения</a:t>
            </a:r>
            <a:endParaRPr lang="en-US" altLang="en-US" sz="1800" dirty="0">
              <a:latin typeface="Times New Roman" pitchFamily="18" charset="0"/>
            </a:endParaRPr>
          </a:p>
          <a:p>
            <a:pPr marL="609600" lvl="0" indent="-609600">
              <a:buFont typeface="Calibri" pitchFamily="34" charset="0"/>
              <a:buAutoNum type="arabicPeriod"/>
            </a:pPr>
            <a:r>
              <a:rPr lang="en-US" altLang="en-US" sz="1800" dirty="0" err="1">
                <a:latin typeface="Times New Roman" pitchFamily="18" charset="0"/>
              </a:rPr>
              <a:t>Представить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различные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программы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профилактики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</a:rPr>
              <a:t>стоматологических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ru-RU" altLang="en-US" sz="1800" dirty="0" smtClean="0">
                <a:latin typeface="Times New Roman" pitchFamily="18" charset="0"/>
              </a:rPr>
              <a:t>                  </a:t>
            </a:r>
            <a:r>
              <a:rPr lang="en-US" altLang="en-US" sz="1800" dirty="0" err="1" smtClean="0">
                <a:latin typeface="Times New Roman" pitchFamily="18" charset="0"/>
              </a:rPr>
              <a:t>заболеваний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>
                <a:latin typeface="Times New Roman" pitchFamily="18" charset="0"/>
              </a:rPr>
              <a:t>в </a:t>
            </a:r>
            <a:r>
              <a:rPr lang="en-US" altLang="en-US" sz="1800" dirty="0" err="1">
                <a:latin typeface="Times New Roman" pitchFamily="18" charset="0"/>
              </a:rPr>
              <a:t>период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ортодонтического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лечения</a:t>
            </a:r>
            <a:endParaRPr lang="en-US" altLang="en-US" sz="1800" dirty="0">
              <a:latin typeface="Times New Roman" pitchFamily="18" charset="0"/>
            </a:endParaRPr>
          </a:p>
          <a:p>
            <a:pPr marL="609600" lvl="0" indent="-609600">
              <a:buFont typeface="Calibri" pitchFamily="34" charset="0"/>
              <a:buAutoNum type="arabicPeriod"/>
            </a:pPr>
            <a:r>
              <a:rPr lang="en-US" altLang="en-US" sz="1800" dirty="0" err="1">
                <a:latin typeface="Times New Roman" pitchFamily="18" charset="0"/>
              </a:rPr>
              <a:t>Сформулировать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общие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выводы</a:t>
            </a:r>
            <a:endParaRPr lang="en-US" altLang="en-US" sz="1800" dirty="0">
              <a:latin typeface="Times New Roman" pitchFamily="18" charset="0"/>
            </a:endParaRPr>
          </a:p>
          <a:p>
            <a:pPr marL="609600" lvl="0" indent="-609600" algn="ctr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itchFamily="18" charset="0"/>
            </a:endParaRPr>
          </a:p>
          <a:p>
            <a:pPr marL="609600" lvl="0" indent="-609600">
              <a:buFont typeface="Calibri" pitchFamily="34" charset="0"/>
              <a:buNone/>
            </a:pPr>
            <a:endParaRPr lang="ru-RU" altLang="en-US" sz="2000" dirty="0"/>
          </a:p>
        </p:txBody>
      </p:sp>
      <p:sp>
        <p:nvSpPr>
          <p:cNvPr id="1048590" name="Прямоугольник 1048589"/>
          <p:cNvSpPr/>
          <p:nvPr/>
        </p:nvSpPr>
        <p:spPr>
          <a:xfrm>
            <a:off x="8832850" y="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Объект 2"/>
          <p:cNvSpPr>
            <a:spLocks noGrp="1"/>
          </p:cNvSpPr>
          <p:nvPr>
            <p:ph idx="1"/>
          </p:nvPr>
        </p:nvSpPr>
        <p:spPr>
          <a:xfrm>
            <a:off x="395287" y="981075"/>
            <a:ext cx="8229600" cy="26543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354012" algn="just">
              <a:buNone/>
            </a:pPr>
            <a:r>
              <a:rPr lang="en-US" altLang="en-US" sz="2000" dirty="0">
                <a:latin typeface="Times New Roman" pitchFamily="18" charset="0"/>
              </a:rPr>
              <a:t>У </a:t>
            </a:r>
            <a:r>
              <a:rPr lang="en-US" altLang="en-US" sz="2000" dirty="0" err="1">
                <a:latin typeface="Times New Roman" pitchFamily="18" charset="0"/>
              </a:rPr>
              <a:t>пациентов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en-US" altLang="en-US" sz="2000" dirty="0" err="1">
                <a:latin typeface="Times New Roman" pitchFamily="18" charset="0"/>
              </a:rPr>
              <a:t>находящихся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на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ортодонтическом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лечении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значительнее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выше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процент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распространенности</a:t>
            </a:r>
            <a:r>
              <a:rPr lang="en-US" altLang="en-US" sz="2000" dirty="0">
                <a:latin typeface="Times New Roman" pitchFamily="18" charset="0"/>
              </a:rPr>
              <a:t> и </a:t>
            </a:r>
            <a:r>
              <a:rPr lang="en-US" altLang="en-US" sz="2000" dirty="0" err="1">
                <a:latin typeface="Times New Roman" pitchFamily="18" charset="0"/>
              </a:rPr>
              <a:t>интенсивности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стоматологических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ru-RU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</a:rPr>
              <a:t>заболеваний</a:t>
            </a:r>
            <a:r>
              <a:rPr lang="en-US" altLang="en-US" sz="2000" dirty="0">
                <a:latin typeface="Times New Roman" pitchFamily="18" charset="0"/>
              </a:rPr>
              <a:t>. </a:t>
            </a:r>
            <a:r>
              <a:rPr lang="en-US" altLang="en-US" sz="2000" dirty="0" err="1">
                <a:latin typeface="Times New Roman" pitchFamily="18" charset="0"/>
              </a:rPr>
              <a:t>Только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при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снятии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брекет-системы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находят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очаги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ru-RU" altLang="en-US" sz="2000" dirty="0" smtClean="0">
                <a:latin typeface="Times New Roman" pitchFamily="18" charset="0"/>
              </a:rPr>
              <a:t>               </a:t>
            </a:r>
            <a:r>
              <a:rPr lang="en-US" altLang="en-US" sz="2000" dirty="0" err="1" smtClean="0">
                <a:latin typeface="Times New Roman" pitchFamily="18" charset="0"/>
              </a:rPr>
              <a:t>деминерализации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поверхностей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зубов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en-US" altLang="en-US" sz="2000" dirty="0" err="1">
                <a:latin typeface="Times New Roman" pitchFamily="18" charset="0"/>
              </a:rPr>
              <a:t>которые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повторяют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контуры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ru-RU" altLang="en-US" sz="2000" dirty="0" smtClean="0">
                <a:latin typeface="Times New Roman" pitchFamily="18" charset="0"/>
              </a:rPr>
              <a:t>         </a:t>
            </a:r>
            <a:r>
              <a:rPr lang="en-US" altLang="en-US" sz="2000" dirty="0" err="1" smtClean="0">
                <a:latin typeface="Times New Roman" pitchFamily="18" charset="0"/>
              </a:rPr>
              <a:t>брекетов</a:t>
            </a:r>
            <a:r>
              <a:rPr lang="en-US" altLang="en-US" sz="2000" dirty="0">
                <a:latin typeface="Times New Roman" pitchFamily="18" charset="0"/>
              </a:rPr>
              <a:t>. </a:t>
            </a:r>
            <a:r>
              <a:rPr lang="en-US" altLang="en-US" sz="2000" dirty="0" err="1">
                <a:latin typeface="Times New Roman" pitchFamily="18" charset="0"/>
              </a:rPr>
              <a:t>Такой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деминерализации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могут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быть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подвержены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моляры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ru-RU" altLang="en-US" sz="2000" dirty="0" smtClean="0">
                <a:latin typeface="Times New Roman" pitchFamily="18" charset="0"/>
              </a:rPr>
              <a:t>        </a:t>
            </a:r>
            <a:r>
              <a:rPr lang="en-US" altLang="en-US" sz="2000" dirty="0" err="1" smtClean="0">
                <a:latin typeface="Times New Roman" pitchFamily="18" charset="0"/>
              </a:rPr>
              <a:t>которые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являющиеся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опорными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зубами</a:t>
            </a:r>
            <a:r>
              <a:rPr lang="en-US" altLang="en-US" sz="2000" dirty="0">
                <a:latin typeface="Times New Roman" pitchFamily="18" charset="0"/>
              </a:rPr>
              <a:t> в </a:t>
            </a:r>
            <a:r>
              <a:rPr lang="en-US" altLang="en-US" sz="2000" dirty="0" err="1">
                <a:latin typeface="Times New Roman" pitchFamily="18" charset="0"/>
              </a:rPr>
              <a:t>течение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ортодонтического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ru-RU" altLang="en-US" sz="2000" dirty="0" smtClean="0">
                <a:latin typeface="Times New Roman" pitchFamily="18" charset="0"/>
              </a:rPr>
              <a:t>       </a:t>
            </a:r>
            <a:r>
              <a:rPr lang="en-US" altLang="en-US" sz="2000" dirty="0" err="1" smtClean="0">
                <a:latin typeface="Times New Roman" pitchFamily="18" charset="0"/>
              </a:rPr>
              <a:t>лечения</a:t>
            </a:r>
            <a:r>
              <a:rPr lang="en-US" altLang="en-US" sz="2000" dirty="0">
                <a:latin typeface="Times New Roman" pitchFamily="18" charset="0"/>
              </a:rPr>
              <a:t>. </a:t>
            </a:r>
            <a:r>
              <a:rPr lang="en-US" altLang="en-US" sz="2000" dirty="0" err="1">
                <a:latin typeface="Times New Roman" pitchFamily="18" charset="0"/>
              </a:rPr>
              <a:t>Таким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же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образом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растет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частота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воспалительных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поражений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ru-RU" altLang="en-US" sz="2000" dirty="0" smtClean="0">
                <a:latin typeface="Times New Roman" pitchFamily="18" charset="0"/>
              </a:rPr>
              <a:t>   </a:t>
            </a:r>
            <a:r>
              <a:rPr lang="en-US" altLang="en-US" sz="2000" dirty="0" err="1" smtClean="0">
                <a:latin typeface="Times New Roman" pitchFamily="18" charset="0"/>
              </a:rPr>
              <a:t>пародонта</a:t>
            </a:r>
            <a:r>
              <a:rPr lang="en-US" altLang="en-US" sz="2000" dirty="0">
                <a:latin typeface="Times New Roman" pitchFamily="18" charset="0"/>
              </a:rPr>
              <a:t>. </a:t>
            </a:r>
            <a:r>
              <a:rPr lang="en-US" altLang="en-US" sz="2000" dirty="0" err="1">
                <a:latin typeface="Times New Roman" pitchFamily="18" charset="0"/>
              </a:rPr>
              <a:t>Течение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таких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заболеваний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способно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затруднить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ru-RU" altLang="en-US" sz="2000" dirty="0" smtClean="0">
                <a:latin typeface="Times New Roman" pitchFamily="18" charset="0"/>
              </a:rPr>
              <a:t>                     </a:t>
            </a:r>
            <a:r>
              <a:rPr lang="en-US" altLang="en-US" sz="2000" dirty="0" err="1" smtClean="0">
                <a:latin typeface="Times New Roman" pitchFamily="18" charset="0"/>
              </a:rPr>
              <a:t>своевременные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проведения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как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лечебных</a:t>
            </a:r>
            <a:r>
              <a:rPr lang="en-US" altLang="en-US" sz="2000" dirty="0">
                <a:latin typeface="Times New Roman" pitchFamily="18" charset="0"/>
              </a:rPr>
              <a:t>, </a:t>
            </a:r>
            <a:r>
              <a:rPr lang="en-US" altLang="en-US" sz="2000" dirty="0" err="1">
                <a:latin typeface="Times New Roman" pitchFamily="18" charset="0"/>
              </a:rPr>
              <a:t>так</a:t>
            </a:r>
            <a:r>
              <a:rPr lang="en-US" altLang="en-US" sz="2000" dirty="0">
                <a:latin typeface="Times New Roman" pitchFamily="18" charset="0"/>
              </a:rPr>
              <a:t> и </a:t>
            </a:r>
            <a:r>
              <a:rPr lang="en-US" altLang="en-US" sz="2000" dirty="0" err="1">
                <a:latin typeface="Times New Roman" pitchFamily="18" charset="0"/>
              </a:rPr>
              <a:t>реабилитационных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ru-RU" altLang="en-US" sz="2000" dirty="0" smtClean="0">
                <a:latin typeface="Times New Roman" pitchFamily="18" charset="0"/>
              </a:rPr>
              <a:t>            </a:t>
            </a:r>
            <a:r>
              <a:rPr lang="en-US" altLang="en-US" sz="2000" dirty="0" err="1" smtClean="0">
                <a:latin typeface="Times New Roman" pitchFamily="18" charset="0"/>
              </a:rPr>
              <a:t>мероприятий</a:t>
            </a:r>
            <a:r>
              <a:rPr lang="en-US" altLang="en-US" sz="2000" dirty="0">
                <a:latin typeface="Times New Roman" pitchFamily="18" charset="0"/>
              </a:rPr>
              <a:t>. </a:t>
            </a:r>
          </a:p>
        </p:txBody>
      </p:sp>
      <p:sp>
        <p:nvSpPr>
          <p:cNvPr id="1048592" name="Прямоугольник 1048591"/>
          <p:cNvSpPr/>
          <p:nvPr/>
        </p:nvSpPr>
        <p:spPr>
          <a:xfrm>
            <a:off x="250825" y="334962"/>
            <a:ext cx="7734300" cy="2413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altLang="en-US" sz="1600" b="1" i="1">
                <a:solidFill>
                  <a:srgbClr val="00A8A4"/>
                </a:solidFill>
                <a:latin typeface="Arial" pitchFamily="34" charset="0"/>
              </a:rPr>
              <a:t>Развитие стоматологических заболеваний в процессе ортодонтическго лечения</a:t>
            </a:r>
            <a:r>
              <a:rPr lang="en-US" altLang="en-US" sz="1600">
                <a:solidFill>
                  <a:srgbClr val="00A8A4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048593" name="Прямоугольник 1048592"/>
          <p:cNvSpPr/>
          <p:nvPr/>
        </p:nvSpPr>
        <p:spPr>
          <a:xfrm>
            <a:off x="3492500" y="6237287"/>
            <a:ext cx="36258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altLang="en-US">
                <a:latin typeface="Arial" pitchFamily="34" charset="0"/>
              </a:rPr>
              <a:t>Рис. 1 – Снятие брекет-системы</a:t>
            </a:r>
          </a:p>
        </p:txBody>
      </p:sp>
      <p:sp>
        <p:nvSpPr>
          <p:cNvPr id="1048594" name="Прямоугольник 1048593"/>
          <p:cNvSpPr/>
          <p:nvPr/>
        </p:nvSpPr>
        <p:spPr>
          <a:xfrm>
            <a:off x="8832850" y="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4</a:t>
            </a:r>
          </a:p>
        </p:txBody>
      </p:sp>
      <p:pic>
        <p:nvPicPr>
          <p:cNvPr id="2097155" name="Рисунок 209715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11412" y="4076700"/>
            <a:ext cx="5588000" cy="205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Прямоугольник 1048594"/>
          <p:cNvSpPr/>
          <p:nvPr/>
        </p:nvSpPr>
        <p:spPr>
          <a:xfrm>
            <a:off x="8832850" y="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5</a:t>
            </a:r>
          </a:p>
        </p:txBody>
      </p:sp>
      <p:sp>
        <p:nvSpPr>
          <p:cNvPr id="1048596" name="Прямоугольник 1048595"/>
          <p:cNvSpPr/>
          <p:nvPr/>
        </p:nvSpPr>
        <p:spPr>
          <a:xfrm>
            <a:off x="684212" y="879426"/>
            <a:ext cx="7777162" cy="23083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indent="103187" algn="just"/>
            <a:r>
              <a:rPr lang="en-US" altLang="en-US" sz="1600" dirty="0" err="1">
                <a:latin typeface="Times New Roman" pitchFamily="18" charset="0"/>
              </a:rPr>
              <a:t>На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протяжении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ортодонтического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лечения</a:t>
            </a:r>
            <a:r>
              <a:rPr lang="en-US" altLang="en-US" sz="1600" dirty="0">
                <a:latin typeface="Times New Roman" pitchFamily="18" charset="0"/>
              </a:rPr>
              <a:t>, </a:t>
            </a:r>
            <a:r>
              <a:rPr lang="en-US" altLang="en-US" sz="1600" dirty="0" err="1">
                <a:latin typeface="Times New Roman" pitchFamily="18" charset="0"/>
              </a:rPr>
              <a:t>отмечаются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явления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хронического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ru-RU" altLang="en-US" sz="1600" dirty="0" smtClean="0">
                <a:latin typeface="Times New Roman" pitchFamily="18" charset="0"/>
              </a:rPr>
              <a:t>           </a:t>
            </a:r>
            <a:r>
              <a:rPr lang="en-US" altLang="en-US" sz="1600" dirty="0" err="1" smtClean="0">
                <a:latin typeface="Times New Roman" pitchFamily="18" charset="0"/>
              </a:rPr>
              <a:t>катарального</a:t>
            </a:r>
            <a:r>
              <a:rPr lang="en-US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гингивита</a:t>
            </a:r>
            <a:r>
              <a:rPr lang="en-US" altLang="en-US" sz="1600" dirty="0">
                <a:latin typeface="Times New Roman" pitchFamily="18" charset="0"/>
              </a:rPr>
              <a:t>, </a:t>
            </a:r>
            <a:r>
              <a:rPr lang="en-US" altLang="en-US" sz="1600" dirty="0" err="1">
                <a:latin typeface="Times New Roman" pitchFamily="18" charset="0"/>
              </a:rPr>
              <a:t>вялотекущее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воспаление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десневого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края</a:t>
            </a:r>
            <a:r>
              <a:rPr lang="en-US" altLang="en-US" sz="1600" dirty="0">
                <a:latin typeface="Times New Roman" pitchFamily="18" charset="0"/>
              </a:rPr>
              <a:t>, </a:t>
            </a:r>
            <a:r>
              <a:rPr lang="en-US" altLang="en-US" sz="1600" dirty="0" err="1">
                <a:latin typeface="Times New Roman" pitchFamily="18" charset="0"/>
              </a:rPr>
              <a:t>отечность</a:t>
            </a:r>
            <a:r>
              <a:rPr lang="en-US" altLang="en-US" sz="1600" dirty="0">
                <a:latin typeface="Times New Roman" pitchFamily="18" charset="0"/>
              </a:rPr>
              <a:t> и </a:t>
            </a:r>
            <a:r>
              <a:rPr lang="ru-RU" altLang="en-US" sz="1600" dirty="0" smtClean="0">
                <a:latin typeface="Times New Roman" pitchFamily="18" charset="0"/>
              </a:rPr>
              <a:t>                </a:t>
            </a:r>
            <a:r>
              <a:rPr lang="en-US" altLang="en-US" sz="1600" dirty="0" err="1" smtClean="0">
                <a:latin typeface="Times New Roman" pitchFamily="18" charset="0"/>
              </a:rPr>
              <a:t>гиперемия</a:t>
            </a:r>
            <a:r>
              <a:rPr lang="ru-RU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err="1" smtClean="0">
                <a:latin typeface="Times New Roman" pitchFamily="18" charset="0"/>
              </a:rPr>
              <a:t>десневых</a:t>
            </a:r>
            <a:r>
              <a:rPr lang="en-US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сосочков</a:t>
            </a:r>
            <a:r>
              <a:rPr lang="en-US" altLang="en-US" sz="1600" dirty="0">
                <a:latin typeface="Times New Roman" pitchFamily="18" charset="0"/>
              </a:rPr>
              <a:t>, </a:t>
            </a:r>
            <a:r>
              <a:rPr lang="en-US" altLang="en-US" sz="1600" dirty="0" err="1">
                <a:latin typeface="Times New Roman" pitchFamily="18" charset="0"/>
              </a:rPr>
              <a:t>кровоточивость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при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чистке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зубов</a:t>
            </a:r>
            <a:r>
              <a:rPr lang="en-US" altLang="en-US" sz="1600" dirty="0">
                <a:latin typeface="Times New Roman" pitchFamily="18" charset="0"/>
              </a:rPr>
              <a:t>. </a:t>
            </a:r>
          </a:p>
          <a:p>
            <a:pPr lvl="0" indent="103187" algn="just"/>
            <a:r>
              <a:rPr lang="en-US" altLang="en-US" sz="1600" dirty="0" err="1">
                <a:latin typeface="Times New Roman" pitchFamily="18" charset="0"/>
              </a:rPr>
              <a:t>Нередко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способны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развиваться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осложнения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пародонта</a:t>
            </a:r>
            <a:r>
              <a:rPr lang="en-US" altLang="en-US" sz="1600" dirty="0">
                <a:latin typeface="Times New Roman" pitchFamily="18" charset="0"/>
              </a:rPr>
              <a:t>, </a:t>
            </a:r>
            <a:r>
              <a:rPr lang="en-US" altLang="en-US" sz="1600" dirty="0" err="1">
                <a:latin typeface="Times New Roman" pitchFamily="18" charset="0"/>
              </a:rPr>
              <a:t>так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как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 smtClean="0">
                <a:latin typeface="Times New Roman" pitchFamily="18" charset="0"/>
              </a:rPr>
              <a:t>происходит</a:t>
            </a:r>
            <a:r>
              <a:rPr lang="ru-RU" altLang="en-US" sz="1600" dirty="0" smtClean="0">
                <a:latin typeface="Times New Roman" pitchFamily="18" charset="0"/>
              </a:rPr>
              <a:t>                </a:t>
            </a:r>
            <a:r>
              <a:rPr lang="en-US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нарушение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питания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тканей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зуба</a:t>
            </a:r>
            <a:r>
              <a:rPr lang="en-US" altLang="en-US" sz="1600" dirty="0">
                <a:latin typeface="Times New Roman" pitchFamily="18" charset="0"/>
              </a:rPr>
              <a:t>. </a:t>
            </a:r>
            <a:r>
              <a:rPr lang="en-US" altLang="en-US" sz="1600" dirty="0" err="1">
                <a:latin typeface="Times New Roman" pitchFamily="18" charset="0"/>
              </a:rPr>
              <a:t>Это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возникает</a:t>
            </a:r>
            <a:r>
              <a:rPr lang="en-US" altLang="en-US" sz="1600" dirty="0">
                <a:latin typeface="Times New Roman" pitchFamily="18" charset="0"/>
              </a:rPr>
              <a:t> в </a:t>
            </a:r>
            <a:r>
              <a:rPr lang="en-US" altLang="en-US" sz="1600" dirty="0" err="1">
                <a:latin typeface="Times New Roman" pitchFamily="18" charset="0"/>
              </a:rPr>
              <a:t>следствие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сдавливания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сосудов</a:t>
            </a:r>
            <a:r>
              <a:rPr lang="en-US" altLang="en-US" sz="1600" dirty="0">
                <a:latin typeface="Times New Roman" pitchFamily="18" charset="0"/>
              </a:rPr>
              <a:t>, </a:t>
            </a:r>
            <a:r>
              <a:rPr lang="ru-RU" altLang="en-US" sz="1600" dirty="0" smtClean="0">
                <a:latin typeface="Times New Roman" pitchFamily="18" charset="0"/>
              </a:rPr>
              <a:t>       </a:t>
            </a:r>
            <a:r>
              <a:rPr lang="en-US" altLang="en-US" sz="1600" dirty="0" err="1" smtClean="0">
                <a:latin typeface="Times New Roman" pitchFamily="18" charset="0"/>
              </a:rPr>
              <a:t>ведущего</a:t>
            </a:r>
            <a:r>
              <a:rPr lang="en-US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>
                <a:latin typeface="Times New Roman" pitchFamily="18" charset="0"/>
              </a:rPr>
              <a:t>к </a:t>
            </a:r>
            <a:r>
              <a:rPr lang="en-US" altLang="en-US" sz="1600" dirty="0" err="1">
                <a:latin typeface="Times New Roman" pitchFamily="18" charset="0"/>
              </a:rPr>
              <a:t>расстройству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венозного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кровообращения</a:t>
            </a:r>
            <a:r>
              <a:rPr lang="en-US" altLang="en-US" sz="1600" dirty="0">
                <a:latin typeface="Times New Roman" pitchFamily="18" charset="0"/>
              </a:rPr>
              <a:t>. </a:t>
            </a:r>
            <a:r>
              <a:rPr lang="en-US" altLang="en-US" sz="1600" dirty="0" err="1">
                <a:latin typeface="Times New Roman" pitchFamily="18" charset="0"/>
              </a:rPr>
              <a:t>Отмечается</a:t>
            </a:r>
            <a:r>
              <a:rPr lang="en-US" altLang="en-US" sz="1600" dirty="0">
                <a:latin typeface="Times New Roman" pitchFamily="18" charset="0"/>
              </a:rPr>
              <a:t>, </a:t>
            </a:r>
            <a:r>
              <a:rPr lang="en-US" altLang="en-US" sz="1600" dirty="0" err="1">
                <a:latin typeface="Times New Roman" pitchFamily="18" charset="0"/>
              </a:rPr>
              <a:t>что</a:t>
            </a:r>
            <a:r>
              <a:rPr lang="en-US" altLang="en-US" sz="1600" dirty="0">
                <a:latin typeface="Times New Roman" pitchFamily="18" charset="0"/>
              </a:rPr>
              <a:t> в </a:t>
            </a:r>
            <a:r>
              <a:rPr lang="en-US" altLang="en-US" sz="1600" dirty="0" err="1">
                <a:latin typeface="Times New Roman" pitchFamily="18" charset="0"/>
              </a:rPr>
              <a:t>механизме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ru-RU" altLang="en-US" sz="1600" dirty="0" smtClean="0">
                <a:latin typeface="Times New Roman" pitchFamily="18" charset="0"/>
              </a:rPr>
              <a:t>      </a:t>
            </a:r>
            <a:r>
              <a:rPr lang="en-US" altLang="en-US" sz="1600" dirty="0" err="1" smtClean="0">
                <a:latin typeface="Times New Roman" pitchFamily="18" charset="0"/>
              </a:rPr>
              <a:t>локального</a:t>
            </a:r>
            <a:r>
              <a:rPr lang="ru-RU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err="1" smtClean="0">
                <a:latin typeface="Times New Roman" pitchFamily="18" charset="0"/>
              </a:rPr>
              <a:t>разрушения</a:t>
            </a:r>
            <a:r>
              <a:rPr lang="en-US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тканей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при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пародонтите</a:t>
            </a:r>
            <a:r>
              <a:rPr lang="en-US" altLang="en-US" sz="1600" dirty="0">
                <a:latin typeface="Times New Roman" pitchFamily="18" charset="0"/>
              </a:rPr>
              <a:t>, </a:t>
            </a:r>
            <a:r>
              <a:rPr lang="en-US" altLang="en-US" sz="1600" dirty="0" err="1">
                <a:latin typeface="Times New Roman" pitchFamily="18" charset="0"/>
              </a:rPr>
              <a:t>индуцированном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микрофлорой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ru-RU" altLang="en-US" sz="1600" dirty="0" smtClean="0">
                <a:latin typeface="Times New Roman" pitchFamily="18" charset="0"/>
              </a:rPr>
              <a:t>          </a:t>
            </a:r>
            <a:r>
              <a:rPr lang="en-US" altLang="en-US" sz="1600" dirty="0" err="1" smtClean="0">
                <a:latin typeface="Times New Roman" pitchFamily="18" charset="0"/>
              </a:rPr>
              <a:t>полости</a:t>
            </a:r>
            <a:r>
              <a:rPr lang="en-US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рта</a:t>
            </a:r>
            <a:r>
              <a:rPr lang="en-US" altLang="en-US" sz="1600" dirty="0">
                <a:latin typeface="Times New Roman" pitchFamily="18" charset="0"/>
              </a:rPr>
              <a:t>, </a:t>
            </a:r>
            <a:r>
              <a:rPr lang="en-US" altLang="en-US" sz="1600" dirty="0" err="1">
                <a:latin typeface="Times New Roman" pitchFamily="18" charset="0"/>
              </a:rPr>
              <a:t>важная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 smtClean="0">
                <a:latin typeface="Times New Roman" pitchFamily="18" charset="0"/>
              </a:rPr>
              <a:t>роль</a:t>
            </a:r>
            <a:r>
              <a:rPr lang="en-US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принадлежит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нарушению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иммунологической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err="1">
                <a:latin typeface="Times New Roman" pitchFamily="18" charset="0"/>
              </a:rPr>
              <a:t>реактивности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ru-RU" altLang="en-US" sz="1600" dirty="0" smtClean="0">
                <a:latin typeface="Times New Roman" pitchFamily="18" charset="0"/>
              </a:rPr>
              <a:t> </a:t>
            </a:r>
            <a:r>
              <a:rPr lang="en-US" altLang="en-US" sz="1600" dirty="0" err="1" smtClean="0">
                <a:latin typeface="Times New Roman" pitchFamily="18" charset="0"/>
              </a:rPr>
              <a:t>организма</a:t>
            </a:r>
            <a:r>
              <a:rPr lang="en-US" altLang="en-US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1048597" name="Прямоугольник 1048596"/>
          <p:cNvSpPr/>
          <p:nvPr/>
        </p:nvSpPr>
        <p:spPr>
          <a:xfrm>
            <a:off x="250825" y="334962"/>
            <a:ext cx="7734300" cy="2413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altLang="en-US" sz="1600" b="1" i="1">
                <a:solidFill>
                  <a:srgbClr val="00A8A4"/>
                </a:solidFill>
                <a:latin typeface="Arial" pitchFamily="34" charset="0"/>
              </a:rPr>
              <a:t>Развитие стоматологических заболеваний в процессе ортодонтическго лечения</a:t>
            </a:r>
            <a:r>
              <a:rPr lang="en-US" altLang="en-US" sz="1600">
                <a:solidFill>
                  <a:srgbClr val="00A8A4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2097157" name="Рисунок 2097156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6375" y="3357562"/>
            <a:ext cx="6553200" cy="29511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8" name="Прямоугольник 1048597"/>
          <p:cNvSpPr/>
          <p:nvPr/>
        </p:nvSpPr>
        <p:spPr>
          <a:xfrm>
            <a:off x="3059112" y="6381750"/>
            <a:ext cx="3497262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altLang="en-US">
                <a:latin typeface="Arial" pitchFamily="34" charset="0"/>
              </a:rPr>
              <a:t>Рис. 2 – Развитие пародонтита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Прямоугольник 1048598"/>
          <p:cNvSpPr/>
          <p:nvPr/>
        </p:nvSpPr>
        <p:spPr>
          <a:xfrm>
            <a:off x="971550" y="268287"/>
            <a:ext cx="6324601" cy="533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altLang="en-US" b="1" i="1">
                <a:solidFill>
                  <a:srgbClr val="00A8A4"/>
                </a:solidFill>
                <a:latin typeface="Arial" pitchFamily="34" charset="0"/>
              </a:rPr>
              <a:t>Эффективность оптимизации стоматологической помощи </a:t>
            </a:r>
          </a:p>
          <a:p>
            <a:pPr lvl="0" algn="ctr"/>
            <a:r>
              <a:rPr lang="en-US" altLang="en-US" b="1" i="1">
                <a:solidFill>
                  <a:srgbClr val="00A8A4"/>
                </a:solidFill>
                <a:latin typeface="Arial" pitchFamily="34" charset="0"/>
              </a:rPr>
              <a:t>пациентам, находящихся на ортодонтическом лечении</a:t>
            </a:r>
            <a:r>
              <a:rPr lang="en-US" altLang="en-US">
                <a:latin typeface="Arial" pitchFamily="34" charset="0"/>
              </a:rPr>
              <a:t> </a:t>
            </a:r>
          </a:p>
        </p:txBody>
      </p:sp>
      <p:sp>
        <p:nvSpPr>
          <p:cNvPr id="1048600" name="Прямоугольник 1048599"/>
          <p:cNvSpPr/>
          <p:nvPr/>
        </p:nvSpPr>
        <p:spPr>
          <a:xfrm>
            <a:off x="8832850" y="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6</a:t>
            </a:r>
          </a:p>
        </p:txBody>
      </p:sp>
      <p:sp>
        <p:nvSpPr>
          <p:cNvPr id="1048601" name="Прямоугольник 1048600"/>
          <p:cNvSpPr/>
          <p:nvPr/>
        </p:nvSpPr>
        <p:spPr>
          <a:xfrm>
            <a:off x="323850" y="1080610"/>
            <a:ext cx="8208962" cy="195834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indent="11112" algn="just"/>
            <a:r>
              <a:rPr lang="en-US">
                <a:latin typeface="Times New Roman" pitchFamily="18" charset="0"/>
              </a:rPr>
              <a:t>У пациентов с несъемными конструкциями отмечается значительное ухудшение гигиены полости рта, так как происходит затруднение в чистки поверхностей зубов, в месте фиксации конструкции. Вследствие этого повышается риск возникновения деминерализации эмали и возникает повреждение тканей зуба. </a:t>
            </a:r>
          </a:p>
          <a:p>
            <a:pPr lvl="0" indent="11112" algn="just"/>
            <a:r>
              <a:rPr lang="en-US">
                <a:latin typeface="Times New Roman" pitchFamily="18" charset="0"/>
              </a:rPr>
              <a:t>Задача стоматологов найти наиболее эффективные пути предотвращения рисков стоматологических заболеваний. </a:t>
            </a:r>
          </a:p>
        </p:txBody>
      </p:sp>
      <p:pic>
        <p:nvPicPr>
          <p:cNvPr id="2097158" name="Рисунок 2097157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4212" y="3141662"/>
            <a:ext cx="7519987" cy="33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Объект 2"/>
          <p:cNvSpPr>
            <a:spLocks noGrp="1"/>
          </p:cNvSpPr>
          <p:nvPr>
            <p:ph idx="1"/>
          </p:nvPr>
        </p:nvSpPr>
        <p:spPr>
          <a:xfrm>
            <a:off x="539750" y="1341437"/>
            <a:ext cx="8218487" cy="20177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446087" algn="just">
              <a:buNone/>
            </a:pPr>
            <a:r>
              <a:rPr lang="en-US" altLang="en-US" sz="1400" dirty="0" err="1">
                <a:latin typeface="Times New Roman" pitchFamily="18" charset="0"/>
              </a:rPr>
              <a:t>Чтобы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повысит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эффективность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лечения</a:t>
            </a:r>
            <a:r>
              <a:rPr lang="en-US" altLang="en-US" sz="1400" dirty="0">
                <a:latin typeface="Times New Roman" pitchFamily="18" charset="0"/>
              </a:rPr>
              <a:t>, и </a:t>
            </a:r>
            <a:r>
              <a:rPr lang="en-US" altLang="en-US" sz="1400" dirty="0" err="1">
                <a:latin typeface="Times New Roman" pitchFamily="18" charset="0"/>
              </a:rPr>
              <a:t>ускорить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его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процесс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необходимо</a:t>
            </a:r>
            <a:r>
              <a:rPr lang="en-US" altLang="en-US" sz="1400" dirty="0">
                <a:latin typeface="Times New Roman" pitchFamily="18" charset="0"/>
              </a:rPr>
              <a:t>: </a:t>
            </a:r>
          </a:p>
          <a:p>
            <a:pPr marL="0" lvl="0" indent="446087" algn="just">
              <a:buNone/>
            </a:pPr>
            <a:r>
              <a:rPr lang="en-US" altLang="en-US" sz="1400" dirty="0">
                <a:latin typeface="Times New Roman" pitchFamily="18" charset="0"/>
              </a:rPr>
              <a:t>1. </a:t>
            </a:r>
            <a:r>
              <a:rPr lang="en-US" altLang="en-US" sz="1400" dirty="0" err="1">
                <a:latin typeface="Times New Roman" pitchFamily="18" charset="0"/>
              </a:rPr>
              <a:t>Минимализировать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агрессивные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факторы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на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зубочелюстную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систему</a:t>
            </a:r>
            <a:r>
              <a:rPr lang="en-US" altLang="en-US" sz="1400" dirty="0">
                <a:latin typeface="Times New Roman" pitchFamily="18" charset="0"/>
              </a:rPr>
              <a:t>. </a:t>
            </a:r>
            <a:r>
              <a:rPr lang="en-US" altLang="en-US" sz="1400" dirty="0" err="1">
                <a:latin typeface="Times New Roman" pitchFamily="18" charset="0"/>
              </a:rPr>
              <a:t>Для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этого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лучше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всего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ru-RU" altLang="en-US" sz="1400" dirty="0" smtClean="0">
                <a:latin typeface="Times New Roman" pitchFamily="18" charset="0"/>
              </a:rPr>
              <a:t>    </a:t>
            </a:r>
            <a:r>
              <a:rPr lang="en-US" altLang="en-US" sz="1400" dirty="0" err="1" smtClean="0">
                <a:latin typeface="Times New Roman" pitchFamily="18" charset="0"/>
              </a:rPr>
              <a:t>ограничить</a:t>
            </a:r>
            <a:r>
              <a:rPr lang="en-US" altLang="en-US" sz="1400" dirty="0" smtClean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пациенту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использование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щеток</a:t>
            </a:r>
            <a:r>
              <a:rPr lang="en-US" altLang="en-US" sz="1400" dirty="0">
                <a:latin typeface="Times New Roman" pitchFamily="18" charset="0"/>
              </a:rPr>
              <a:t> с </a:t>
            </a:r>
            <a:r>
              <a:rPr lang="en-US" altLang="en-US" sz="1400" dirty="0" err="1">
                <a:latin typeface="Times New Roman" pitchFamily="18" charset="0"/>
              </a:rPr>
              <a:t>жесткими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щетинами</a:t>
            </a:r>
            <a:r>
              <a:rPr lang="en-US" altLang="en-US" sz="1400" dirty="0">
                <a:latin typeface="Times New Roman" pitchFamily="18" charset="0"/>
              </a:rPr>
              <a:t> и </a:t>
            </a:r>
            <a:r>
              <a:rPr lang="en-US" altLang="en-US" sz="1400" dirty="0" err="1">
                <a:latin typeface="Times New Roman" pitchFamily="18" charset="0"/>
              </a:rPr>
              <a:t>высокоабразивных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зубных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паст</a:t>
            </a:r>
            <a:r>
              <a:rPr lang="en-US" altLang="en-US" sz="1400" dirty="0">
                <a:latin typeface="Times New Roman" pitchFamily="18" charset="0"/>
              </a:rPr>
              <a:t>; </a:t>
            </a:r>
          </a:p>
          <a:p>
            <a:pPr marL="0" lvl="0" indent="446087" algn="just">
              <a:buNone/>
            </a:pPr>
            <a:r>
              <a:rPr lang="en-US" altLang="en-US" sz="1400" dirty="0">
                <a:latin typeface="Times New Roman" pitchFamily="18" charset="0"/>
              </a:rPr>
              <a:t>2. </a:t>
            </a:r>
            <a:r>
              <a:rPr lang="en-US" altLang="en-US" sz="1400" dirty="0" err="1">
                <a:latin typeface="Times New Roman" pitchFamily="18" charset="0"/>
              </a:rPr>
              <a:t>Построить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алгоритм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соблюдения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гигиены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полости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рта</a:t>
            </a:r>
            <a:r>
              <a:rPr lang="en-US" altLang="en-US" sz="1400" dirty="0">
                <a:latin typeface="Times New Roman" pitchFamily="18" charset="0"/>
              </a:rPr>
              <a:t>, </a:t>
            </a:r>
            <a:r>
              <a:rPr lang="en-US" altLang="en-US" sz="1400" dirty="0" err="1">
                <a:latin typeface="Times New Roman" pitchFamily="18" charset="0"/>
              </a:rPr>
              <a:t>который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включает</a:t>
            </a:r>
            <a:r>
              <a:rPr lang="en-US" altLang="en-US" sz="1400" dirty="0">
                <a:latin typeface="Times New Roman" pitchFamily="18" charset="0"/>
              </a:rPr>
              <a:t> в </a:t>
            </a:r>
            <a:r>
              <a:rPr lang="en-US" altLang="en-US" sz="1400" dirty="0" err="1">
                <a:latin typeface="Times New Roman" pitchFamily="18" charset="0"/>
              </a:rPr>
              <a:t>себя</a:t>
            </a:r>
            <a:r>
              <a:rPr lang="en-US" altLang="en-US" sz="1400" dirty="0">
                <a:latin typeface="Times New Roman" pitchFamily="18" charset="0"/>
              </a:rPr>
              <a:t>: </a:t>
            </a:r>
          </a:p>
          <a:p>
            <a:pPr marL="0" lvl="0" indent="446087" algn="just">
              <a:buNone/>
            </a:pPr>
            <a:r>
              <a:rPr lang="en-US" altLang="en-US" sz="1400" dirty="0">
                <a:latin typeface="Times New Roman" pitchFamily="18" charset="0"/>
              </a:rPr>
              <a:t>a. </a:t>
            </a:r>
            <a:r>
              <a:rPr lang="en-US" altLang="en-US" sz="1400" dirty="0" err="1">
                <a:latin typeface="Times New Roman" pitchFamily="18" charset="0"/>
              </a:rPr>
              <a:t>Чистку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зубов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индивидуальным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методом</a:t>
            </a:r>
            <a:r>
              <a:rPr lang="en-US" altLang="en-US" sz="1400" dirty="0">
                <a:latin typeface="Times New Roman" pitchFamily="18" charset="0"/>
              </a:rPr>
              <a:t>, </a:t>
            </a:r>
            <a:r>
              <a:rPr lang="en-US" altLang="en-US" sz="1400" dirty="0" err="1">
                <a:latin typeface="Times New Roman" pitchFamily="18" charset="0"/>
              </a:rPr>
              <a:t>при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помощи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монопучковых</a:t>
            </a:r>
            <a:r>
              <a:rPr lang="en-US" altLang="en-US" sz="1400" dirty="0">
                <a:latin typeface="Times New Roman" pitchFamily="18" charset="0"/>
              </a:rPr>
              <a:t> и </a:t>
            </a:r>
            <a:r>
              <a:rPr lang="en-US" altLang="en-US" sz="1400" dirty="0" err="1">
                <a:latin typeface="Times New Roman" pitchFamily="18" charset="0"/>
              </a:rPr>
              <a:t>электрических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щеток</a:t>
            </a:r>
            <a:r>
              <a:rPr lang="en-US" altLang="en-US" sz="1400" dirty="0">
                <a:latin typeface="Times New Roman" pitchFamily="18" charset="0"/>
              </a:rPr>
              <a:t>, с </a:t>
            </a:r>
            <a:r>
              <a:rPr lang="ru-RU" altLang="en-US" sz="1400" dirty="0" smtClean="0">
                <a:latin typeface="Times New Roman" pitchFamily="18" charset="0"/>
              </a:rPr>
              <a:t>  </a:t>
            </a:r>
            <a:r>
              <a:rPr lang="en-US" altLang="en-US" sz="1400" dirty="0" err="1" smtClean="0">
                <a:latin typeface="Times New Roman" pitchFamily="18" charset="0"/>
              </a:rPr>
              <a:t>пометкой</a:t>
            </a:r>
            <a:r>
              <a:rPr lang="en-US" altLang="en-US" sz="1400" dirty="0" smtClean="0">
                <a:latin typeface="Times New Roman" pitchFamily="18" charset="0"/>
              </a:rPr>
              <a:t> </a:t>
            </a:r>
            <a:r>
              <a:rPr lang="en-US" altLang="en-US" sz="1400" dirty="0">
                <a:latin typeface="Times New Roman" pitchFamily="18" charset="0"/>
              </a:rPr>
              <a:t>«Ortho», а </a:t>
            </a:r>
            <a:r>
              <a:rPr lang="en-US" altLang="en-US" sz="1400" dirty="0" err="1">
                <a:latin typeface="Times New Roman" pitchFamily="18" charset="0"/>
              </a:rPr>
              <a:t>так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же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зубных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паст</a:t>
            </a:r>
            <a:r>
              <a:rPr lang="en-US" altLang="en-US" sz="1400" dirty="0">
                <a:latin typeface="Times New Roman" pitchFamily="18" charset="0"/>
              </a:rPr>
              <a:t> с </a:t>
            </a:r>
            <a:r>
              <a:rPr lang="en-US" altLang="en-US" sz="1400" dirty="0" err="1">
                <a:latin typeface="Times New Roman" pitchFamily="18" charset="0"/>
              </a:rPr>
              <a:t>низкой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или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средней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абразивностью</a:t>
            </a:r>
            <a:r>
              <a:rPr lang="en-US" altLang="en-US" sz="1400" dirty="0">
                <a:latin typeface="Times New Roman" pitchFamily="18" charset="0"/>
              </a:rPr>
              <a:t>, с </a:t>
            </a:r>
            <a:r>
              <a:rPr lang="en-US" altLang="en-US" sz="1400" dirty="0" err="1">
                <a:latin typeface="Times New Roman" pitchFamily="18" charset="0"/>
              </a:rPr>
              <a:t>добавлением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лекарственных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средств</a:t>
            </a:r>
            <a:r>
              <a:rPr lang="en-US" altLang="en-US" sz="1400" dirty="0">
                <a:latin typeface="Times New Roman" pitchFamily="18" charset="0"/>
              </a:rPr>
              <a:t> и </a:t>
            </a:r>
            <a:r>
              <a:rPr lang="en-US" altLang="en-US" sz="1400" dirty="0" err="1">
                <a:latin typeface="Times New Roman" pitchFamily="18" charset="0"/>
              </a:rPr>
              <a:t>содержанием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фтора</a:t>
            </a:r>
            <a:r>
              <a:rPr lang="en-US" altLang="en-US" sz="1400" dirty="0">
                <a:latin typeface="Times New Roman" pitchFamily="18" charset="0"/>
              </a:rPr>
              <a:t>, в </a:t>
            </a:r>
            <a:r>
              <a:rPr lang="en-US" altLang="en-US" sz="1400" dirty="0" err="1">
                <a:latin typeface="Times New Roman" pitchFamily="18" charset="0"/>
              </a:rPr>
              <a:t>целях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профилактики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кариеса</a:t>
            </a:r>
            <a:r>
              <a:rPr lang="en-US" altLang="en-US" sz="1400" dirty="0">
                <a:latin typeface="Times New Roman" pitchFamily="18" charset="0"/>
              </a:rPr>
              <a:t>. </a:t>
            </a:r>
          </a:p>
          <a:p>
            <a:pPr marL="0" lvl="0" indent="446087" algn="just">
              <a:buNone/>
            </a:pPr>
            <a:r>
              <a:rPr lang="en-US" altLang="en-US" sz="1400" dirty="0">
                <a:latin typeface="Times New Roman" pitchFamily="18" charset="0"/>
              </a:rPr>
              <a:t>b. </a:t>
            </a:r>
            <a:r>
              <a:rPr lang="en-US" altLang="en-US" sz="1400" dirty="0" err="1">
                <a:latin typeface="Times New Roman" pitchFamily="18" charset="0"/>
              </a:rPr>
              <a:t>Использование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дополнительных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средств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гигиены</a:t>
            </a:r>
            <a:r>
              <a:rPr lang="en-US" altLang="en-US" sz="1400" dirty="0">
                <a:latin typeface="Times New Roman" pitchFamily="18" charset="0"/>
              </a:rPr>
              <a:t>: </a:t>
            </a:r>
            <a:r>
              <a:rPr lang="en-US" altLang="en-US" sz="1400" dirty="0" err="1">
                <a:latin typeface="Times New Roman" pitchFamily="18" charset="0"/>
              </a:rPr>
              <a:t>ополаскиватели</a:t>
            </a:r>
            <a:r>
              <a:rPr lang="en-US" altLang="en-US" sz="1400" dirty="0">
                <a:latin typeface="Times New Roman" pitchFamily="18" charset="0"/>
              </a:rPr>
              <a:t>, </a:t>
            </a:r>
            <a:r>
              <a:rPr lang="en-US" altLang="en-US" sz="1400" dirty="0" err="1">
                <a:latin typeface="Times New Roman" pitchFamily="18" charset="0"/>
              </a:rPr>
              <a:t>не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содержащие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спирта</a:t>
            </a:r>
            <a:r>
              <a:rPr lang="en-US" altLang="en-US" sz="1400" dirty="0">
                <a:latin typeface="Times New Roman" pitchFamily="18" charset="0"/>
              </a:rPr>
              <a:t>, </a:t>
            </a:r>
            <a:r>
              <a:rPr lang="ru-RU" altLang="en-US" sz="1400" dirty="0" smtClean="0">
                <a:latin typeface="Times New Roman" pitchFamily="18" charset="0"/>
              </a:rPr>
              <a:t>        </a:t>
            </a:r>
            <a:r>
              <a:rPr lang="en-US" altLang="en-US" sz="1400" dirty="0" err="1" smtClean="0">
                <a:latin typeface="Times New Roman" pitchFamily="18" charset="0"/>
              </a:rPr>
              <a:t>флоссы</a:t>
            </a:r>
            <a:r>
              <a:rPr lang="en-US" altLang="en-US" sz="1400" dirty="0">
                <a:latin typeface="Times New Roman" pitchFamily="18" charset="0"/>
              </a:rPr>
              <a:t>, </a:t>
            </a:r>
            <a:r>
              <a:rPr lang="en-US" altLang="en-US" sz="1400" dirty="0" err="1">
                <a:latin typeface="Times New Roman" pitchFamily="18" charset="0"/>
              </a:rPr>
              <a:t>ершики</a:t>
            </a:r>
            <a:r>
              <a:rPr lang="en-US" altLang="en-US" sz="1400" dirty="0">
                <a:latin typeface="Times New Roman" pitchFamily="18" charset="0"/>
              </a:rPr>
              <a:t> </a:t>
            </a:r>
          </a:p>
          <a:p>
            <a:pPr marL="0" lvl="0" indent="446087" algn="just">
              <a:buNone/>
            </a:pPr>
            <a:r>
              <a:rPr lang="en-US" altLang="en-US" sz="1400" dirty="0">
                <a:latin typeface="Times New Roman" pitchFamily="18" charset="0"/>
              </a:rPr>
              <a:t>c. </a:t>
            </a:r>
            <a:r>
              <a:rPr lang="en-US" altLang="en-US" sz="1400" dirty="0" err="1">
                <a:latin typeface="Times New Roman" pitchFamily="18" charset="0"/>
              </a:rPr>
              <a:t>Ирригация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полости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рта</a:t>
            </a:r>
            <a:r>
              <a:rPr lang="en-US" altLang="en-US" sz="1400" dirty="0">
                <a:latin typeface="Times New Roman" pitchFamily="18" charset="0"/>
              </a:rPr>
              <a:t> </a:t>
            </a:r>
          </a:p>
          <a:p>
            <a:pPr marL="0" lvl="0" indent="446087" algn="just">
              <a:buNone/>
            </a:pPr>
            <a:r>
              <a:rPr lang="en-US" altLang="en-US" sz="1400" dirty="0">
                <a:latin typeface="Times New Roman" pitchFamily="18" charset="0"/>
              </a:rPr>
              <a:t>d. </a:t>
            </a:r>
            <a:r>
              <a:rPr lang="en-US" altLang="en-US" sz="1400" dirty="0" err="1">
                <a:latin typeface="Times New Roman" pitchFamily="18" charset="0"/>
              </a:rPr>
              <a:t>Ориентировка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на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время</a:t>
            </a:r>
            <a:r>
              <a:rPr lang="en-US" altLang="en-US" sz="1400" dirty="0">
                <a:latin typeface="Times New Roman" pitchFamily="18" charset="0"/>
              </a:rPr>
              <a:t>, </a:t>
            </a:r>
            <a:r>
              <a:rPr lang="en-US" altLang="en-US" sz="1400" dirty="0" err="1">
                <a:latin typeface="Times New Roman" pitchFamily="18" charset="0"/>
              </a:rPr>
              <a:t>ведь</a:t>
            </a:r>
            <a:r>
              <a:rPr lang="en-US" altLang="en-US" sz="1400" dirty="0">
                <a:latin typeface="Times New Roman" pitchFamily="18" charset="0"/>
              </a:rPr>
              <a:t> в </a:t>
            </a:r>
            <a:r>
              <a:rPr lang="en-US" altLang="en-US" sz="1400" dirty="0" err="1">
                <a:latin typeface="Times New Roman" pitchFamily="18" charset="0"/>
              </a:rPr>
              <a:t>отличие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от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стандартной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гигиены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полости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рта</a:t>
            </a:r>
            <a:r>
              <a:rPr lang="en-US" altLang="en-US" sz="1400" dirty="0">
                <a:latin typeface="Times New Roman" pitchFamily="18" charset="0"/>
              </a:rPr>
              <a:t>, </a:t>
            </a:r>
            <a:r>
              <a:rPr lang="en-US" altLang="en-US" sz="1400" dirty="0" err="1">
                <a:latin typeface="Times New Roman" pitchFamily="18" charset="0"/>
              </a:rPr>
              <a:t>во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время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ношения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ордонтических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конструкций</a:t>
            </a:r>
            <a:r>
              <a:rPr lang="en-US" altLang="en-US" sz="1400" dirty="0">
                <a:latin typeface="Times New Roman" pitchFamily="18" charset="0"/>
              </a:rPr>
              <a:t>, </a:t>
            </a:r>
            <a:r>
              <a:rPr lang="en-US" altLang="en-US" sz="1400" dirty="0" err="1">
                <a:latin typeface="Times New Roman" pitchFamily="18" charset="0"/>
              </a:rPr>
              <a:t>чистка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зубов</a:t>
            </a:r>
            <a:r>
              <a:rPr lang="en-US" altLang="en-US" sz="1400" dirty="0">
                <a:latin typeface="Times New Roman" pitchFamily="18" charset="0"/>
              </a:rPr>
              <a:t> и </a:t>
            </a:r>
            <a:r>
              <a:rPr lang="en-US" altLang="en-US" sz="1400" dirty="0" err="1">
                <a:latin typeface="Times New Roman" pitchFamily="18" charset="0"/>
              </a:rPr>
              <a:t>аппарата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затрачивает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больше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времени</a:t>
            </a:r>
            <a:r>
              <a:rPr lang="en-US" altLang="en-US" sz="1400" dirty="0">
                <a:latin typeface="Times New Roman" pitchFamily="18" charset="0"/>
              </a:rPr>
              <a:t> (</a:t>
            </a:r>
            <a:r>
              <a:rPr lang="en-US" altLang="en-US" sz="1400" dirty="0" err="1">
                <a:latin typeface="Times New Roman" pitchFamily="18" charset="0"/>
              </a:rPr>
              <a:t>около</a:t>
            </a:r>
            <a:r>
              <a:rPr lang="en-US" altLang="en-US" sz="1400" dirty="0">
                <a:latin typeface="Times New Roman" pitchFamily="18" charset="0"/>
              </a:rPr>
              <a:t> 5-7 </a:t>
            </a:r>
            <a:r>
              <a:rPr lang="en-US" altLang="en-US" sz="1400" dirty="0" err="1">
                <a:latin typeface="Times New Roman" pitchFamily="18" charset="0"/>
              </a:rPr>
              <a:t>минут</a:t>
            </a:r>
            <a:r>
              <a:rPr lang="en-US" altLang="en-US" sz="1400" dirty="0">
                <a:latin typeface="Times New Roman" pitchFamily="18" charset="0"/>
              </a:rPr>
              <a:t>) в </a:t>
            </a:r>
            <a:r>
              <a:rPr lang="ru-RU" altLang="en-US" sz="1400" dirty="0" smtClean="0">
                <a:latin typeface="Times New Roman" pitchFamily="18" charset="0"/>
              </a:rPr>
              <a:t>  </a:t>
            </a:r>
            <a:r>
              <a:rPr lang="en-US" altLang="en-US" sz="1400" dirty="0" err="1" smtClean="0">
                <a:latin typeface="Times New Roman" pitchFamily="18" charset="0"/>
              </a:rPr>
              <a:t>среднем</a:t>
            </a:r>
            <a:r>
              <a:rPr lang="en-US" altLang="en-US" sz="1400" dirty="0">
                <a:latin typeface="Times New Roman" pitchFamily="18" charset="0"/>
              </a:rPr>
              <a:t>; </a:t>
            </a:r>
          </a:p>
          <a:p>
            <a:pPr marL="0" lvl="0" indent="446087" algn="just">
              <a:buNone/>
            </a:pPr>
            <a:r>
              <a:rPr lang="en-US" altLang="en-US" sz="1400" dirty="0">
                <a:latin typeface="Times New Roman" pitchFamily="18" charset="0"/>
              </a:rPr>
              <a:t>3. </a:t>
            </a:r>
            <a:r>
              <a:rPr lang="en-US" altLang="en-US" sz="1400" dirty="0" err="1">
                <a:latin typeface="Times New Roman" pitchFamily="18" charset="0"/>
              </a:rPr>
              <a:t>Для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снижения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уровня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зубного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налета</a:t>
            </a:r>
            <a:r>
              <a:rPr lang="en-US" altLang="en-US" sz="1400" dirty="0">
                <a:latin typeface="Times New Roman" pitchFamily="18" charset="0"/>
              </a:rPr>
              <a:t> в </a:t>
            </a:r>
            <a:r>
              <a:rPr lang="en-US" altLang="en-US" sz="1400" dirty="0" err="1">
                <a:latin typeface="Times New Roman" pitchFamily="18" charset="0"/>
              </a:rPr>
              <a:t>течении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дня</a:t>
            </a:r>
            <a:r>
              <a:rPr lang="en-US" altLang="en-US" sz="1400" dirty="0">
                <a:latin typeface="Times New Roman" pitchFamily="18" charset="0"/>
              </a:rPr>
              <a:t>, </a:t>
            </a:r>
            <a:r>
              <a:rPr lang="en-US" altLang="en-US" sz="1400" dirty="0" err="1">
                <a:latin typeface="Times New Roman" pitchFamily="18" charset="0"/>
              </a:rPr>
              <a:t>рекомендуется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полоскать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полость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рта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после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каждого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приема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пищи</a:t>
            </a:r>
            <a:r>
              <a:rPr lang="en-US" altLang="en-US" sz="1400" dirty="0">
                <a:latin typeface="Times New Roman" pitchFamily="18" charset="0"/>
              </a:rPr>
              <a:t>; </a:t>
            </a:r>
          </a:p>
          <a:p>
            <a:pPr marL="0" lvl="0" indent="446087" algn="just">
              <a:buNone/>
            </a:pPr>
            <a:r>
              <a:rPr lang="en-US" altLang="en-US" sz="1400" dirty="0">
                <a:latin typeface="Times New Roman" pitchFamily="18" charset="0"/>
              </a:rPr>
              <a:t>4. </a:t>
            </a:r>
            <a:r>
              <a:rPr lang="en-US" altLang="en-US" sz="1400" dirty="0" err="1">
                <a:latin typeface="Times New Roman" pitchFamily="18" charset="0"/>
              </a:rPr>
              <a:t>Провести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мотивационную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беседу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об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искоренении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вредных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привычек</a:t>
            </a:r>
            <a:r>
              <a:rPr lang="en-US" altLang="en-US" sz="1400" dirty="0">
                <a:latin typeface="Times New Roman" pitchFamily="18" charset="0"/>
              </a:rPr>
              <a:t> и </a:t>
            </a:r>
            <a:r>
              <a:rPr lang="en-US" altLang="en-US" sz="1400" dirty="0" err="1">
                <a:latin typeface="Times New Roman" pitchFamily="18" charset="0"/>
              </a:rPr>
              <a:t>употреблении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острой</a:t>
            </a:r>
            <a:r>
              <a:rPr lang="en-US" altLang="en-US" sz="1400" dirty="0">
                <a:latin typeface="Times New Roman" pitchFamily="18" charset="0"/>
              </a:rPr>
              <a:t>, </a:t>
            </a:r>
            <a:r>
              <a:rPr lang="ru-RU" altLang="en-US" sz="1400" dirty="0" smtClean="0">
                <a:latin typeface="Times New Roman" pitchFamily="18" charset="0"/>
              </a:rPr>
              <a:t>    </a:t>
            </a:r>
            <a:r>
              <a:rPr lang="en-US" altLang="en-US" sz="1400" dirty="0" err="1" smtClean="0">
                <a:latin typeface="Times New Roman" pitchFamily="18" charset="0"/>
              </a:rPr>
              <a:t>кислой</a:t>
            </a:r>
            <a:r>
              <a:rPr lang="en-US" altLang="en-US" sz="1400" dirty="0">
                <a:latin typeface="Times New Roman" pitchFamily="18" charset="0"/>
              </a:rPr>
              <a:t>, </a:t>
            </a:r>
            <a:r>
              <a:rPr lang="en-US" altLang="en-US" sz="1400" dirty="0" err="1">
                <a:latin typeface="Times New Roman" pitchFamily="18" charset="0"/>
              </a:rPr>
              <a:t>очень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холодной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или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очень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горячей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пищи</a:t>
            </a:r>
            <a:r>
              <a:rPr lang="en-US" altLang="en-US" sz="1400" dirty="0">
                <a:latin typeface="Times New Roman" pitchFamily="18" charset="0"/>
              </a:rPr>
              <a:t>; </a:t>
            </a:r>
          </a:p>
          <a:p>
            <a:pPr marL="0" lvl="0" indent="446087" algn="just">
              <a:buNone/>
            </a:pPr>
            <a:r>
              <a:rPr lang="en-US" altLang="en-US" sz="1400" dirty="0">
                <a:latin typeface="Times New Roman" pitchFamily="18" charset="0"/>
              </a:rPr>
              <a:t>5. </a:t>
            </a:r>
            <a:r>
              <a:rPr lang="en-US" altLang="en-US" sz="1400" dirty="0" err="1">
                <a:latin typeface="Times New Roman" pitchFamily="18" charset="0"/>
              </a:rPr>
              <a:t>Для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полной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достоверности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донести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до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пациента</a:t>
            </a:r>
            <a:r>
              <a:rPr lang="en-US" altLang="en-US" sz="1400" dirty="0">
                <a:latin typeface="Times New Roman" pitchFamily="18" charset="0"/>
              </a:rPr>
              <a:t> о </a:t>
            </a:r>
            <a:r>
              <a:rPr lang="en-US" altLang="en-US" sz="1400" dirty="0" err="1">
                <a:latin typeface="Times New Roman" pitchFamily="18" charset="0"/>
              </a:rPr>
              <a:t>возможных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рисках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возникновения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ru-RU" altLang="en-US" sz="1400" dirty="0" smtClean="0">
                <a:latin typeface="Times New Roman" pitchFamily="18" charset="0"/>
              </a:rPr>
              <a:t>                   </a:t>
            </a:r>
            <a:r>
              <a:rPr lang="en-US" altLang="en-US" sz="1400" dirty="0" err="1" smtClean="0">
                <a:latin typeface="Times New Roman" pitchFamily="18" charset="0"/>
              </a:rPr>
              <a:t>стоматологических</a:t>
            </a:r>
            <a:r>
              <a:rPr lang="en-US" altLang="en-US" sz="1400" dirty="0" smtClean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заболеваний</a:t>
            </a:r>
            <a:r>
              <a:rPr lang="en-US" altLang="en-US" sz="1400" dirty="0">
                <a:latin typeface="Times New Roman" pitchFamily="18" charset="0"/>
              </a:rPr>
              <a:t> и </a:t>
            </a:r>
            <a:r>
              <a:rPr lang="en-US" altLang="en-US" sz="1400" dirty="0" err="1">
                <a:latin typeface="Times New Roman" pitchFamily="18" charset="0"/>
              </a:rPr>
              <a:t>их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последствиях</a:t>
            </a:r>
            <a:r>
              <a:rPr lang="en-US" altLang="en-US" sz="1400" dirty="0">
                <a:latin typeface="Times New Roman" pitchFamily="18" charset="0"/>
              </a:rPr>
              <a:t>. </a:t>
            </a:r>
            <a:r>
              <a:rPr lang="en-US" altLang="en-US" sz="1400" dirty="0" err="1">
                <a:latin typeface="Times New Roman" pitchFamily="18" charset="0"/>
              </a:rPr>
              <a:t>Такой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подход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психологически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нацелит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человека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на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ru-RU" altLang="en-US" sz="1400" dirty="0" smtClean="0">
                <a:latin typeface="Times New Roman" pitchFamily="18" charset="0"/>
              </a:rPr>
              <a:t> </a:t>
            </a:r>
            <a:r>
              <a:rPr lang="en-US" altLang="en-US" sz="1400" dirty="0" err="1" smtClean="0">
                <a:latin typeface="Times New Roman" pitchFamily="18" charset="0"/>
              </a:rPr>
              <a:t>соблюдение</a:t>
            </a:r>
            <a:r>
              <a:rPr lang="en-US" altLang="en-US" sz="1400" dirty="0" smtClean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оральной</a:t>
            </a:r>
            <a:r>
              <a:rPr lang="en-US" altLang="en-US" sz="1400" dirty="0">
                <a:latin typeface="Times New Roman" pitchFamily="18" charset="0"/>
              </a:rPr>
              <a:t> </a:t>
            </a:r>
            <a:r>
              <a:rPr lang="en-US" altLang="en-US" sz="1400" dirty="0" err="1">
                <a:latin typeface="Times New Roman" pitchFamily="18" charset="0"/>
              </a:rPr>
              <a:t>гигиены</a:t>
            </a:r>
            <a:r>
              <a:rPr lang="en-US" altLang="en-US" sz="1400" dirty="0">
                <a:latin typeface="Times New Roman" pitchFamily="18" charset="0"/>
              </a:rPr>
              <a:t>. </a:t>
            </a:r>
          </a:p>
        </p:txBody>
      </p:sp>
      <p:sp>
        <p:nvSpPr>
          <p:cNvPr id="1048603" name="Прямоугольник 1048602"/>
          <p:cNvSpPr/>
          <p:nvPr/>
        </p:nvSpPr>
        <p:spPr>
          <a:xfrm>
            <a:off x="8832850" y="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7</a:t>
            </a:r>
          </a:p>
        </p:txBody>
      </p:sp>
      <p:sp>
        <p:nvSpPr>
          <p:cNvPr id="1048604" name="Прямоугольник 1048603"/>
          <p:cNvSpPr/>
          <p:nvPr/>
        </p:nvSpPr>
        <p:spPr>
          <a:xfrm>
            <a:off x="971550" y="333375"/>
            <a:ext cx="7272337" cy="5492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0" tIns="0" rIns="0" bIns="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altLang="en-US" b="1" i="1">
                <a:solidFill>
                  <a:srgbClr val="00A8A4"/>
                </a:solidFill>
                <a:latin typeface="Arial" pitchFamily="34" charset="0"/>
              </a:rPr>
              <a:t>Эффективность оптимизации стоматологической помощи </a:t>
            </a:r>
          </a:p>
          <a:p>
            <a:pPr lvl="0" algn="ctr"/>
            <a:r>
              <a:rPr lang="en-US" altLang="en-US" b="1" i="1">
                <a:solidFill>
                  <a:srgbClr val="00A8A4"/>
                </a:solidFill>
                <a:latin typeface="Arial" pitchFamily="34" charset="0"/>
              </a:rPr>
              <a:t>пациентам, находящихся на ортодонтическом лечении</a:t>
            </a:r>
            <a:r>
              <a:rPr lang="en-US" altLang="en-US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Прямоугольник 1048604"/>
          <p:cNvSpPr/>
          <p:nvPr/>
        </p:nvSpPr>
        <p:spPr>
          <a:xfrm>
            <a:off x="8832850" y="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8</a:t>
            </a:r>
          </a:p>
        </p:txBody>
      </p:sp>
      <p:sp>
        <p:nvSpPr>
          <p:cNvPr id="1048606" name="Прямоугольник 1048605"/>
          <p:cNvSpPr/>
          <p:nvPr/>
        </p:nvSpPr>
        <p:spPr>
          <a:xfrm>
            <a:off x="-1" y="1244149"/>
            <a:ext cx="3347865" cy="37856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indent="103187" algn="just">
              <a:spcBef>
                <a:spcPct val="20000"/>
              </a:spcBef>
              <a:buNone/>
            </a:pPr>
            <a:r>
              <a:rPr lang="en-US" sz="1600" dirty="0" err="1">
                <a:latin typeface="Times New Roman" pitchFamily="18" charset="0"/>
              </a:rPr>
              <a:t>Психологический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статус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каждого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лица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</a:rPr>
              <a:t>играет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не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менее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важную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роль</a:t>
            </a:r>
            <a:r>
              <a:rPr lang="en-US" sz="1600" dirty="0">
                <a:latin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</a:rPr>
              <a:t>Таким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образом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</a:rPr>
              <a:t>чтобы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добиться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     </a:t>
            </a:r>
            <a:r>
              <a:rPr lang="en-US" sz="1600" dirty="0" err="1" smtClean="0">
                <a:latin typeface="Times New Roman" pitchFamily="18" charset="0"/>
              </a:rPr>
              <a:t>эффективности</a:t>
            </a:r>
            <a:r>
              <a:rPr lang="en-US" sz="1600" dirty="0" smtClean="0">
                <a:latin typeface="Times New Roman" pitchFamily="18" charset="0"/>
              </a:rPr>
              <a:t> в </a:t>
            </a:r>
            <a:r>
              <a:rPr lang="en-US" sz="1600" dirty="0" err="1" smtClean="0">
                <a:latin typeface="Times New Roman" pitchFamily="18" charset="0"/>
              </a:rPr>
              <a:t>лечении</a:t>
            </a:r>
            <a:r>
              <a:rPr lang="en-US" sz="1600" dirty="0" smtClean="0">
                <a:latin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</a:rPr>
              <a:t>                   </a:t>
            </a:r>
            <a:r>
              <a:rPr lang="en-US" sz="1600" dirty="0" err="1" smtClean="0">
                <a:latin typeface="Times New Roman" pitchFamily="18" charset="0"/>
              </a:rPr>
              <a:t>тестирование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наилучших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средств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</a:rPr>
              <a:t>бывает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не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всегда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достаточно</a:t>
            </a:r>
            <a:r>
              <a:rPr lang="en-US" sz="1600" dirty="0">
                <a:latin typeface="Times New Roman" pitchFamily="18" charset="0"/>
              </a:rPr>
              <a:t>. </a:t>
            </a:r>
          </a:p>
          <a:p>
            <a:pPr lvl="0" indent="103187" algn="just"/>
            <a:r>
              <a:rPr lang="en-US" sz="1600" dirty="0" err="1">
                <a:latin typeface="Times New Roman" pitchFamily="18" charset="0"/>
              </a:rPr>
              <a:t>При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первом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посещении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                    </a:t>
            </a:r>
            <a:r>
              <a:rPr lang="en-US" sz="1600" dirty="0" err="1" smtClean="0">
                <a:latin typeface="Times New Roman" pitchFamily="18" charset="0"/>
              </a:rPr>
              <a:t>необходимо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установить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контакт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пациентом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</a:rPr>
              <a:t>ведь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зачастую</a:t>
            </a:r>
            <a:r>
              <a:rPr lang="en-US" sz="1600" dirty="0" smtClean="0">
                <a:latin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</a:rPr>
              <a:t>у</a:t>
            </a:r>
            <a:r>
              <a:rPr lang="ru-RU" sz="1600" dirty="0" smtClean="0">
                <a:latin typeface="Times New Roman" pitchFamily="18" charset="0"/>
              </a:rPr>
              <a:t>               </a:t>
            </a:r>
            <a:r>
              <a:rPr lang="en-US" sz="1600" dirty="0" err="1" smtClean="0">
                <a:latin typeface="Times New Roman" pitchFamily="18" charset="0"/>
              </a:rPr>
              <a:t>большинства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людей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наблюдается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   </a:t>
            </a:r>
            <a:r>
              <a:rPr lang="en-US" sz="1600" dirty="0" err="1" smtClean="0">
                <a:latin typeface="Times New Roman" pitchFamily="18" charset="0"/>
              </a:rPr>
              <a:t>страх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по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отношению</a:t>
            </a:r>
            <a:r>
              <a:rPr lang="en-US" sz="1600" dirty="0" smtClean="0">
                <a:latin typeface="Times New Roman" pitchFamily="18" charset="0"/>
              </a:rPr>
              <a:t> к </a:t>
            </a:r>
            <a:r>
              <a:rPr lang="ru-RU" sz="1600" dirty="0" smtClean="0">
                <a:latin typeface="Times New Roman" pitchFamily="18" charset="0"/>
              </a:rPr>
              <a:t>                      </a:t>
            </a:r>
            <a:r>
              <a:rPr lang="en-US" sz="1600" dirty="0" err="1" smtClean="0">
                <a:latin typeface="Times New Roman" pitchFamily="18" charset="0"/>
              </a:rPr>
              <a:t>стоматологам</a:t>
            </a:r>
            <a:r>
              <a:rPr lang="en-US" sz="1600" dirty="0" smtClean="0">
                <a:latin typeface="Times New Roman" pitchFamily="18" charset="0"/>
              </a:rPr>
              <a:t>. </a:t>
            </a:r>
          </a:p>
          <a:p>
            <a:pPr lvl="0" indent="103187" algn="just"/>
            <a:r>
              <a:rPr lang="en-US" sz="1600" dirty="0" err="1" smtClean="0">
                <a:latin typeface="Times New Roman" pitchFamily="18" charset="0"/>
              </a:rPr>
              <a:t>Таким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образом</a:t>
            </a:r>
            <a:r>
              <a:rPr lang="en-US" sz="1600" dirty="0">
                <a:latin typeface="Times New Roman" pitchFamily="18" charset="0"/>
              </a:rPr>
              <a:t>, в </a:t>
            </a:r>
            <a:r>
              <a:rPr lang="en-US" sz="1600" dirty="0" err="1">
                <a:latin typeface="Times New Roman" pitchFamily="18" charset="0"/>
              </a:rPr>
              <a:t>задачу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лечащего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врача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входит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расположение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</a:rPr>
              <a:t>к </a:t>
            </a:r>
            <a:r>
              <a:rPr lang="en-US" sz="1600" dirty="0" err="1">
                <a:latin typeface="Times New Roman" pitchFamily="18" charset="0"/>
              </a:rPr>
              <a:t>себе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</a:rPr>
              <a:t>пациента</a:t>
            </a:r>
            <a:r>
              <a:rPr lang="en-US" sz="1600" dirty="0">
                <a:latin typeface="Times New Roman" pitchFamily="18" charset="0"/>
              </a:rPr>
              <a:t>. </a:t>
            </a:r>
          </a:p>
        </p:txBody>
      </p:sp>
      <p:sp>
        <p:nvSpPr>
          <p:cNvPr id="1048607" name="Прямоугольник 1048606"/>
          <p:cNvSpPr/>
          <p:nvPr/>
        </p:nvSpPr>
        <p:spPr>
          <a:xfrm>
            <a:off x="949325" y="260350"/>
            <a:ext cx="6999287" cy="64135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altLang="en-US" b="1" i="1">
                <a:solidFill>
                  <a:srgbClr val="00A8A4"/>
                </a:solidFill>
                <a:latin typeface="Arial" pitchFamily="34" charset="0"/>
              </a:rPr>
              <a:t>Основы профилактики стоматологических заболеваний </a:t>
            </a:r>
          </a:p>
          <a:p>
            <a:pPr lvl="0" algn="ctr"/>
            <a:r>
              <a:rPr lang="en-US" altLang="en-US" b="1" i="1">
                <a:solidFill>
                  <a:srgbClr val="00A8A4"/>
                </a:solidFill>
                <a:latin typeface="Arial" pitchFamily="34" charset="0"/>
              </a:rPr>
              <a:t>в период ортодонтического лечения</a:t>
            </a:r>
          </a:p>
        </p:txBody>
      </p:sp>
      <p:pic>
        <p:nvPicPr>
          <p:cNvPr id="2097159" name="Рисунок 2097158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19475" y="1052512"/>
            <a:ext cx="5473700" cy="5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Объект 2"/>
          <p:cNvSpPr>
            <a:spLocks noGrp="1"/>
          </p:cNvSpPr>
          <p:nvPr>
            <p:ph idx="1"/>
          </p:nvPr>
        </p:nvSpPr>
        <p:spPr>
          <a:xfrm>
            <a:off x="611187" y="981075"/>
            <a:ext cx="8208962" cy="307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354012" algn="just">
              <a:lnSpc>
                <a:spcPct val="80000"/>
              </a:lnSpc>
              <a:buNone/>
            </a:pPr>
            <a:r>
              <a:rPr lang="en-US" altLang="en-US" sz="1800" dirty="0" err="1">
                <a:latin typeface="Times New Roman" pitchFamily="18" charset="0"/>
              </a:rPr>
              <a:t>Следующим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этапом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служит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поиски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более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эффективных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методов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проведения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профессиональной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гигиены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полости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рта</a:t>
            </a:r>
            <a:r>
              <a:rPr lang="en-US" altLang="en-US" sz="1800" dirty="0">
                <a:latin typeface="Times New Roman" pitchFamily="18" charset="0"/>
              </a:rPr>
              <a:t>. </a:t>
            </a:r>
            <a:r>
              <a:rPr lang="en-US" altLang="en-US" sz="1800" dirty="0" err="1">
                <a:latin typeface="Times New Roman" pitchFamily="18" charset="0"/>
              </a:rPr>
              <a:t>Для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начала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необходимо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оценить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ru-RU" altLang="en-US" sz="1800" dirty="0" smtClean="0">
                <a:latin typeface="Times New Roman" pitchFamily="18" charset="0"/>
              </a:rPr>
              <a:t>            </a:t>
            </a:r>
            <a:r>
              <a:rPr lang="en-US" altLang="en-US" sz="1800" dirty="0" err="1" smtClean="0">
                <a:latin typeface="Times New Roman" pitchFamily="18" charset="0"/>
              </a:rPr>
              <a:t>индексную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оценку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состояния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полости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рта</a:t>
            </a:r>
            <a:r>
              <a:rPr lang="en-US" altLang="en-US" sz="1800" dirty="0">
                <a:latin typeface="Times New Roman" pitchFamily="18" charset="0"/>
              </a:rPr>
              <a:t>. В </a:t>
            </a:r>
            <a:r>
              <a:rPr lang="en-US" altLang="en-US" sz="1800" dirty="0" err="1">
                <a:latin typeface="Times New Roman" pitchFamily="18" charset="0"/>
              </a:rPr>
              <a:t>таком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случае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можно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будет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решить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ru-RU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</a:rPr>
              <a:t>как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будет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проходить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профессиональная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гигиена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полости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рта</a:t>
            </a:r>
            <a:r>
              <a:rPr lang="en-US" altLang="en-US" sz="1800" dirty="0">
                <a:latin typeface="Times New Roman" pitchFamily="18" charset="0"/>
              </a:rPr>
              <a:t>. </a:t>
            </a:r>
            <a:r>
              <a:rPr lang="en-US" altLang="en-US" sz="1800" dirty="0" err="1">
                <a:latin typeface="Times New Roman" pitchFamily="18" charset="0"/>
              </a:rPr>
              <a:t>Чаще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</a:rPr>
              <a:t>всего</a:t>
            </a:r>
            <a:r>
              <a:rPr lang="ru-RU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ru-RU" altLang="en-US" sz="1800" dirty="0" smtClean="0">
                <a:latin typeface="Times New Roman" pitchFamily="18" charset="0"/>
              </a:rPr>
              <a:t>             </a:t>
            </a:r>
            <a:r>
              <a:rPr lang="en-US" altLang="en-US" sz="1800" dirty="0" err="1" smtClean="0">
                <a:latin typeface="Times New Roman" pitchFamily="18" charset="0"/>
              </a:rPr>
              <a:t>результат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гигиены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является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неудовлетворительным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поэтому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необходимо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ru-RU" altLang="en-US" sz="1800" dirty="0" smtClean="0">
                <a:latin typeface="Times New Roman" pitchFamily="18" charset="0"/>
              </a:rPr>
              <a:t>             </a:t>
            </a:r>
            <a:r>
              <a:rPr lang="en-US" altLang="en-US" sz="1800" dirty="0" err="1" smtClean="0">
                <a:latin typeface="Times New Roman" pitchFamily="18" charset="0"/>
              </a:rPr>
              <a:t>провести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контролируемую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чистку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зубов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завершении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процедуры</a:t>
            </a:r>
            <a:r>
              <a:rPr lang="en-US" altLang="en-US" sz="1800" dirty="0">
                <a:latin typeface="Times New Roman" pitchFamily="18" charset="0"/>
              </a:rPr>
              <a:t>. </a:t>
            </a:r>
          </a:p>
          <a:p>
            <a:pPr marL="0" lvl="0" indent="354012" algn="just">
              <a:lnSpc>
                <a:spcPct val="80000"/>
              </a:lnSpc>
              <a:buNone/>
            </a:pPr>
            <a:r>
              <a:rPr lang="en-US" altLang="en-US" sz="1800" dirty="0" err="1">
                <a:latin typeface="Times New Roman" pitchFamily="18" charset="0"/>
              </a:rPr>
              <a:t>Контролируемая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чистка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будет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включать</a:t>
            </a:r>
            <a:r>
              <a:rPr lang="en-US" altLang="en-US" sz="1800" dirty="0">
                <a:latin typeface="Times New Roman" pitchFamily="18" charset="0"/>
              </a:rPr>
              <a:t> в </a:t>
            </a:r>
            <a:r>
              <a:rPr lang="en-US" altLang="en-US" sz="1800" dirty="0" err="1">
                <a:latin typeface="Times New Roman" pitchFamily="18" charset="0"/>
              </a:rPr>
              <a:t>себя</a:t>
            </a:r>
            <a:r>
              <a:rPr lang="en-US" altLang="en-US" sz="1800" dirty="0">
                <a:latin typeface="Times New Roman" pitchFamily="18" charset="0"/>
              </a:rPr>
              <a:t>: </a:t>
            </a:r>
            <a:r>
              <a:rPr lang="en-US" altLang="en-US" sz="1800" dirty="0" err="1">
                <a:latin typeface="Times New Roman" pitchFamily="18" charset="0"/>
              </a:rPr>
              <a:t>обучение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индивидуальной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ru-RU" altLang="en-US" sz="1800" dirty="0" smtClean="0">
                <a:latin typeface="Times New Roman" pitchFamily="18" charset="0"/>
              </a:rPr>
              <a:t>    </a:t>
            </a:r>
            <a:r>
              <a:rPr lang="en-US" altLang="en-US" sz="1800" dirty="0" err="1" smtClean="0">
                <a:latin typeface="Times New Roman" pitchFamily="18" charset="0"/>
              </a:rPr>
              <a:t>чистке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зубов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которая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предназначена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для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людей</a:t>
            </a:r>
            <a:r>
              <a:rPr lang="en-US" altLang="en-US" sz="1800" dirty="0">
                <a:latin typeface="Times New Roman" pitchFamily="18" charset="0"/>
              </a:rPr>
              <a:t> с </a:t>
            </a:r>
            <a:r>
              <a:rPr lang="en-US" altLang="en-US" sz="1800" dirty="0" err="1">
                <a:latin typeface="Times New Roman" pitchFamily="18" charset="0"/>
              </a:rPr>
              <a:t>ортодонтическими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конструкциями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опираясь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фантом</a:t>
            </a:r>
            <a:r>
              <a:rPr lang="en-US" altLang="en-US" sz="1800" dirty="0">
                <a:latin typeface="Times New Roman" pitchFamily="18" charset="0"/>
              </a:rPr>
              <a:t>, с </a:t>
            </a:r>
            <a:r>
              <a:rPr lang="en-US" altLang="en-US" sz="1800" dirty="0" err="1">
                <a:latin typeface="Times New Roman" pitchFamily="18" charset="0"/>
              </a:rPr>
              <a:t>последующей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демонстрацией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полученных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навыков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ru-RU" altLang="en-US" sz="1800" dirty="0" smtClean="0">
                <a:latin typeface="Times New Roman" pitchFamily="18" charset="0"/>
              </a:rPr>
              <a:t>   </a:t>
            </a:r>
            <a:r>
              <a:rPr lang="en-US" altLang="en-US" sz="1800" dirty="0" err="1" smtClean="0">
                <a:latin typeface="Times New Roman" pitchFamily="18" charset="0"/>
              </a:rPr>
              <a:t>самим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пациентом</a:t>
            </a:r>
            <a:r>
              <a:rPr lang="en-US" altLang="en-US" sz="1800" dirty="0">
                <a:latin typeface="Times New Roman" pitchFamily="18" charset="0"/>
              </a:rPr>
              <a:t>. </a:t>
            </a:r>
            <a:r>
              <a:rPr lang="en-US" altLang="en-US" sz="1800" dirty="0" err="1">
                <a:latin typeface="Times New Roman" pitchFamily="18" charset="0"/>
              </a:rPr>
              <a:t>Проведение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профессиональной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гигиены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полости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рта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должно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ru-RU" altLang="en-US" sz="1800" dirty="0" smtClean="0">
                <a:latin typeface="Times New Roman" pitchFamily="18" charset="0"/>
              </a:rPr>
              <a:t>  </a:t>
            </a:r>
            <a:r>
              <a:rPr lang="en-US" altLang="en-US" sz="1800" dirty="0" err="1" smtClean="0">
                <a:latin typeface="Times New Roman" pitchFamily="18" charset="0"/>
              </a:rPr>
              <a:t>основываться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анамнезе</a:t>
            </a:r>
            <a:r>
              <a:rPr lang="en-US" altLang="en-US" sz="1800" dirty="0">
                <a:latin typeface="Times New Roman" pitchFamily="18" charset="0"/>
              </a:rPr>
              <a:t> и </a:t>
            </a:r>
            <a:r>
              <a:rPr lang="en-US" altLang="en-US" sz="1800" dirty="0" err="1">
                <a:latin typeface="Times New Roman" pitchFamily="18" charset="0"/>
              </a:rPr>
              <a:t>аллергических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реакций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больного</a:t>
            </a:r>
            <a:r>
              <a:rPr lang="en-US" altLang="en-US" sz="1800" dirty="0">
                <a:latin typeface="Times New Roman" pitchFamily="18" charset="0"/>
              </a:rPr>
              <a:t>. В </a:t>
            </a:r>
            <a:r>
              <a:rPr lang="en-US" altLang="en-US" sz="1800" dirty="0" err="1">
                <a:latin typeface="Times New Roman" pitchFamily="18" charset="0"/>
              </a:rPr>
              <a:t>случае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если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ru-RU" altLang="en-US" sz="1800" dirty="0" smtClean="0">
                <a:latin typeface="Times New Roman" pitchFamily="18" charset="0"/>
              </a:rPr>
              <a:t>      </a:t>
            </a:r>
            <a:r>
              <a:rPr lang="en-US" altLang="en-US" sz="1800" dirty="0" err="1" smtClean="0">
                <a:latin typeface="Times New Roman" pitchFamily="18" charset="0"/>
              </a:rPr>
              <a:t>пациент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знает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есть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ли</a:t>
            </a:r>
            <a:r>
              <a:rPr lang="en-US" altLang="en-US" sz="1800" dirty="0">
                <a:latin typeface="Times New Roman" pitchFamily="18" charset="0"/>
              </a:rPr>
              <a:t> у </a:t>
            </a:r>
            <a:r>
              <a:rPr lang="en-US" altLang="en-US" sz="1800" dirty="0" err="1">
                <a:latin typeface="Times New Roman" pitchFamily="18" charset="0"/>
              </a:rPr>
              <a:t>него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аллергические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реакции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на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тот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или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иной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ru-RU" altLang="en-US" sz="1800" dirty="0" smtClean="0">
                <a:latin typeface="Times New Roman" pitchFamily="18" charset="0"/>
              </a:rPr>
              <a:t>              </a:t>
            </a:r>
            <a:r>
              <a:rPr lang="en-US" altLang="en-US" sz="1800" dirty="0" err="1" smtClean="0">
                <a:latin typeface="Times New Roman" pitchFamily="18" charset="0"/>
              </a:rPr>
              <a:t>препарат</a:t>
            </a:r>
            <a:r>
              <a:rPr lang="en-US" altLang="en-US" sz="1800" dirty="0">
                <a:latin typeface="Times New Roman" pitchFamily="18" charset="0"/>
              </a:rPr>
              <a:t>, </a:t>
            </a:r>
            <a:r>
              <a:rPr lang="en-US" altLang="en-US" sz="1800" dirty="0" err="1">
                <a:latin typeface="Times New Roman" pitchFamily="18" charset="0"/>
              </a:rPr>
              <a:t>рекомендуется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сделать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аллергическую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пробу</a:t>
            </a:r>
            <a:r>
              <a:rPr lang="en-US" altLang="en-US" sz="1800" dirty="0">
                <a:latin typeface="Times New Roman" pitchFamily="18" charset="0"/>
              </a:rPr>
              <a:t> и </a:t>
            </a:r>
            <a:r>
              <a:rPr lang="en-US" altLang="en-US" sz="1800" dirty="0" err="1">
                <a:latin typeface="Times New Roman" pitchFamily="18" charset="0"/>
              </a:rPr>
              <a:t>только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потом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ru-RU" altLang="en-US" sz="1800" dirty="0" smtClean="0">
                <a:latin typeface="Times New Roman" pitchFamily="18" charset="0"/>
              </a:rPr>
              <a:t>                </a:t>
            </a:r>
            <a:r>
              <a:rPr lang="en-US" altLang="en-US" sz="1800" dirty="0" err="1" smtClean="0">
                <a:latin typeface="Times New Roman" pitchFamily="18" charset="0"/>
              </a:rPr>
              <a:t>приступать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>
                <a:latin typeface="Times New Roman" pitchFamily="18" charset="0"/>
              </a:rPr>
              <a:t>к </a:t>
            </a:r>
            <a:r>
              <a:rPr lang="en-US" altLang="en-US" sz="1800" dirty="0" err="1">
                <a:latin typeface="Times New Roman" pitchFamily="18" charset="0"/>
              </a:rPr>
              <a:t>работе</a:t>
            </a:r>
            <a:r>
              <a:rPr lang="en-US" altLang="en-US" sz="1800" dirty="0">
                <a:latin typeface="Times New Roman" pitchFamily="18" charset="0"/>
              </a:rPr>
              <a:t>. </a:t>
            </a:r>
          </a:p>
        </p:txBody>
      </p:sp>
      <p:sp>
        <p:nvSpPr>
          <p:cNvPr id="1048609" name="Прямоугольник 1048608"/>
          <p:cNvSpPr/>
          <p:nvPr/>
        </p:nvSpPr>
        <p:spPr>
          <a:xfrm>
            <a:off x="8832850" y="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en-US">
                <a:latin typeface="Arial" pitchFamily="34" charset="0"/>
              </a:rPr>
              <a:t>9</a:t>
            </a:r>
          </a:p>
        </p:txBody>
      </p:sp>
      <p:sp>
        <p:nvSpPr>
          <p:cNvPr id="1048610" name="Прямоугольник 1048609"/>
          <p:cNvSpPr/>
          <p:nvPr/>
        </p:nvSpPr>
        <p:spPr>
          <a:xfrm>
            <a:off x="949325" y="260350"/>
            <a:ext cx="6999287" cy="64135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/>
            <a:r>
              <a:rPr lang="en-US" altLang="en-US" b="1" i="1" dirty="0" err="1">
                <a:solidFill>
                  <a:srgbClr val="00A8A4"/>
                </a:solidFill>
                <a:latin typeface="Arial" pitchFamily="34" charset="0"/>
              </a:rPr>
              <a:t>Основы</a:t>
            </a:r>
            <a:r>
              <a:rPr lang="en-US" altLang="en-US" b="1" i="1" dirty="0">
                <a:solidFill>
                  <a:srgbClr val="00A8A4"/>
                </a:solidFill>
                <a:latin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00A8A4"/>
                </a:solidFill>
                <a:latin typeface="Arial" pitchFamily="34" charset="0"/>
              </a:rPr>
              <a:t>профилактики</a:t>
            </a:r>
            <a:r>
              <a:rPr lang="en-US" altLang="en-US" b="1" i="1" dirty="0">
                <a:solidFill>
                  <a:srgbClr val="00A8A4"/>
                </a:solidFill>
                <a:latin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00A8A4"/>
                </a:solidFill>
                <a:latin typeface="Arial" pitchFamily="34" charset="0"/>
              </a:rPr>
              <a:t>стоматологических</a:t>
            </a:r>
            <a:r>
              <a:rPr lang="en-US" altLang="en-US" b="1" i="1" dirty="0">
                <a:solidFill>
                  <a:srgbClr val="00A8A4"/>
                </a:solidFill>
                <a:latin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00A8A4"/>
                </a:solidFill>
                <a:latin typeface="Arial" pitchFamily="34" charset="0"/>
              </a:rPr>
              <a:t>заболеваний</a:t>
            </a:r>
            <a:r>
              <a:rPr lang="en-US" altLang="en-US" b="1" i="1" dirty="0">
                <a:solidFill>
                  <a:srgbClr val="00A8A4"/>
                </a:solidFill>
                <a:latin typeface="Arial" pitchFamily="34" charset="0"/>
              </a:rPr>
              <a:t> </a:t>
            </a:r>
          </a:p>
          <a:p>
            <a:pPr lvl="0" algn="ctr"/>
            <a:r>
              <a:rPr lang="en-US" altLang="en-US" b="1" i="1" dirty="0">
                <a:solidFill>
                  <a:srgbClr val="00A8A4"/>
                </a:solidFill>
                <a:latin typeface="Arial" pitchFamily="34" charset="0"/>
              </a:rPr>
              <a:t>в </a:t>
            </a:r>
            <a:r>
              <a:rPr lang="en-US" altLang="en-US" b="1" i="1" dirty="0" err="1">
                <a:solidFill>
                  <a:srgbClr val="00A8A4"/>
                </a:solidFill>
                <a:latin typeface="Arial" pitchFamily="34" charset="0"/>
              </a:rPr>
              <a:t>период</a:t>
            </a:r>
            <a:r>
              <a:rPr lang="en-US" altLang="en-US" b="1" i="1" dirty="0">
                <a:solidFill>
                  <a:srgbClr val="00A8A4"/>
                </a:solidFill>
                <a:latin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00A8A4"/>
                </a:solidFill>
                <a:latin typeface="Arial" pitchFamily="34" charset="0"/>
              </a:rPr>
              <a:t>ортодонтического</a:t>
            </a:r>
            <a:r>
              <a:rPr lang="en-US" altLang="en-US" b="1" i="1" dirty="0">
                <a:solidFill>
                  <a:srgbClr val="00A8A4"/>
                </a:solidFill>
                <a:latin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00A8A4"/>
                </a:solidFill>
                <a:latin typeface="Arial" pitchFamily="34" charset="0"/>
              </a:rPr>
              <a:t>лечения</a:t>
            </a:r>
            <a:endParaRPr lang="en-US" altLang="en-US" b="1" i="1" dirty="0">
              <a:solidFill>
                <a:srgbClr val="00A8A4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1808</Words>
  <Application>Microsoft Office PowerPoint</Application>
  <PresentationFormat>Экран (4:3)</PresentationFormat>
  <Paragraphs>131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主题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 имени профессора В.Ф. Войно-Ясенецкого»  Министерства здравоохранения Российской Федерации Кафедра стоматологии ИПО</vt:lpstr>
      <vt:lpstr>Актуальность и цель работы</vt:lpstr>
      <vt:lpstr>Задачи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использованных источников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 стоматологии ИПО</dc:title>
  <dc:creator>Богдан</dc:creator>
  <cp:lastModifiedBy>tech</cp:lastModifiedBy>
  <cp:revision>8</cp:revision>
  <dcterms:created xsi:type="dcterms:W3CDTF">2021-10-22T23:56:59Z</dcterms:created>
  <dcterms:modified xsi:type="dcterms:W3CDTF">2022-12-13T04:47:30Z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e6e4b0ed3eeb41b0b06bd3f133760c83</vt:lpwstr>
  </property>
</Properties>
</file>