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269" r:id="rId2"/>
    <p:sldId id="270" r:id="rId3"/>
    <p:sldId id="271" r:id="rId4"/>
    <p:sldId id="257" r:id="rId5"/>
    <p:sldId id="259" r:id="rId6"/>
    <p:sldId id="316" r:id="rId7"/>
    <p:sldId id="260" r:id="rId8"/>
    <p:sldId id="261" r:id="rId9"/>
    <p:sldId id="262" r:id="rId10"/>
    <p:sldId id="263" r:id="rId11"/>
    <p:sldId id="272" r:id="rId12"/>
    <p:sldId id="265" r:id="rId13"/>
    <p:sldId id="266" r:id="rId14"/>
    <p:sldId id="267" r:id="rId15"/>
    <p:sldId id="273" r:id="rId16"/>
    <p:sldId id="268" r:id="rId17"/>
    <p:sldId id="282" r:id="rId18"/>
    <p:sldId id="279" r:id="rId19"/>
    <p:sldId id="284" r:id="rId20"/>
    <p:sldId id="281" r:id="rId21"/>
    <p:sldId id="283" r:id="rId22"/>
    <p:sldId id="274" r:id="rId23"/>
    <p:sldId id="277" r:id="rId24"/>
    <p:sldId id="280" r:id="rId25"/>
    <p:sldId id="278" r:id="rId26"/>
    <p:sldId id="285" r:id="rId27"/>
    <p:sldId id="317" r:id="rId28"/>
    <p:sldId id="286" r:id="rId29"/>
    <p:sldId id="318" r:id="rId30"/>
    <p:sldId id="306" r:id="rId31"/>
    <p:sldId id="305" r:id="rId32"/>
    <p:sldId id="302" r:id="rId33"/>
    <p:sldId id="308" r:id="rId34"/>
    <p:sldId id="309" r:id="rId35"/>
    <p:sldId id="303" r:id="rId36"/>
    <p:sldId id="304" r:id="rId37"/>
    <p:sldId id="310" r:id="rId38"/>
    <p:sldId id="307" r:id="rId39"/>
    <p:sldId id="287" r:id="rId40"/>
    <p:sldId id="288" r:id="rId41"/>
    <p:sldId id="290" r:id="rId42"/>
    <p:sldId id="291" r:id="rId43"/>
    <p:sldId id="311" r:id="rId44"/>
    <p:sldId id="292" r:id="rId45"/>
    <p:sldId id="293" r:id="rId46"/>
    <p:sldId id="294" r:id="rId47"/>
    <p:sldId id="295" r:id="rId48"/>
    <p:sldId id="320" r:id="rId49"/>
    <p:sldId id="321" r:id="rId50"/>
    <p:sldId id="322" r:id="rId51"/>
    <p:sldId id="323" r:id="rId52"/>
    <p:sldId id="324" r:id="rId53"/>
    <p:sldId id="319" r:id="rId54"/>
    <p:sldId id="296" r:id="rId55"/>
    <p:sldId id="297" r:id="rId56"/>
    <p:sldId id="298" r:id="rId57"/>
    <p:sldId id="315" r:id="rId58"/>
    <p:sldId id="299" r:id="rId59"/>
    <p:sldId id="289" r:id="rId60"/>
    <p:sldId id="30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891" autoAdjust="0"/>
  </p:normalViewPr>
  <p:slideViewPr>
    <p:cSldViewPr>
      <p:cViewPr varScale="1">
        <p:scale>
          <a:sx n="71" d="100"/>
          <a:sy n="71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3D9A-3691-4651-8209-5C2B438D60A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C421C-4CEE-408B-B724-9FB54D2EE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47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6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64E1-22FE-4B8F-99C9-5B9B690D29A5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3F6-9DBC-445E-8ED4-7D80DD3349A5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EDE7-B793-4FCA-AD30-691021B1DB91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E8C6-EE46-4136-AF2C-D2C751DACEEE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ABA3-C075-419D-9735-661896170EF4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6C85-6899-4560-BDB1-70D8B6D1298C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BD97-6A67-48B4-A5E2-23363B8F9FD7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787-B06E-42F4-B4D8-FF65F6A0772E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E5F2-397C-4C1A-9F19-93AA40DBB3A6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DE88-B388-420F-945D-100765893684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42E-9870-4BDB-8929-768A62C8C819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CBB7C0-DF91-4125-8C6D-FD1513F64A53}" type="datetime1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25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2016</a:t>
            </a:r>
            <a:endParaRPr 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4282" y="2071678"/>
            <a:ext cx="87154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ЭВОЛЮЦИОННАЯ БИОЛОГИЯ </a:t>
            </a:r>
          </a:p>
          <a:p>
            <a:pPr algn="ctr"/>
            <a:r>
              <a:rPr lang="ru-RU" sz="2800" b="1" i="1" dirty="0" smtClean="0"/>
              <a:t>Теория эволюции Ч. Дарвина и её развитие на основе достижений современной биологии </a:t>
            </a: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642918"/>
            <a:ext cx="5000660" cy="571504"/>
          </a:xfrm>
        </p:spPr>
        <p:txBody>
          <a:bodyPr>
            <a:norm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Эволюционная теория Ламарка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evolution2.narod.ru/evo02_files/image002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14678" y="2643182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000"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marL="0" marR="0" lvl="0" indent="396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143248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Наибольшую известность получила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теория исторического развития живой природы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французского ученого Жана-Батиста Ламарка.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своей книге «Философия зоологии», опубликованной в начале XIX века, он настаивал на изменяемости видов.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противоречие с господствовавшими тогда взглядами Ламарк утверждал, что все виды, включая человека, произошли от других видов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500174"/>
            <a:ext cx="471490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Жан-Батист Ламарк (1744-1829)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4000504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Чарльз Роберт Дарвин </a:t>
            </a:r>
          </a:p>
          <a:p>
            <a:r>
              <a:rPr lang="ru-RU" sz="2400" dirty="0" smtClean="0"/>
              <a:t>(1809 – 1882)</a:t>
            </a:r>
          </a:p>
          <a:p>
            <a:r>
              <a:rPr lang="ru-RU" sz="2400" dirty="0" smtClean="0"/>
              <a:t>Основоположник эволюционной биологии.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400050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Альфред Рассел Уоллес </a:t>
            </a:r>
          </a:p>
          <a:p>
            <a:r>
              <a:rPr lang="ru-RU" sz="2400" dirty="0" smtClean="0"/>
              <a:t>(1823 – 1913)</a:t>
            </a:r>
          </a:p>
          <a:p>
            <a:r>
              <a:rPr lang="ru-RU" sz="2400" dirty="0" smtClean="0"/>
              <a:t>Одновременно с </a:t>
            </a:r>
            <a:r>
              <a:rPr lang="ru-RU" sz="2400" dirty="0" err="1" smtClean="0"/>
              <a:t>Дарвиным</a:t>
            </a:r>
            <a:r>
              <a:rPr lang="ru-RU" sz="2400" dirty="0" smtClean="0"/>
              <a:t> создал теорию естественного отбора.</a:t>
            </a:r>
            <a:endParaRPr lang="ru-RU" sz="2400" dirty="0"/>
          </a:p>
        </p:txBody>
      </p:sp>
      <p:pic>
        <p:nvPicPr>
          <p:cNvPr id="1030" name="Picture 6" descr="http://tainy.net/wp-content/uploads/2011/05/darvin-walles_21.jpg"/>
          <p:cNvPicPr>
            <a:picLocks noChangeAspect="1" noChangeArrowheads="1"/>
          </p:cNvPicPr>
          <p:nvPr/>
        </p:nvPicPr>
        <p:blipFill>
          <a:blip r:embed="rId2"/>
          <a:srcRect b="7862"/>
          <a:stretch>
            <a:fillRect/>
          </a:stretch>
        </p:blipFill>
        <p:spPr bwMode="auto">
          <a:xfrm>
            <a:off x="1928794" y="214290"/>
            <a:ext cx="5715000" cy="35719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428604"/>
            <a:ext cx="7358114" cy="5899044"/>
          </a:xfrm>
        </p:spPr>
        <p:txBody>
          <a:bodyPr>
            <a:noAutofit/>
          </a:bodyPr>
          <a:lstStyle/>
          <a:p>
            <a:pPr marL="252000" indent="-252000"/>
            <a:r>
              <a:rPr lang="ru-RU" sz="1800" dirty="0" smtClean="0"/>
              <a:t>Идея о происхождении видов путем естественного отбора возникла у Дарвина в 1838 г.  после кругосветного путешествия на корабле «Бигль» (1832—1837). В течение 20 лет он работал над своей теорией.</a:t>
            </a:r>
          </a:p>
          <a:p>
            <a:pPr marL="252000" indent="-252000"/>
            <a:r>
              <a:rPr lang="ru-RU" sz="1800" dirty="0" smtClean="0"/>
              <a:t> В 1858 г. молодой английский ученый Альфред Уоллес прислал Дарвину рукопись своей статьи «О тенденции разновидностей к неограниченному отклонению от первоначального типа». Эта статья содержала изложение идеи происхождения видов путем естественного отбора. Дарвин был готов отказаться от публикации своего труда, однако его друзья геолог Ч. Лайель и ботаник Г. </a:t>
            </a:r>
            <a:r>
              <a:rPr lang="ru-RU" sz="1800" dirty="0" err="1" smtClean="0"/>
              <a:t>Гукер</a:t>
            </a:r>
            <a:r>
              <a:rPr lang="ru-RU" sz="1800" dirty="0" smtClean="0"/>
              <a:t>, которые давно знали об идее Дарвина и знакомились с предварительными набросками его книги, убедили ученого, что обе работы должны быть опубликованы одновременно.</a:t>
            </a:r>
          </a:p>
          <a:p>
            <a:pPr marL="252000" indent="-252000"/>
            <a:r>
              <a:rPr lang="ru-RU" sz="1800" dirty="0" smtClean="0"/>
              <a:t>Книга Дарвина «Происхождение видов путем естественного отбора, или Сохранение благоприятных рас в борьбе за жизнь» вышла в 1859 г., и ее успех превзошел все ожидания. Его идея эволюции встретила страстную поддержку одних ученых и жесткую критику других. </a:t>
            </a:r>
          </a:p>
          <a:p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286544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Суть теории эволюции Ч. Дарвина можно свести к следующим положениям: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714488"/>
            <a:ext cx="7072362" cy="464347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Все виды живых существ, населяющих Землю, никогда не были кем- то созданы.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Возникнув естественным путем, органические формы медленно и постепенно преобразовывались и совершенствовались в соответствии, с окружающими условиями.</a:t>
            </a:r>
          </a:p>
          <a:p>
            <a:pPr lvl="0"/>
            <a:r>
              <a:rPr lang="ru-RU" sz="1600" dirty="0" smtClean="0"/>
              <a:t>В основе преобразования видов в природе лежат такие свойства организмов, как изменчивость и наследственность, а также происходящий в природе естественный отбор, который осуществляется через сложное взаимодействие организмов друг с другом и факторами неживой природы. </a:t>
            </a:r>
            <a:r>
              <a:rPr lang="ru-RU" sz="1600" b="1" dirty="0" smtClean="0"/>
              <a:t>Эти взаимоотношения называются борьбой за существование.</a:t>
            </a:r>
          </a:p>
          <a:p>
            <a:pPr lvl="0"/>
            <a:r>
              <a:rPr lang="ru-RU" sz="1600" dirty="0" smtClean="0"/>
              <a:t>Результатом эволюции является приспособленность организмов к условиям их обитания и многообразие видов в природе.</a:t>
            </a:r>
          </a:p>
          <a:p>
            <a:r>
              <a:rPr lang="ru-RU" sz="1600" dirty="0" smtClean="0"/>
              <a:t>Таким образом, </a:t>
            </a:r>
            <a:r>
              <a:rPr lang="ru-RU" sz="1600" b="1" dirty="0" smtClean="0"/>
              <a:t>движущими силами эволюции органического мира, Ч. Дарвину, являются борьба за существование и естественный отбор, а предпосылкой эволюции — наследственная изменчивость.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786610" cy="10112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Формирование синтетической теории эволюции</a:t>
            </a:r>
            <a:r>
              <a:rPr lang="ru-RU" dirty="0" smtClean="0"/>
              <a:t> (</a:t>
            </a:r>
            <a:r>
              <a:rPr lang="ru-RU" b="1" dirty="0" smtClean="0"/>
              <a:t>СТЭ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285860"/>
            <a:ext cx="7358114" cy="521497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dirty="0" smtClean="0"/>
              <a:t>Проблема </a:t>
            </a:r>
            <a:r>
              <a:rPr lang="ru-RU" sz="5600" dirty="0"/>
              <a:t>наследования изменений была ключевой для судьбы дарвиновской теории.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Во </a:t>
            </a:r>
            <a:r>
              <a:rPr lang="ru-RU" sz="5600" dirty="0"/>
              <a:t>времена Дарвина господствовали представления о слитной наследственности. Наследственность объяснялась слиянием «кровей» предковых форм. «Крови» родителей смешиваются, давая потомство с промежуточными признаками.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Именно </a:t>
            </a:r>
            <a:r>
              <a:rPr lang="ru-RU" sz="5600" dirty="0"/>
              <a:t>с этой позиции выступал против теории Дарвина математик Ф. Дженкин. Он считал, что накопление благоприятных уклонений невозможен, так как при скрещивании они растворяются, разбавляются, становятся пренебрежимо малыми и, наконец, исчезают вовсе.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Дарвин</a:t>
            </a:r>
            <a:r>
              <a:rPr lang="ru-RU" sz="5600" dirty="0"/>
              <a:t>, который нашел ответы на большинство возражений против своей теории, выдвинутых его современниками, этим возражением был поставлен в тупик</a:t>
            </a:r>
            <a:r>
              <a:rPr lang="ru-RU" sz="5600" dirty="0" smtClean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428604"/>
            <a:ext cx="7500990" cy="571504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dirty="0" smtClean="0"/>
              <a:t>Выход </a:t>
            </a:r>
            <a:r>
              <a:rPr lang="ru-RU" sz="5600" dirty="0"/>
              <a:t>из этого тупика давала теория корпускулярной, дискретной наследственности, созданная Грегором Менделем (1822—1884).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Наследственность </a:t>
            </a:r>
            <a:r>
              <a:rPr lang="ru-RU" sz="5600" dirty="0"/>
              <a:t>дискретна.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Каждый </a:t>
            </a:r>
            <a:r>
              <a:rPr lang="ru-RU" sz="5600" dirty="0"/>
              <a:t>родитель передает своему потомку одинаковое количество генов. 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Гены </a:t>
            </a:r>
            <a:r>
              <a:rPr lang="ru-RU" sz="5600" dirty="0"/>
              <a:t>могут подавлять или модифицировать проявления других генов, но не способны изменять информацию, записанную в них. </a:t>
            </a:r>
            <a:endParaRPr lang="ru-RU" sz="5600" dirty="0" smtClean="0"/>
          </a:p>
          <a:p>
            <a:pPr lvl="1">
              <a:lnSpc>
                <a:spcPct val="120000"/>
              </a:lnSpc>
            </a:pPr>
            <a:r>
              <a:rPr lang="ru-RU" sz="5400" b="1" dirty="0" smtClean="0"/>
              <a:t>Иначе </a:t>
            </a:r>
            <a:r>
              <a:rPr lang="ru-RU" sz="5400" b="1" dirty="0"/>
              <a:t>говоря, гены не изменяются при слиянии с другими генами и передаются следующему поколению в той же форме, в какой они получены от предыдущего. </a:t>
            </a:r>
            <a:endParaRPr lang="ru-RU" sz="5400" b="1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285728"/>
            <a:ext cx="7286676" cy="62865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1920-х годах был осуществлен </a:t>
            </a:r>
            <a:r>
              <a:rPr lang="ru-RU" sz="2000" b="1" dirty="0" smtClean="0"/>
              <a:t>синтез дарвинизма и генетики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Решающую роль в осуществлении этого синтеза сыграл выдающийся отечественный генетик Сергей Сергеевич Четвериков.</a:t>
            </a:r>
          </a:p>
          <a:p>
            <a:r>
              <a:rPr lang="ru-RU" sz="2000" dirty="0" smtClean="0"/>
              <a:t>Статья </a:t>
            </a:r>
            <a:r>
              <a:rPr lang="ru-RU" sz="2000" b="1" dirty="0" smtClean="0"/>
              <a:t>С. С. </a:t>
            </a:r>
            <a:r>
              <a:rPr lang="ru-RU" sz="2000" b="1" dirty="0" err="1" smtClean="0"/>
              <a:t>Четверикова</a:t>
            </a:r>
            <a:r>
              <a:rPr lang="ru-RU" sz="2000" dirty="0" smtClean="0"/>
              <a:t> «О некоторых моментах эволюционного процесса с точки зрения современной генетики» (1926) по сути стала ядром будущей синтетической теории эволюции и основой для дальнейшего синтеза дарвинизма и генетики.</a:t>
            </a:r>
          </a:p>
          <a:p>
            <a:r>
              <a:rPr lang="ru-RU" sz="2000" b="1" dirty="0" smtClean="0"/>
              <a:t>С.С. Четвериков показал совместимость принципов генетики с теорией естественного отбора и заложил основы эволюционной генетики. </a:t>
            </a:r>
          </a:p>
          <a:p>
            <a:r>
              <a:rPr lang="ru-RU" sz="2000" dirty="0" smtClean="0"/>
              <a:t>В работах Дж. </a:t>
            </a:r>
            <a:r>
              <a:rPr lang="ru-RU" sz="2000" dirty="0" err="1" smtClean="0"/>
              <a:t>Холдейна</a:t>
            </a:r>
            <a:r>
              <a:rPr lang="ru-RU" sz="2000" dirty="0" smtClean="0"/>
              <a:t>, Н. В. Тимофеева-Ресовского и Ф. Г. </a:t>
            </a:r>
            <a:r>
              <a:rPr lang="ru-RU" sz="2000" dirty="0" err="1" smtClean="0"/>
              <a:t>Добржанского</a:t>
            </a:r>
            <a:r>
              <a:rPr lang="ru-RU" sz="2000" dirty="0" smtClean="0"/>
              <a:t> идеи, выраженные С. С. Четвериковым, распространились на Запад, где почти одновременно Р. Фишер высказал очень сходные взгляды о эволюции </a:t>
            </a:r>
            <a:r>
              <a:rPr lang="ru-RU" sz="2000" dirty="0" err="1" smtClean="0"/>
              <a:t>доминантности</a:t>
            </a:r>
            <a:r>
              <a:rPr lang="ru-RU" sz="2000" dirty="0" smtClean="0"/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785794"/>
            <a:ext cx="685804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Толчок к развитию синтетической теории дала гипотеза о рецессивности новых генов.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Говоря языком генетики второй половины XX века, эта гипотеза предполагала, что в каждой воспроизводящейся группе организмов во время созревания гамет в результате ошибок при репликации ДНК постоянно возникают мутации — новые варианты генов.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43042" y="357166"/>
            <a:ext cx="6929486" cy="607223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Рекомбинация, порождая всё новые генные сочетания, в конце концов создает для данной мутации такое генное окружение, которое позволяет мутации проявиться в фенотипе особи-носителя. </a:t>
            </a:r>
          </a:p>
          <a:p>
            <a:r>
              <a:rPr lang="ru-RU" sz="2000" dirty="0" smtClean="0"/>
              <a:t>Так мутация попадает под действие естественного отбора </a:t>
            </a:r>
            <a:r>
              <a:rPr lang="ru-RU" sz="2000" b="1" dirty="0" smtClean="0"/>
              <a:t>. Отбор сохраняет нейтральные и выгодные сочетания, которые подвергаются дальнейшему размножению, рекомбинации и тестированию отбором. </a:t>
            </a:r>
          </a:p>
          <a:p>
            <a:r>
              <a:rPr lang="ru-RU" sz="2000" b="1" dirty="0" smtClean="0"/>
              <a:t>Отбираются прежде всего такие генные комбинации, которые способствуют благоприятному и одновременно устойчивому фенотипическому выражению изначально мало заметных мутаций, за счет чего эти мутантные гены постепенно становятся доминантными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714356"/>
            <a:ext cx="6715172" cy="5357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В этот же период было сформулировано важнейшее понятие об «изолирующих механизмах эволюции» — тех репродуктивных барьерах, которые отделяют генофонд одного вида от генофондов других видов.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Ф. </a:t>
            </a:r>
            <a:r>
              <a:rPr lang="ru-RU" dirty="0" err="1" smtClean="0"/>
              <a:t>Добржанский</a:t>
            </a:r>
            <a:r>
              <a:rPr lang="ru-RU" dirty="0" smtClean="0"/>
              <a:t> ввёл в широкий научный оборот полузабытое </a:t>
            </a:r>
            <a:r>
              <a:rPr lang="ru-RU" b="1" dirty="0" smtClean="0"/>
              <a:t>уравнение </a:t>
            </a:r>
            <a:r>
              <a:rPr lang="ru-RU" b="1" dirty="0" err="1" smtClean="0"/>
              <a:t>Харди-Вайнберга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Он также показал значение «эффекта С. Райта», показывающего что микрогеографические расы возникают под воздействием случайных изменений частот генов в малых </a:t>
            </a:r>
            <a:r>
              <a:rPr lang="ru-RU" dirty="0" err="1" smtClean="0"/>
              <a:t>изолятах</a:t>
            </a:r>
            <a:r>
              <a:rPr lang="ru-RU" dirty="0" smtClean="0"/>
              <a:t>, то есть адаптивно-нейтральным путем.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Широкий синтез данных сравнительной анатомии, эмбриологии, биогеографии, палеонтологии с принципами генетики был осуществлен в трудах И. И. Шмальгаузена (1939),  А. Л. </a:t>
            </a:r>
            <a:r>
              <a:rPr lang="ru-RU" b="1" dirty="0" err="1" smtClean="0"/>
              <a:t>Тахтаджяна</a:t>
            </a:r>
            <a:r>
              <a:rPr lang="ru-RU" b="1" dirty="0" smtClean="0"/>
              <a:t> (1943),  Дж. Симпсона (1944),  Б. </a:t>
            </a:r>
            <a:r>
              <a:rPr lang="ru-RU" b="1" dirty="0" err="1" smtClean="0"/>
              <a:t>Ренша</a:t>
            </a:r>
            <a:r>
              <a:rPr lang="ru-RU" b="1" dirty="0" smtClean="0"/>
              <a:t> (1947).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Из этих исследований выросла </a:t>
            </a:r>
            <a:r>
              <a:rPr lang="ru-RU" b="1" dirty="0" smtClean="0"/>
              <a:t>теория макроэволюции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5829312" cy="1143000"/>
          </a:xfrm>
        </p:spPr>
        <p:txBody>
          <a:bodyPr/>
          <a:lstStyle/>
          <a:p>
            <a:pPr algn="ctr"/>
            <a:r>
              <a:rPr lang="ru-RU" b="1" dirty="0" smtClean="0"/>
              <a:t>Цель лекции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2071678"/>
            <a:ext cx="7429552" cy="3954459"/>
          </a:xfrm>
        </p:spPr>
        <p:txBody>
          <a:bodyPr/>
          <a:lstStyle/>
          <a:p>
            <a:r>
              <a:rPr lang="ru-RU" b="1" dirty="0" smtClean="0"/>
              <a:t>Рассмотреть этапы становления эволюционной теории</a:t>
            </a:r>
          </a:p>
          <a:p>
            <a:r>
              <a:rPr lang="ru-RU" b="1" dirty="0" smtClean="0"/>
              <a:t>Познакомиться с современными взглядами на эволюционный процесс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857232"/>
            <a:ext cx="6572296" cy="4572000"/>
          </a:xfrm>
        </p:spPr>
        <p:txBody>
          <a:bodyPr/>
          <a:lstStyle/>
          <a:p>
            <a:r>
              <a:rPr lang="ru-RU" b="1" dirty="0" smtClean="0"/>
              <a:t>Синтетическая теория эволюции </a:t>
            </a:r>
            <a:r>
              <a:rPr lang="ru-RU" dirty="0" smtClean="0"/>
              <a:t>(</a:t>
            </a:r>
            <a:r>
              <a:rPr lang="ru-RU" b="1" dirty="0" smtClean="0"/>
              <a:t>современный эволюционный синтез</a:t>
            </a:r>
            <a:r>
              <a:rPr lang="ru-RU" dirty="0" smtClean="0"/>
              <a:t>) — современная эволюционная теория, которая является синтезом различных дисциплин, прежде всего, генетики и дарвинизма. </a:t>
            </a:r>
          </a:p>
          <a:p>
            <a:r>
              <a:rPr lang="ru-RU" dirty="0" smtClean="0"/>
              <a:t>СТЭ также опирается на палеонтологию, систематику, молекулярную биологию и другие биологические науки.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357298"/>
            <a:ext cx="7358114" cy="4714908"/>
          </a:xfrm>
        </p:spPr>
        <p:txBody>
          <a:bodyPr/>
          <a:lstStyle/>
          <a:p>
            <a:r>
              <a:rPr lang="ru-RU" dirty="0" smtClean="0"/>
              <a:t>Авторы синтетической теории расходились во мнениях по ряду фундаментальных проблем и работали в разных областях биологии, но они были практически единодушны в трактовке её основных положений.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40081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положения СТЭ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500174"/>
            <a:ext cx="7786742" cy="48577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Элементарной единицей эволюции считается локальная популяция;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Материалом для эволюции являются мутационная и рекомбинационная изменчивость;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Естественный отбор рассматривается как главная причина развития адаптаций, видообразования и происхождения </a:t>
            </a:r>
            <a:r>
              <a:rPr lang="ru-RU" b="1" dirty="0" err="1" smtClean="0"/>
              <a:t>надвидовых</a:t>
            </a:r>
            <a:r>
              <a:rPr lang="ru-RU" b="1" dirty="0" smtClean="0"/>
              <a:t> таксонов;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Дрейф генов и принцип основателя выступают причинами формирования нейтральных признаков;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Вид есть система популяций, репродуктивно изолированных от популяций других видов, и каждый вид экологически обособлен;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Видообразование заключается в возникновении генетических изолирующих механизмов и осуществляется преимущественно в условиях географической изоляции.</a:t>
            </a:r>
          </a:p>
          <a:p>
            <a:pPr marL="180000" indent="0"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61499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Критика СТЭ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8072494" cy="55007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Одновременно с появлением теории Дарвина  появилась и её критика.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Эта критика продолжалась и после создания СТЭ, продолжается и сейчас.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действительности речь идет не об ошибочности, а об ограниченности СТЭ 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Стандартная схема «ЭВОЛЮЦИЯ = СЛУЧАЙНЫЕ МУТАЦИИ + ЕСТЕСТВЕННЫЙ ОТБОР </a:t>
            </a:r>
            <a:r>
              <a:rPr lang="ru-RU" b="1" dirty="0" smtClean="0"/>
              <a:t>И БОЛЬШЕ НИЧЕГО»</a:t>
            </a:r>
            <a:r>
              <a:rPr lang="ru-RU" dirty="0" smtClean="0"/>
              <a:t> может объяснить лишь часть эволюционных событий, однако </a:t>
            </a:r>
            <a:r>
              <a:rPr lang="ru-RU" b="1" dirty="0" smtClean="0"/>
              <a:t>она не справляется с объяснением таких ключевых вопросов, как направленность и прогрессивный характер эволюции, ароморфозы, усложнение организмов.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Большинство критикующих игнорируют сложность иерархической структуры биосферы,  где на каждом из уровней системной организации живого действуют свои особые законы развития, не сводимые к простой сумме элементарных процессов на низших уровнях (например, к изменению частот генов в популяциях).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8072494" cy="60007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Многие эволюционисты сейчас пришли к выводу, что </a:t>
            </a:r>
            <a:r>
              <a:rPr lang="ru-RU" b="1" dirty="0" smtClean="0"/>
              <a:t>жизнь возникла не случайно, а вполне закономерно, как итог развития геохимического круговорота Земли.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Дальнейшее развитие жизни также идет на основе законов развития открытых систем, которые, согласно неравновесной термодинамике И.Пригожина, развиваются в направлении минимизации производства энтропии.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Эволюцию  современные учёные не сводят  только к «случайным мутациям» отдельных генов и отбору, а  рассматривают </a:t>
            </a:r>
            <a:r>
              <a:rPr lang="ru-RU" b="1" dirty="0" smtClean="0"/>
              <a:t>как системный процесс</a:t>
            </a:r>
            <a:r>
              <a:rPr lang="ru-RU" dirty="0" smtClean="0"/>
              <a:t>, в котором определяющим фактором являются </a:t>
            </a:r>
            <a:r>
              <a:rPr lang="ru-RU" b="1" dirty="0" smtClean="0"/>
              <a:t>свойства целостных систем – биосферы, биоценозов, видов, популяций и организмов.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571480"/>
            <a:ext cx="8001056" cy="60007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Системный характер эволюции проявляется, например, в том, что многие (возможно, все основные) эволюционные новообразования появились не за счет «постепенного накопления случайных мутаций», а за счет </a:t>
            </a:r>
            <a:r>
              <a:rPr lang="ru-RU" b="1" dirty="0" smtClean="0"/>
              <a:t>перекомбинации готовых функциональных блоков живых систем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Ярким проявлением этого общего принципа является </a:t>
            </a:r>
            <a:r>
              <a:rPr lang="ru-RU" dirty="0" err="1" smtClean="0"/>
              <a:t>системообразующая</a:t>
            </a:r>
            <a:r>
              <a:rPr lang="ru-RU" dirty="0" smtClean="0"/>
              <a:t>, интегрирующая роль симбиоза.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Так, </a:t>
            </a:r>
            <a:r>
              <a:rPr lang="ru-RU" b="1" dirty="0" smtClean="0"/>
              <a:t>симбиоз нескольких бактерий </a:t>
            </a:r>
            <a:r>
              <a:rPr lang="ru-RU" dirty="0" smtClean="0"/>
              <a:t>привел к </a:t>
            </a:r>
            <a:r>
              <a:rPr lang="ru-RU" b="1" dirty="0" smtClean="0"/>
              <a:t>возникновению </a:t>
            </a:r>
            <a:r>
              <a:rPr lang="ru-RU" b="1" dirty="0" err="1" smtClean="0"/>
              <a:t>эукариотической</a:t>
            </a:r>
            <a:r>
              <a:rPr lang="ru-RU" b="1" dirty="0" smtClean="0"/>
              <a:t> клетки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Подобные симбиотические образования возникают и по сей день, воспроизводимы в эксперименте.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Сама жизнь, по одной из гипотез, возникла путем </a:t>
            </a:r>
            <a:r>
              <a:rPr lang="ru-RU" b="1" dirty="0" smtClean="0"/>
              <a:t>симбиоза </a:t>
            </a:r>
            <a:r>
              <a:rPr lang="ru-RU" b="1" dirty="0" err="1" smtClean="0"/>
              <a:t>абиогенно</a:t>
            </a:r>
            <a:r>
              <a:rPr lang="ru-RU" b="1" dirty="0" smtClean="0"/>
              <a:t> синтезированных РНК и белковых частиц</a:t>
            </a:r>
            <a:r>
              <a:rPr lang="ru-RU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ru-RU" b="1" dirty="0" err="1" smtClean="0"/>
              <a:t>Многоклеточность</a:t>
            </a:r>
            <a:r>
              <a:rPr lang="ru-RU" b="1" dirty="0" smtClean="0"/>
              <a:t> возникла в результате незавершенного деления, фактически – симбиоза множества потомков одной клетки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других ароморфозах, по всей видимости, сыграл большую роль </a:t>
            </a:r>
            <a:r>
              <a:rPr lang="ru-RU" b="1" dirty="0" smtClean="0"/>
              <a:t>горизонтальный перенос генов</a:t>
            </a:r>
            <a:r>
              <a:rPr lang="ru-RU" dirty="0" smtClean="0"/>
              <a:t>, т.е. фактически – симбиоз геномов разных групп организмов.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286808" cy="5143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Кроме того,  во-первых, </a:t>
            </a:r>
            <a:r>
              <a:rPr lang="ru-RU" sz="2400" b="1" dirty="0" smtClean="0"/>
              <a:t>живой организм</a:t>
            </a:r>
            <a:r>
              <a:rPr lang="ru-RU" sz="2400" dirty="0" smtClean="0"/>
              <a:t> - это не просто сумма отдельных признаков (или генов), а сложная целостная система, в которой все взаимосвязано. </a:t>
            </a:r>
          </a:p>
          <a:p>
            <a:r>
              <a:rPr lang="ru-RU" sz="2400" dirty="0" smtClean="0"/>
              <a:t>Индивидуальное развитие организма - </a:t>
            </a:r>
            <a:r>
              <a:rPr lang="ru-RU" sz="2400" b="1" dirty="0" smtClean="0"/>
              <a:t>онтогенез </a:t>
            </a:r>
            <a:r>
              <a:rPr lang="ru-RU" sz="2400" dirty="0" smtClean="0"/>
              <a:t>- это тоже сложнейшая система со своими внутренними корреляциями и регуляциями. </a:t>
            </a:r>
          </a:p>
          <a:p>
            <a:pPr lvl="1"/>
            <a:r>
              <a:rPr lang="ru-RU" dirty="0" smtClean="0"/>
              <a:t>Сложившаяся структура организма и его онтогенеза не допускает случайных, произвольных изменений в любом направлении. </a:t>
            </a:r>
          </a:p>
          <a:p>
            <a:pPr lvl="1"/>
            <a:r>
              <a:rPr lang="ru-RU" dirty="0" smtClean="0"/>
              <a:t>Она накладывает жесткие ограничения на эволюционные преобразования и придает им четкую направленность.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501122" cy="5091130"/>
          </a:xfrm>
        </p:spPr>
        <p:txBody>
          <a:bodyPr/>
          <a:lstStyle/>
          <a:p>
            <a:r>
              <a:rPr lang="ru-RU" sz="2400" dirty="0" smtClean="0"/>
              <a:t>Во-вторых, организмы эволюционируют не сами по себе, а в составе сложных систем высшего порядка - </a:t>
            </a:r>
            <a:r>
              <a:rPr lang="ru-RU" sz="2400" b="1" dirty="0" smtClean="0"/>
              <a:t>сообществ, или биоценозов</a:t>
            </a:r>
            <a:r>
              <a:rPr lang="ru-RU" sz="2400" dirty="0" smtClean="0"/>
              <a:t>. Структура сообщества тоже накладывает жесткие ограничения на эволюцию организмов и направляет ее. </a:t>
            </a:r>
          </a:p>
          <a:p>
            <a:pPr lvl="1"/>
            <a:r>
              <a:rPr lang="ru-RU" dirty="0" smtClean="0"/>
              <a:t>Во время экологических кризисов, когда структура сообществ разрушается и «ценотическая регуляция» эволюции временно ослабевает. В эти кризисные периоды эволюция организмов становится более быстрой и несогласованной – «некогерентной».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428604"/>
            <a:ext cx="7858180" cy="61436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В-третьих, большие группы близкородственных видов - </a:t>
            </a:r>
            <a:r>
              <a:rPr lang="ru-RU" b="1" dirty="0" smtClean="0"/>
              <a:t>крупные таксоны</a:t>
            </a:r>
            <a:r>
              <a:rPr lang="ru-RU" dirty="0" smtClean="0"/>
              <a:t>  – тоже часто ведут себя как целостные системы, поскольку входящие в них виды потенциально претендуют на одни и те же ниши и из-за этого между ними в процессе эволюции складываются особые отношения.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Это проявляется в закономерной смене фаз развития крупных таксонов (филогенетический цикл).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В-четвертых, живые системы имеют еще и сложную </a:t>
            </a:r>
            <a:r>
              <a:rPr lang="ru-RU" b="1" dirty="0" smtClean="0"/>
              <a:t>пространственную (биогеографическую</a:t>
            </a:r>
            <a:r>
              <a:rPr lang="ru-RU" dirty="0" smtClean="0"/>
              <a:t>) –  структуру.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Локальные блоки </a:t>
            </a:r>
            <a:r>
              <a:rPr lang="ru-RU" dirty="0" err="1" smtClean="0"/>
              <a:t>биоты</a:t>
            </a:r>
            <a:r>
              <a:rPr lang="ru-RU" dirty="0" smtClean="0"/>
              <a:t> – </a:t>
            </a:r>
            <a:r>
              <a:rPr lang="ru-RU" b="1" dirty="0" smtClean="0"/>
              <a:t>региональные флоры и фауны </a:t>
            </a:r>
            <a:r>
              <a:rPr lang="ru-RU" dirty="0" smtClean="0"/>
              <a:t>– тоже обладают своими собственными законами развития; между ними складываются особые взаимоотношения, проявляющиеся, например, в направленности миграций, в том, что из одних регионов становятся </a:t>
            </a:r>
            <a:r>
              <a:rPr lang="ru-RU" b="1" dirty="0" smtClean="0"/>
              <a:t>центрами диверсификации </a:t>
            </a:r>
            <a:r>
              <a:rPr lang="ru-RU" dirty="0" smtClean="0"/>
              <a:t>(район, в котором фауна или флора имеет высокое таксономическое разнообразие), другие – областями вселения,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5972188" cy="1143000"/>
          </a:xfrm>
        </p:spPr>
        <p:txBody>
          <a:bodyPr/>
          <a:lstStyle/>
          <a:p>
            <a:pPr algn="ctr"/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1604" y="1600200"/>
            <a:ext cx="692948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Предпосылки к созданию теории эволюции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Эволюционная теория Дарвина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Синтетическая теория эволюции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Современные взгляды на эволюционный процесс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000100" y="428604"/>
            <a:ext cx="7929618" cy="58579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Мутации появляются постоянно в ходе процессов, происходящих в живой клетке.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Основные процессы, приводящие к возникновению мутаций — репликация ДНК, нарушения репарации ДНК, транскрипции и генетическая рекомбинация.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Многие спонтанные химические изменения нуклеотидов приводят к мутациям, которые возникают при репликации.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Например, из-за </a:t>
            </a:r>
            <a:r>
              <a:rPr lang="ru-RU" dirty="0" err="1" smtClean="0"/>
              <a:t>дезаминирования</a:t>
            </a:r>
            <a:r>
              <a:rPr lang="ru-RU" dirty="0" smtClean="0"/>
              <a:t> </a:t>
            </a:r>
            <a:r>
              <a:rPr lang="ru-RU" dirty="0" err="1" smtClean="0"/>
              <a:t>цитозина</a:t>
            </a:r>
            <a:r>
              <a:rPr lang="ru-RU" dirty="0" smtClean="0"/>
              <a:t> напротив него в цепь ДНК может включаться </a:t>
            </a:r>
            <a:r>
              <a:rPr lang="ru-RU" dirty="0" err="1" smtClean="0"/>
              <a:t>урацил</a:t>
            </a:r>
            <a:r>
              <a:rPr lang="ru-RU" dirty="0" smtClean="0"/>
              <a:t> (образуется пара У-Г вместо канонической пары Ц-Г).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При репликации ДНК напротив </a:t>
            </a:r>
            <a:r>
              <a:rPr lang="ru-RU" dirty="0" err="1" smtClean="0"/>
              <a:t>урацила</a:t>
            </a:r>
            <a:r>
              <a:rPr lang="ru-RU" dirty="0" smtClean="0"/>
              <a:t> в новую цепь включается </a:t>
            </a:r>
            <a:r>
              <a:rPr lang="ru-RU" dirty="0" err="1" smtClean="0"/>
              <a:t>аденин</a:t>
            </a:r>
            <a:r>
              <a:rPr lang="ru-RU" dirty="0" smtClean="0"/>
              <a:t>, образуется пара У-А, а при следующей репликации она заменяется на пару Т-А, то есть происходит </a:t>
            </a:r>
            <a:r>
              <a:rPr lang="ru-RU" b="1" dirty="0" err="1" smtClean="0"/>
              <a:t>транзиция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upload.wikimedia.org/wikipedia/commons/thumb/7/70/DNA_replication_split.svg/315px-DNA_replication_spli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58195" y="-700797"/>
            <a:ext cx="2786080" cy="56163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9290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Процесс репликации: раскручивание двойной спирали ДНК — синтез </a:t>
            </a:r>
            <a:r>
              <a:rPr lang="ru-RU" sz="2400" dirty="0" err="1" smtClean="0"/>
              <a:t>комплементарных</a:t>
            </a:r>
            <a:r>
              <a:rPr lang="ru-RU" sz="2400" dirty="0" smtClean="0"/>
              <a:t> цепей ДНК-полимеразой — образование двух молекул ДНК из одной.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d/d0/DNA_replication_numbered.svg/513px-DNA_replication_numbere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28641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64" y="3643314"/>
            <a:ext cx="8286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Схематическое изображение процесса репликации, цифрами отмечены:</a:t>
            </a:r>
          </a:p>
          <a:p>
            <a:r>
              <a:rPr lang="ru-RU" sz="2000" dirty="0" smtClean="0"/>
              <a:t>(1) запаздывающая нить, (2) лидирующая нить, (3) ДНК-полимераза (</a:t>
            </a:r>
            <a:r>
              <a:rPr lang="ru-RU" sz="2000" dirty="0" err="1" smtClean="0"/>
              <a:t>Polα</a:t>
            </a:r>
            <a:r>
              <a:rPr lang="ru-RU" sz="2000" dirty="0" smtClean="0"/>
              <a:t>), (4) </a:t>
            </a:r>
            <a:r>
              <a:rPr lang="ru-RU" sz="2000" dirty="0" err="1" smtClean="0"/>
              <a:t>ДНК-лигаза</a:t>
            </a:r>
            <a:r>
              <a:rPr lang="ru-RU" sz="2000" dirty="0" smtClean="0"/>
              <a:t>, (5) </a:t>
            </a:r>
            <a:r>
              <a:rPr lang="ru-RU" sz="2000" dirty="0" err="1" smtClean="0"/>
              <a:t>РНК-праймер</a:t>
            </a:r>
            <a:r>
              <a:rPr lang="ru-RU" sz="2000" dirty="0" smtClean="0"/>
              <a:t>, (6) </a:t>
            </a:r>
            <a:r>
              <a:rPr lang="ru-RU" sz="2000" dirty="0" err="1" smtClean="0"/>
              <a:t>праймаза</a:t>
            </a:r>
            <a:r>
              <a:rPr lang="ru-RU" sz="2000" dirty="0" smtClean="0"/>
              <a:t>, (7) фрагмент </a:t>
            </a:r>
            <a:r>
              <a:rPr lang="ru-RU" sz="2000" dirty="0" err="1" smtClean="0"/>
              <a:t>Оказаки</a:t>
            </a:r>
            <a:r>
              <a:rPr lang="ru-RU" sz="2000" dirty="0" smtClean="0"/>
              <a:t>, (8) ДНК-полимераза (</a:t>
            </a:r>
            <a:r>
              <a:rPr lang="ru-RU" sz="2000" dirty="0" err="1" smtClean="0"/>
              <a:t>Polδ</a:t>
            </a:r>
            <a:r>
              <a:rPr lang="ru-RU" sz="2000" dirty="0" smtClean="0"/>
              <a:t>), (9) </a:t>
            </a:r>
            <a:r>
              <a:rPr lang="ru-RU" sz="2000" dirty="0" err="1" smtClean="0"/>
              <a:t>хеликаза</a:t>
            </a:r>
            <a:r>
              <a:rPr lang="ru-RU" sz="2000" dirty="0" smtClean="0"/>
              <a:t>, (10) одиночная нить со связанными белками, (11) </a:t>
            </a:r>
            <a:r>
              <a:rPr lang="ru-RU" sz="2000" dirty="0" err="1" smtClean="0"/>
              <a:t>топоизомераза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File:Mutation dele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1357317" cy="25698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7148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– утрата участка хромосомы</a:t>
            </a:r>
          </a:p>
        </p:txBody>
      </p:sp>
      <p:pic>
        <p:nvPicPr>
          <p:cNvPr id="86022" name="Picture 6" descr="http://upload.wikimedia.org/wikipedia/commons/f/f6/Paracentric_and_pericentric_inversions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184014" cy="2500330"/>
          </a:xfrm>
          <a:prstGeom prst="rect">
            <a:avLst/>
          </a:prstGeom>
          <a:noFill/>
        </p:spPr>
      </p:pic>
      <p:pic>
        <p:nvPicPr>
          <p:cNvPr id="86024" name="Picture 8" descr="File:Gene-duplication-no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643182"/>
            <a:ext cx="1295400" cy="33528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3714752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Инверсия - изменение порядка генов участка хромосомы на обратный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600076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Дупликация - повторение участка хромосомы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ile:Translocation-4-20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419600" cy="32861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57200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Транслокация</a:t>
            </a:r>
            <a:r>
              <a:rPr lang="ru-RU" dirty="0" smtClean="0"/>
              <a:t> - перенос участка хромосомы на другую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57200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Изохромосомы</a:t>
            </a:r>
            <a:r>
              <a:rPr lang="ru-RU" dirty="0" smtClean="0"/>
              <a:t> - несущие два одинаковых плеча.</a:t>
            </a:r>
          </a:p>
        </p:txBody>
      </p:sp>
      <p:pic>
        <p:nvPicPr>
          <p:cNvPr id="5" name="Picture 2" descr="File:Chromosome mutation.png"/>
          <p:cNvPicPr>
            <a:picLocks noChangeAspect="1" noChangeArrowheads="1"/>
          </p:cNvPicPr>
          <p:nvPr/>
        </p:nvPicPr>
        <p:blipFill>
          <a:blip r:embed="rId3" cstate="print"/>
          <a:srcRect t="75979"/>
          <a:stretch>
            <a:fillRect/>
          </a:stretch>
        </p:blipFill>
        <p:spPr bwMode="auto">
          <a:xfrm>
            <a:off x="5286380" y="1214422"/>
            <a:ext cx="3240154" cy="292895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28662" y="500042"/>
            <a:ext cx="7715304" cy="5143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Из процессов, связанных с рекомбинацией, наиболее часто приводит к мутациям </a:t>
            </a:r>
            <a:r>
              <a:rPr lang="ru-RU" b="1" dirty="0" smtClean="0"/>
              <a:t>неравный кроссинговер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Он происходит обычно в тех случаях, когда в хромосоме имеется несколько дуплицированных копий исходного гена, сохранивших похожую последовательность нуклеотидов.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В результате неравного кроссинговера в одной из </a:t>
            </a:r>
            <a:r>
              <a:rPr lang="ru-RU" dirty="0" err="1" smtClean="0"/>
              <a:t>рекомбинантных</a:t>
            </a:r>
            <a:r>
              <a:rPr lang="ru-RU" dirty="0" smtClean="0"/>
              <a:t> хромосом происходит </a:t>
            </a:r>
            <a:r>
              <a:rPr lang="ru-RU" b="1" dirty="0" smtClean="0"/>
              <a:t>дупликация</a:t>
            </a:r>
            <a:r>
              <a:rPr lang="ru-RU" dirty="0" smtClean="0"/>
              <a:t>, а в другой — </a:t>
            </a:r>
            <a:r>
              <a:rPr lang="ru-RU" b="1" dirty="0" err="1" smtClean="0"/>
              <a:t>делеция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072494" cy="60007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Спонтанные повреждения ДНК встречаются довольно часто, такие события имеют место в каждой клетке.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Для устранения последствий подобных повреждений имеется специальные репарационные механизмы (например, ошибочный участок ДНК вырезается и на этом месте восстанавливается исходный).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Мутации возникают лишь тогда, когда репарационный механизм по каким-то причинам не работает или не справляется с устранением повреждений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Мутации, возникающие в генах, кодирующих белки, ответственные за репарацию, могут приводить к многократному повышению </a:t>
            </a:r>
            <a:r>
              <a:rPr lang="ru-RU" b="1" dirty="0" smtClean="0"/>
              <a:t>(</a:t>
            </a:r>
            <a:r>
              <a:rPr lang="ru-RU" b="1" dirty="0" err="1" smtClean="0"/>
              <a:t>мутаторный</a:t>
            </a:r>
            <a:r>
              <a:rPr lang="ru-RU" b="1" dirty="0" smtClean="0"/>
              <a:t> эффект</a:t>
            </a:r>
            <a:r>
              <a:rPr lang="ru-RU" dirty="0" smtClean="0"/>
              <a:t>) или понижению (</a:t>
            </a:r>
            <a:r>
              <a:rPr lang="ru-RU" b="1" dirty="0" err="1" smtClean="0"/>
              <a:t>антимутаторный</a:t>
            </a:r>
            <a:r>
              <a:rPr lang="ru-RU" b="1" dirty="0" smtClean="0"/>
              <a:t> эффект</a:t>
            </a:r>
            <a:r>
              <a:rPr lang="ru-RU" dirty="0" smtClean="0"/>
              <a:t>) частоты </a:t>
            </a:r>
            <a:r>
              <a:rPr lang="ru-RU" dirty="0" err="1" smtClean="0"/>
              <a:t>мутирования</a:t>
            </a:r>
            <a:r>
              <a:rPr lang="ru-RU" dirty="0" smtClean="0"/>
              <a:t> других генов.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ile:Pyrene addu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062530" cy="4685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Главный мутаген табачного дыма — </a:t>
            </a:r>
            <a:r>
              <a:rPr lang="ru-RU" sz="2000" dirty="0" err="1" smtClean="0"/>
              <a:t>бензпирен</a:t>
            </a:r>
            <a:r>
              <a:rPr lang="ru-RU" sz="2000" dirty="0" smtClean="0"/>
              <a:t>,  связанный с одним из нуклеотидов молекулы ДНК.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8143932" cy="57864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Доказано, что «адаптивные» мутации возникают независимо от воздействия того фактора, к которому они позволяют приспособиться, и в этом смысле мутации случайны.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 Однако несомненно, что возможность тех или иных мутаций зависит от генотипа и канализована предшествующим ходом эволюции ( </a:t>
            </a:r>
            <a:r>
              <a:rPr lang="ru-RU" b="1" dirty="0" smtClean="0"/>
              <a:t>Закон гомологических рядов в наследственной изменчивости</a:t>
            </a:r>
            <a:r>
              <a:rPr lang="ru-RU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Кроме того, закономерно различается частота </a:t>
            </a:r>
            <a:r>
              <a:rPr lang="ru-RU" dirty="0" err="1" smtClean="0"/>
              <a:t>мутирования</a:t>
            </a:r>
            <a:r>
              <a:rPr lang="ru-RU" dirty="0" smtClean="0"/>
              <a:t> разных генов и разных участков внутри одного гена.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929618" cy="55721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Рассмотрим пример современной трактовки эволюционного процесса из книги доктор биологических наук, сотрудника Палеонтологического института РАН Александра Маркова «Рождение сложности».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Он рассказывает, как эволюция симбиотической системы животных и вирусов привела к созданию иммунной системы, необходимой для существования теплокровного организма, и о той важнейшей роли, которую играют вирусные механизмы в жизни животных и растений.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Значение создания теории эволюции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714488"/>
            <a:ext cx="7715304" cy="45720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Эволюционная </a:t>
            </a:r>
            <a:r>
              <a:rPr lang="ru-RU" b="1" dirty="0"/>
              <a:t>биология </a:t>
            </a:r>
            <a:r>
              <a:rPr lang="ru-RU" dirty="0"/>
              <a:t>дает ключ к пониманию принципов, по которым устроена жизнь на Земле.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Эволюционная </a:t>
            </a:r>
            <a:r>
              <a:rPr lang="ru-RU" b="1" dirty="0"/>
              <a:t>биология </a:t>
            </a:r>
            <a:r>
              <a:rPr lang="ru-RU" dirty="0"/>
              <a:t>дает объяснение всем биологическим явлениям: от молекулярных до биосферных. </a:t>
            </a:r>
            <a:r>
              <a:rPr lang="ru-RU" b="1" dirty="0"/>
              <a:t>Она объясняет, как и почему ныне живущие организмы, включая нас самих, стали такими, какие они сейчас. </a:t>
            </a:r>
            <a:endParaRPr lang="ru-RU" b="1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Эволюционная </a:t>
            </a:r>
            <a:r>
              <a:rPr lang="ru-RU" b="1" dirty="0"/>
              <a:t>биология </a:t>
            </a:r>
            <a:r>
              <a:rPr lang="ru-RU" dirty="0" smtClean="0"/>
              <a:t>вносит </a:t>
            </a:r>
            <a:r>
              <a:rPr lang="ru-RU" dirty="0"/>
              <a:t>фундаментальный вклад в понимание того, как устроен мир вокруг нас и какое место мы занимаем в этом мире.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928670"/>
            <a:ext cx="7929618" cy="4876816"/>
          </a:xfrm>
        </p:spPr>
        <p:txBody>
          <a:bodyPr/>
          <a:lstStyle/>
          <a:p>
            <a:r>
              <a:rPr lang="ru-RU" b="1" dirty="0" smtClean="0"/>
              <a:t>В процессе эволюции вирусы играют большую роль.</a:t>
            </a:r>
          </a:p>
          <a:p>
            <a:r>
              <a:rPr lang="ru-RU" b="1" dirty="0" smtClean="0"/>
              <a:t>У вируса нет клетки. У них есть наследственная информация в виде молекулы РНК или ДНК и белковая оболочка. Вирус – это не самостоятельная система, но можно сказать, что это часть мирового генетического банка. Почему?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071546"/>
            <a:ext cx="8143932" cy="4429124"/>
          </a:xfrm>
        </p:spPr>
        <p:txBody>
          <a:bodyPr/>
          <a:lstStyle/>
          <a:p>
            <a:r>
              <a:rPr lang="ru-RU" b="1" dirty="0" smtClean="0"/>
              <a:t>В эволюции животных можно привести, как минимум, три примера, когда вирусы или вирусоподобные объекты – мобильные кусочка генома – сыграли важную положительную роль.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30014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8001056" cy="5357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Согласно одной из теорий, многоклеточные организмы стареют, потому что при каждом клеточном делении хромосома немножечко укорачивается и возникает опасность, что хромосомы в конце концов так укоротятся, что утратят функциональность и каким-то образом нужно эти кончики, которые не воспроизводятся при копировании, достраивать.  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Теломераза</a:t>
            </a:r>
            <a:r>
              <a:rPr lang="ru-RU" b="1" dirty="0" smtClean="0"/>
              <a:t> – это фермент, который спасает наши клетки от необратимого старения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Telom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2714644" cy="25003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35743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Окрашенные хромосомы человека (синие) и их </a:t>
            </a:r>
            <a:r>
              <a:rPr lang="ru-RU" b="1" dirty="0" err="1" smtClean="0"/>
              <a:t>теломеры</a:t>
            </a:r>
            <a:r>
              <a:rPr lang="ru-RU" b="1" dirty="0" smtClean="0"/>
              <a:t> (белые)</a:t>
            </a:r>
            <a:endParaRPr lang="ru-RU" b="1" dirty="0"/>
          </a:p>
        </p:txBody>
      </p:sp>
      <p:pic>
        <p:nvPicPr>
          <p:cNvPr id="56324" name="Picture 4" descr="http://upload.wikimedia.org/wikipedia/commons/6/6a/Telomere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643446"/>
            <a:ext cx="2928957" cy="17573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50070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Схема расположения </a:t>
            </a:r>
            <a:r>
              <a:rPr lang="ru-RU" b="1" dirty="0" err="1" smtClean="0"/>
              <a:t>теломер</a:t>
            </a:r>
            <a:r>
              <a:rPr lang="ru-RU" b="1" dirty="0" smtClean="0"/>
              <a:t> на хромосоме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7166"/>
            <a:ext cx="7929618" cy="138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/>
              <a:t>Известный  фермент – </a:t>
            </a:r>
            <a:r>
              <a:rPr lang="ru-RU" sz="2400" b="1" dirty="0" err="1" smtClean="0"/>
              <a:t>теломераза</a:t>
            </a:r>
            <a:r>
              <a:rPr lang="ru-RU" sz="2400" b="1" dirty="0" smtClean="0"/>
              <a:t> – это специальный белок, который достраивает кончики хромосом.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501122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Сейчас считается, что белок </a:t>
            </a:r>
            <a:r>
              <a:rPr lang="ru-RU" b="1" dirty="0" err="1" smtClean="0"/>
              <a:t>теломераза</a:t>
            </a:r>
            <a:r>
              <a:rPr lang="ru-RU" b="1" dirty="0" smtClean="0"/>
              <a:t> имеет вирусное происхождение. </a:t>
            </a:r>
          </a:p>
          <a:p>
            <a:r>
              <a:rPr lang="ru-RU" dirty="0" smtClean="0"/>
              <a:t>РНК-содержащий вирус это специальное устройство для записи информации в геном других организмов. Он содержит РНК, попадает в клетку. </a:t>
            </a:r>
          </a:p>
          <a:p>
            <a:r>
              <a:rPr lang="ru-RU" dirty="0" smtClean="0"/>
              <a:t>Информация, которая записана в этой вирусной РНК, она переписывается в форме ДНК уже в геном, скажем, человеческой клетки. </a:t>
            </a:r>
          </a:p>
          <a:p>
            <a:r>
              <a:rPr lang="ru-RU" dirty="0" smtClean="0"/>
              <a:t>Вирус кодирует необходимые ферменты для записи информации в геном.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86808" cy="54483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Чтобы синтезировать ДНК, потерянную на кончиках хромосомы используется этот же механизм, то есть </a:t>
            </a:r>
            <a:r>
              <a:rPr lang="ru-RU" b="1" dirty="0" err="1" smtClean="0"/>
              <a:t>теломераза</a:t>
            </a:r>
            <a:r>
              <a:rPr lang="ru-RU" b="1" dirty="0" smtClean="0"/>
              <a:t> содержит в своем составе кусочек РНК, </a:t>
            </a:r>
            <a:r>
              <a:rPr lang="ru-RU" b="1" dirty="0" err="1" smtClean="0"/>
              <a:t>РНК-матрицу</a:t>
            </a:r>
            <a:r>
              <a:rPr lang="ru-RU" b="1" dirty="0" smtClean="0"/>
              <a:t>, на основе которой тем же самым вирусным способом дописывается кусочек ДНК по этой матрице, и хромосомы таким образом достраиваются.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Каким-то образом предкам всех высших организмов (эукариотам) удалось «приручить» какой-то </a:t>
            </a:r>
            <a:r>
              <a:rPr lang="ru-RU" dirty="0" err="1" smtClean="0"/>
              <a:t>РНК-вирус</a:t>
            </a:r>
            <a:r>
              <a:rPr lang="ru-RU" dirty="0" smtClean="0"/>
              <a:t> и использовать его таким образом, чтобы он достраивал кончики хромосом.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714356"/>
            <a:ext cx="8286776" cy="55007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По последним данным, </a:t>
            </a:r>
            <a:r>
              <a:rPr lang="ru-RU" b="1" dirty="0" smtClean="0"/>
              <a:t>40-45% всего генома человека – это всевозможные мобильные и повторяющиеся элементы, обладающие способностью перемещаться по геному, то есть, вполне вероятно, это бывшие вирусы или размножившиеся вирусоподобные объекты.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Можно сказать, что молекула ДНК – это симбиотическая молекула.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Когда мы видим сложнейшую молекулу ДНК, то непонятно как могло возникнуть столь сложное устройство?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Но скорее всего,  </a:t>
            </a:r>
            <a:r>
              <a:rPr lang="ru-RU" b="1" dirty="0" smtClean="0"/>
              <a:t>она возникла не под воздействием единичных мутаций, а в результате симбиотического обмена – то есть фактически собиралась из строительных блоков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b="1" dirty="0" smtClean="0"/>
              <a:t>ЭТО – БЛОЧНЫЙ ПРИНЦИП ЭВОЛЮЦИИ.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295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715304" cy="56436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Система приобретенного иммунитета.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Что происходит, когда мы вырабатываем иммунитет к новой болезни? Ведь антитела вырабатываются даже к синтетическим веществам, которых в природе нет.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В геноме человека нет готовых генов антител, а есть набор заготовок.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6" name="Рисунок 5" descr="http://cbio.ru/files/visual/2856705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731093" cy="371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435769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Антитело состоит из четырех белковых молекул – двух больших, или «тяжелых» цепей и двух маленьких («легких»). Вариабельная область отвечает за связывание антигена. 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7772400" cy="5376882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 организм попадает инфекция, гены антител подвергаются более тонкой «настройке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Те лимфоциты из имеющегося набора, чьи антитела проявляют наибольшее сродство к новому чужеродному антигену, начинают вносить случайные изменения в гены своих антител (точнее, в определенные участки этих генов – так называемые вариабельные области, или V-области).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 smtClean="0"/>
              <a:t>процесс называется </a:t>
            </a:r>
            <a:r>
              <a:rPr lang="ru-RU" b="1" dirty="0" smtClean="0"/>
              <a:t>соматическим </a:t>
            </a:r>
            <a:r>
              <a:rPr lang="ru-RU" b="1" dirty="0" err="1" smtClean="0"/>
              <a:t>гипермутированием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43866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Предпосылки создания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теории эволюции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571612"/>
            <a:ext cx="7786742" cy="50006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Среди </a:t>
            </a:r>
            <a:r>
              <a:rPr lang="ru-RU" dirty="0"/>
              <a:t>мыслителей античности и средневековья господствовала идея о неизменности видов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/>
              <a:t>По мере развития науки стали накапливаться данные, противоречащие этой идее неизменности видов.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Были </a:t>
            </a:r>
            <a:r>
              <a:rPr lang="ru-RU" dirty="0"/>
              <a:t>найдены ископаемые остатки древних животных и растений, сходных с современными, но в то же время отличающихся от них по многим особенностям строения. </a:t>
            </a:r>
            <a:r>
              <a:rPr lang="ru-RU" b="1" dirty="0"/>
              <a:t>Это могло свидетельствовать о том, что современные виды – это измененные потомки давно вымерших видов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Обнаружилось </a:t>
            </a:r>
            <a:r>
              <a:rPr lang="ru-RU" dirty="0"/>
              <a:t>удивительное сходство в строении и в особенностях индивидуального развития разных видов животных. </a:t>
            </a:r>
            <a:r>
              <a:rPr lang="ru-RU" b="1" dirty="0"/>
              <a:t>Это сходство указывало на то, что разные виды в далеком прошлом имели общих предков.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Получающиеся новые варианты генов </a:t>
            </a:r>
            <a:r>
              <a:rPr lang="ru-RU" dirty="0" err="1" smtClean="0"/>
              <a:t>экспрессируются</a:t>
            </a:r>
            <a:r>
              <a:rPr lang="ru-RU" dirty="0" smtClean="0"/>
              <a:t> (то есть на их основе синтезируются антитела) и проверяются на эффективность, то есть на степень сродства к новому антигену.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продолжается до тех пор, пока не будет найден высокоэффективный вариант гена, обеспечивающий надежную защиту от нового возбудителя. </a:t>
            </a:r>
            <a:endParaRPr lang="ru-RU" dirty="0" smtClean="0"/>
          </a:p>
          <a:p>
            <a:r>
              <a:rPr lang="ru-RU" dirty="0" smtClean="0"/>
              <a:t>Лимфоциты</a:t>
            </a:r>
            <a:r>
              <a:rPr lang="ru-RU" dirty="0" smtClean="0"/>
              <a:t>, производящие такое антитело, начинают усиленно размножаться. После выздоровления некоторые из них могут долго сохраняться в качестве клеток «иммунной памяти», что снижает риск повторного заболевания.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</p:spPr>
        <p:txBody>
          <a:bodyPr>
            <a:normAutofit/>
          </a:bodyPr>
          <a:lstStyle/>
          <a:p>
            <a:r>
              <a:rPr lang="ru-RU" dirty="0" smtClean="0"/>
              <a:t>Соматическое </a:t>
            </a:r>
            <a:r>
              <a:rPr lang="ru-RU" dirty="0" err="1" smtClean="0"/>
              <a:t>гипермутирование</a:t>
            </a:r>
            <a:r>
              <a:rPr lang="ru-RU" dirty="0" smtClean="0"/>
              <a:t> – процесс во многом загадочный. До сих пор о его механизмах было известно немногое. </a:t>
            </a:r>
            <a:endParaRPr lang="ru-RU" dirty="0" smtClean="0"/>
          </a:p>
          <a:p>
            <a:r>
              <a:rPr lang="ru-RU" dirty="0" smtClean="0"/>
              <a:t>Было </a:t>
            </a:r>
            <a:r>
              <a:rPr lang="ru-RU" dirty="0" smtClean="0"/>
              <a:t>установлено, что в нём участвует особый </a:t>
            </a:r>
            <a:r>
              <a:rPr lang="ru-RU" dirty="0" smtClean="0"/>
              <a:t>фермент, который  фермент </a:t>
            </a:r>
            <a:r>
              <a:rPr lang="ru-RU" dirty="0" smtClean="0"/>
              <a:t>атакует нуклеотиды Ц </a:t>
            </a:r>
            <a:r>
              <a:rPr lang="ru-RU" dirty="0" smtClean="0"/>
              <a:t>в V-области, превращая </a:t>
            </a:r>
            <a:r>
              <a:rPr lang="ru-RU" dirty="0" smtClean="0"/>
              <a:t>их </a:t>
            </a:r>
            <a:r>
              <a:rPr lang="ru-RU" dirty="0" smtClean="0"/>
              <a:t>в </a:t>
            </a:r>
            <a:r>
              <a:rPr lang="ru-RU" dirty="0" err="1" smtClean="0"/>
              <a:t>урацилы</a:t>
            </a:r>
            <a:r>
              <a:rPr lang="ru-RU" dirty="0" smtClean="0"/>
              <a:t> (У).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smtClean="0"/>
              <a:t>этого в окрестностях </a:t>
            </a:r>
            <a:r>
              <a:rPr lang="ru-RU" dirty="0" err="1" smtClean="0"/>
              <a:t>урацилов</a:t>
            </a:r>
            <a:r>
              <a:rPr lang="ru-RU" dirty="0" smtClean="0"/>
              <a:t> начинают появляться мутации (замены нуклеотидов). </a:t>
            </a:r>
            <a:endParaRPr lang="ru-RU" dirty="0" smtClean="0"/>
          </a:p>
          <a:p>
            <a:r>
              <a:rPr lang="ru-RU" dirty="0" smtClean="0"/>
              <a:t>Мутагенез </a:t>
            </a:r>
            <a:r>
              <a:rPr lang="ru-RU" dirty="0" smtClean="0"/>
              <a:t>осуществляется при помощи систем репарации (починки) и репликации (удвоения, размножения) ДНК, которые в данном случае работают с большим количеством «ошибок».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5" name="Рисунок 4" descr="http://vmede.org/sait/content/Immynologiya_posobie_i_xaitov_2013/img/129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85804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48768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Ген антитела собирается из трех кусочков, причем в геноме есть сотни вариантов первого кусочка, несколько десятков вариантов второго кусочков и несколько вариантов третьего, их надо собрать.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каждом лимфоците происходит вырезание, берется один кусочек ДНК первого типа, один второго, один третьего, и они склеиваются вместе в работающий ген, и уже с него синтезируется антитело.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Оно потом еще может дополнительно доводиться до нужной кондиции, но начальный этап – это нарезание и сбор из кусочков гена.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Так происходит редактирование генома.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8072494" cy="60007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Кто совершает эти операции – нарезку, перемещение?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Это делают белки, тоже заимствованные у мобильных генетических элементов – у вирусов.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Есть так называемые </a:t>
            </a:r>
            <a:r>
              <a:rPr lang="ru-RU" dirty="0" err="1" smtClean="0"/>
              <a:t>транспонзоны</a:t>
            </a:r>
            <a:r>
              <a:rPr lang="ru-RU" dirty="0" smtClean="0"/>
              <a:t>,  это давно «прирученные» вирусы, потерявшие способность передаваться между организмами. Эти вирусы передаются только от родителей к потомкам, но </a:t>
            </a:r>
            <a:r>
              <a:rPr lang="ru-RU" b="1" dirty="0" smtClean="0"/>
              <a:t>они сохранили подвижность внутри генома. 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Транспозон</a:t>
            </a:r>
            <a:r>
              <a:rPr lang="ru-RU" b="1" dirty="0" smtClean="0"/>
              <a:t> кодирует белок, который способен этот </a:t>
            </a:r>
            <a:r>
              <a:rPr lang="ru-RU" b="1" dirty="0" err="1" smtClean="0"/>
              <a:t>транспозон</a:t>
            </a:r>
            <a:r>
              <a:rPr lang="ru-RU" b="1" dirty="0" smtClean="0"/>
              <a:t> вырезать и перенести на новое место, размножить. Они могут размножаться, они и составляют до 40% нашего генома. Для нарезки блоков иммунных молекул были тоже использованы ферменты мобильных генетических элементов.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228708" cy="796908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071546"/>
            <a:ext cx="7929618" cy="54292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Недавно был обнаружен ген в геноме млекопитающих, который необходим для развития плаценты – того органа, благодаря которому сравнительно долго плод может безопасно развиваться в утробе матери.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А то что это занимает довольно продолжительное, кстати, считают важнейшей предпосылкой для развития мозга и, в конечном счете, для появления разума.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Был найдет регуляторный ген, который необходим для развития плаценты. 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Структура этого гена оказалась сходной со структурой одного из мобильно-генетических элементов. То есть это опять-таки «прирученный» </a:t>
            </a:r>
            <a:r>
              <a:rPr lang="ru-RU" b="1" dirty="0" err="1" smtClean="0"/>
              <a:t>РНК-вирус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500042"/>
            <a:ext cx="7572428" cy="551975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На основе приведённых и многих других подобных фактов, учёные приходят к выводу, </a:t>
            </a:r>
            <a:r>
              <a:rPr lang="ru-RU" b="1" dirty="0" smtClean="0"/>
              <a:t>что симбиоз играет гораздо более важную роль, чем это может показаться.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Симбиоз – это действительно магистральное развитие всей эволюции, именно симбиоз может дать объяснение, почему организмы могут так быстро усложняться и приобретать совершенно новые функции и возможности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Мы рассматривали теорию происхождения эукариот – </a:t>
            </a:r>
            <a:r>
              <a:rPr lang="ru-RU" b="1" dirty="0" smtClean="0"/>
              <a:t>ТЕОРИЮ СИМБИОГЕНЕЗА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65538" name="Picture 2" descr="https://upload.wikimedia.org/wikipedia/commons/thumb/b/b7/Common_clownfish.jpg/300px-Common_clown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3333774" cy="2500330"/>
          </a:xfrm>
          <a:prstGeom prst="rect">
            <a:avLst/>
          </a:prstGeom>
          <a:noFill/>
        </p:spPr>
      </p:pic>
      <p:pic>
        <p:nvPicPr>
          <p:cNvPr id="65542" name="Picture 6" descr="Ответы@Mail.Ru: Приведите пример симбиоза в природ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57562"/>
            <a:ext cx="3214710" cy="2411033"/>
          </a:xfrm>
          <a:prstGeom prst="rect">
            <a:avLst/>
          </a:prstGeom>
          <a:noFill/>
        </p:spPr>
      </p:pic>
      <p:pic>
        <p:nvPicPr>
          <p:cNvPr id="65544" name="Picture 8" descr="Adapt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3505135" cy="2500330"/>
          </a:xfrm>
          <a:prstGeom prst="rect">
            <a:avLst/>
          </a:prstGeom>
          <a:noFill/>
        </p:spPr>
      </p:pic>
      <p:pic>
        <p:nvPicPr>
          <p:cNvPr id="65548" name="Picture 12" descr="https://upload.wikimedia.org/wikipedia/ru/thumb/d/de/%D0%9A%D1%83%D1%81%D1%82%D0%B8%D1%81%D1%82%D1%8B%D0%B9_%D0%BB%D0%B8%D1%88%D0%B0%D0%B9%D0%BD%D0%B8%D0%BA.JPG/300px-%D0%9A%D1%83%D1%81%D1%82%D0%B8%D1%81%D1%82%D1%8B%D0%B9_%D0%BB%D0%B8%D1%88%D0%B0%D0%B9%D0%BD%D0%B8%D0%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335758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8001056" cy="537688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 настоящему времени открыто столько удивительных симбиотических систем, что уже пора включить это явление в общую теорию эволюции, как неотъемлемый ее элемент</a:t>
            </a:r>
          </a:p>
          <a:p>
            <a:r>
              <a:rPr lang="ru-RU" b="1" dirty="0" smtClean="0"/>
              <a:t>То есть, можно сказать, главное в природе это не всеобщая борьба и взаимное уничтожение, а синтез, взаимопомощь и сотрудничество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85765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072494" cy="50720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Эволюционное учение придаёт единство и логику огромному разнообразию фактов, накопленных биологами. Поэтому так важно понять как она происходит.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Эволюция – свойство живого.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Эволюция идёт самопроизвольно, по естественным причинам.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Детали, механизмы, движущие силы, закономерности, пути эволюции – предмет исследования биологов-теоретиков в наши дни.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.bookshop.ua/TitleBooks/bs000041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1905000" cy="2924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500042"/>
            <a:ext cx="52149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Земная жизнь в безбрежном лоне вод</a:t>
            </a:r>
            <a:endParaRPr lang="ru-RU" sz="1600" b="1" dirty="0" smtClean="0"/>
          </a:p>
          <a:p>
            <a:r>
              <a:rPr lang="ru-RU" sz="1600" b="1" i="1" dirty="0" smtClean="0"/>
              <a:t>Среди пещер жемчужных океана</a:t>
            </a:r>
          </a:p>
          <a:p>
            <a:r>
              <a:rPr lang="ru-RU" sz="1600" b="1" i="1" dirty="0" smtClean="0"/>
              <a:t>Возникла, получила свой исход,</a:t>
            </a:r>
          </a:p>
          <a:p>
            <a:r>
              <a:rPr lang="ru-RU" sz="1600" b="1" i="1" dirty="0" smtClean="0"/>
              <a:t>Росла и стала развиваться рано;</a:t>
            </a:r>
          </a:p>
          <a:p>
            <a:r>
              <a:rPr lang="ru-RU" sz="1600" b="1" i="1" dirty="0" smtClean="0"/>
              <a:t>Сперва в мельчайших формах все росло,</a:t>
            </a:r>
          </a:p>
          <a:p>
            <a:r>
              <a:rPr lang="ru-RU" sz="1600" b="1" i="1" dirty="0" smtClean="0"/>
              <a:t>Не видимых и в толстое стекло,</a:t>
            </a:r>
          </a:p>
          <a:p>
            <a:r>
              <a:rPr lang="ru-RU" sz="1600" b="1" i="1" dirty="0" smtClean="0"/>
              <a:t>Которые, киша, скрывались в иле</a:t>
            </a:r>
          </a:p>
          <a:p>
            <a:r>
              <a:rPr lang="ru-RU" sz="1600" b="1" i="1" dirty="0" smtClean="0"/>
              <a:t>Иль водяную массу бороздили;</a:t>
            </a:r>
          </a:p>
          <a:p>
            <a:r>
              <a:rPr lang="ru-RU" sz="1600" b="1" i="1" dirty="0" smtClean="0"/>
              <a:t>Но поколенья множились, цвели,</a:t>
            </a:r>
          </a:p>
          <a:p>
            <a:r>
              <a:rPr lang="ru-RU" sz="1600" b="1" i="1" dirty="0" smtClean="0"/>
              <a:t>Усилились и члены обрели;</a:t>
            </a:r>
          </a:p>
          <a:p>
            <a:r>
              <a:rPr lang="ru-RU" sz="1600" b="1" i="1" dirty="0" smtClean="0"/>
              <a:t>Восстал растений мир и средь обилья</a:t>
            </a:r>
          </a:p>
          <a:p>
            <a:r>
              <a:rPr lang="ru-RU" sz="1600" b="1" i="1" dirty="0" smtClean="0"/>
              <a:t>Разнообразной жизни в ход пошли</a:t>
            </a:r>
          </a:p>
          <a:p>
            <a:r>
              <a:rPr lang="ru-RU" sz="1600" b="1" i="1" dirty="0" smtClean="0"/>
              <a:t>Животных ноги, плавники и крылья.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86190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Итак, все горы, украшенье стран,</a:t>
            </a:r>
            <a:endParaRPr lang="ru-RU" sz="1600" b="1" dirty="0" smtClean="0"/>
          </a:p>
          <a:p>
            <a:r>
              <a:rPr lang="ru-RU" sz="1600" b="1" i="1" dirty="0" smtClean="0"/>
              <a:t>Высокий остров, пламенный вулкан</a:t>
            </a:r>
          </a:p>
          <a:p>
            <a:r>
              <a:rPr lang="ru-RU" sz="1600" b="1" i="1" dirty="0" smtClean="0"/>
              <a:t>И все громады суши, континенты -</a:t>
            </a:r>
          </a:p>
          <a:p>
            <a:r>
              <a:rPr lang="ru-RU" sz="1600" b="1" i="1" dirty="0" smtClean="0"/>
              <a:t>Былому счастью мира монументы:</a:t>
            </a:r>
          </a:p>
          <a:p>
            <a:r>
              <a:rPr lang="ru-RU" sz="1600" b="1" i="1" dirty="0" smtClean="0"/>
              <a:t>Они гласят, что размноженья ход</a:t>
            </a:r>
          </a:p>
          <a:p>
            <a:r>
              <a:rPr lang="ru-RU" sz="1600" b="1" i="1" dirty="0" smtClean="0"/>
              <a:t>Сильней, чем смерть, что счастью есть оплот,</a:t>
            </a:r>
          </a:p>
          <a:p>
            <a:r>
              <a:rPr lang="ru-RU" sz="1600" b="1" i="1" dirty="0" smtClean="0"/>
              <a:t>Что жизнь растет, и мир весь населяет,</a:t>
            </a:r>
          </a:p>
          <a:p>
            <a:r>
              <a:rPr lang="ru-RU" sz="1600" b="1" i="1" dirty="0" smtClean="0"/>
              <a:t>И всю природу вечно обновляет;</a:t>
            </a:r>
          </a:p>
          <a:p>
            <a:r>
              <a:rPr lang="ru-RU" sz="1600" b="1" i="1" dirty="0" smtClean="0"/>
              <a:t>Они златая надпись: нет конца</a:t>
            </a:r>
          </a:p>
          <a:p>
            <a:r>
              <a:rPr lang="ru-RU" sz="1600" b="1" i="1" dirty="0" smtClean="0"/>
              <a:t>Ни мудрости, ни благости Творца!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4395714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214554"/>
            <a:ext cx="7800972" cy="1143000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14546" y="1071546"/>
            <a:ext cx="6429420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Карл Линней </a:t>
            </a:r>
          </a:p>
          <a:p>
            <a:pPr>
              <a:buNone/>
            </a:pPr>
            <a:r>
              <a:rPr lang="ru-RU" b="1" dirty="0" smtClean="0"/>
              <a:t>(1707 – 1778)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dirty="0" smtClean="0"/>
              <a:t>Шведский естествоиспытатель и врач, создатель единой системы классификации растительного и животного мира, обобщившей и в значительной степени упорядочившей биологические знания всего предыдущего периода. </a:t>
            </a:r>
            <a:endParaRPr lang="ru-RU" sz="3400" dirty="0"/>
          </a:p>
        </p:txBody>
      </p:sp>
      <p:pic>
        <p:nvPicPr>
          <p:cNvPr id="4" name="Рисунок 3" descr="496px-Carl_von_Linn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00042"/>
            <a:ext cx="2571768" cy="310582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928670"/>
            <a:ext cx="4429156" cy="40719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Разработанная Карлом Линнеем система живой природы была построена по принципу сходства, но она имела </a:t>
            </a:r>
            <a:r>
              <a:rPr lang="ru-RU" sz="2400" b="1" dirty="0" smtClean="0"/>
              <a:t>иерархическую </a:t>
            </a:r>
            <a:r>
              <a:rPr lang="ru-RU" sz="2400" dirty="0" smtClean="0"/>
              <a:t>структуру и наводила на мысль о </a:t>
            </a:r>
            <a:r>
              <a:rPr lang="ru-RU" sz="2400" b="1" dirty="0" smtClean="0"/>
              <a:t>родстве между близкими видами </a:t>
            </a:r>
            <a:r>
              <a:rPr lang="ru-RU" sz="2400" dirty="0" smtClean="0"/>
              <a:t>живых организмов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220px-Systema_Naturae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2561506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514351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Анализируя эти факты, ученые приходили к выводу об изменяемости видов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1604" y="642918"/>
            <a:ext cx="7143800" cy="5327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Подобные взгляды высказывали в XVIII в. и в начале XIX в. другие учёные</a:t>
            </a:r>
          </a:p>
          <a:p>
            <a:r>
              <a:rPr lang="ru-RU" dirty="0" smtClean="0"/>
              <a:t>Ж. Бюффон, </a:t>
            </a:r>
          </a:p>
          <a:p>
            <a:r>
              <a:rPr lang="ru-RU" dirty="0" smtClean="0"/>
              <a:t>В. Гете, </a:t>
            </a:r>
          </a:p>
          <a:p>
            <a:r>
              <a:rPr lang="ru-RU" dirty="0" smtClean="0"/>
              <a:t>К. Бэр, </a:t>
            </a:r>
          </a:p>
          <a:p>
            <a:r>
              <a:rPr lang="ru-RU" dirty="0" smtClean="0"/>
              <a:t>Эразм Дарвин. </a:t>
            </a:r>
          </a:p>
          <a:p>
            <a:pPr>
              <a:buNone/>
            </a:pPr>
            <a:r>
              <a:rPr lang="ru-RU" dirty="0" smtClean="0"/>
              <a:t>	Однако ни один из этих ученых не предложил удовлетворительного объяснения, почему и как менялись виды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352</TotalTime>
  <Words>2719</Words>
  <Application>Microsoft Office PowerPoint</Application>
  <PresentationFormat>Экран (4:3)</PresentationFormat>
  <Paragraphs>298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Справедливость</vt:lpstr>
      <vt:lpstr>Слайд 1</vt:lpstr>
      <vt:lpstr>Цель лекции</vt:lpstr>
      <vt:lpstr>План лекции</vt:lpstr>
      <vt:lpstr>Значение создания теории эволюции</vt:lpstr>
      <vt:lpstr>Предпосылки создания   теории эволюции</vt:lpstr>
      <vt:lpstr>Слайд 6</vt:lpstr>
      <vt:lpstr>Слайд 7</vt:lpstr>
      <vt:lpstr>Слайд 8</vt:lpstr>
      <vt:lpstr>Слайд 9</vt:lpstr>
      <vt:lpstr>Эволюционная теория Ламарка</vt:lpstr>
      <vt:lpstr> </vt:lpstr>
      <vt:lpstr>Слайд 12</vt:lpstr>
      <vt:lpstr>Суть теории эволюции Ч. Дарвина можно свести к следующим положениям:</vt:lpstr>
      <vt:lpstr>Формирование синтетической теории эволюции (СТЭ)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Основные положения СТЭ</vt:lpstr>
      <vt:lpstr>Критика СТЭ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1</vt:lpstr>
      <vt:lpstr>Слайд 43</vt:lpstr>
      <vt:lpstr>Слайд 44</vt:lpstr>
      <vt:lpstr>Слайд 45</vt:lpstr>
      <vt:lpstr>Слайд 46</vt:lpstr>
      <vt:lpstr>2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3</vt:lpstr>
      <vt:lpstr>Слайд 56</vt:lpstr>
      <vt:lpstr>Слайд 57</vt:lpstr>
      <vt:lpstr>Слайд 58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Semen</dc:creator>
  <cp:lastModifiedBy>Semen</cp:lastModifiedBy>
  <cp:revision>71</cp:revision>
  <dcterms:created xsi:type="dcterms:W3CDTF">2014-10-27T13:40:38Z</dcterms:created>
  <dcterms:modified xsi:type="dcterms:W3CDTF">2016-04-27T15:03:16Z</dcterms:modified>
</cp:coreProperties>
</file>