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859E6B-5E69-42FD-A580-0A20B75D6A4D}" v="512" dt="2021-12-08T06:17:19.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12/7/2021</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783476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59884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4493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1369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0831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909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43861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25326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1168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41841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12/7/2021</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49396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12/7/2021</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086000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2" r:id="rId6"/>
    <p:sldLayoutId id="2147483738" r:id="rId7"/>
    <p:sldLayoutId id="2147483739" r:id="rId8"/>
    <p:sldLayoutId id="2147483740" r:id="rId9"/>
    <p:sldLayoutId id="2147483741" r:id="rId10"/>
    <p:sldLayoutId id="2147483743"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5978914" y="893935"/>
            <a:ext cx="5364937" cy="3339390"/>
          </a:xfrm>
        </p:spPr>
        <p:txBody>
          <a:bodyPr anchor="ctr">
            <a:normAutofit/>
          </a:bodyPr>
          <a:lstStyle/>
          <a:p>
            <a:r>
              <a:rPr lang="ru-RU" sz="5600">
                <a:cs typeface="Calibri Light"/>
              </a:rPr>
              <a:t>Зависимость, вызванная употреблением табака</a:t>
            </a:r>
            <a:endParaRPr lang="ru-RU" sz="5600"/>
          </a:p>
        </p:txBody>
      </p:sp>
      <p:sp>
        <p:nvSpPr>
          <p:cNvPr id="3" name="Подзаголовок 2"/>
          <p:cNvSpPr>
            <a:spLocks noGrp="1"/>
          </p:cNvSpPr>
          <p:nvPr>
            <p:ph type="subTitle" idx="1"/>
          </p:nvPr>
        </p:nvSpPr>
        <p:spPr>
          <a:xfrm>
            <a:off x="5978915" y="4876803"/>
            <a:ext cx="5364936" cy="909848"/>
          </a:xfrm>
        </p:spPr>
        <p:txBody>
          <a:bodyPr vert="horz" lIns="91440" tIns="45720" rIns="91440" bIns="45720" rtlCol="0" anchor="t">
            <a:normAutofit/>
          </a:bodyPr>
          <a:lstStyle/>
          <a:p>
            <a:r>
              <a:rPr lang="ru-RU">
                <a:cs typeface="Calibri"/>
              </a:rPr>
              <a:t>Выполнила студентка 232 группы </a:t>
            </a:r>
            <a:r>
              <a:rPr lang="ru-RU" err="1">
                <a:cs typeface="Calibri"/>
              </a:rPr>
              <a:t>леч</a:t>
            </a:r>
            <a:r>
              <a:rPr lang="ru-RU">
                <a:cs typeface="Calibri"/>
              </a:rPr>
              <a:t>. фак.</a:t>
            </a:r>
          </a:p>
          <a:p>
            <a:r>
              <a:rPr lang="ru-RU">
                <a:cs typeface="Calibri"/>
              </a:rPr>
              <a:t>Чобанян Нелли </a:t>
            </a:r>
            <a:r>
              <a:rPr lang="ru-RU" err="1">
                <a:cs typeface="Calibri"/>
              </a:rPr>
              <a:t>Размиковна</a:t>
            </a:r>
          </a:p>
        </p:txBody>
      </p:sp>
      <p:pic>
        <p:nvPicPr>
          <p:cNvPr id="4" name="Picture 3">
            <a:extLst>
              <a:ext uri="{FF2B5EF4-FFF2-40B4-BE49-F238E27FC236}">
                <a16:creationId xmlns:a16="http://schemas.microsoft.com/office/drawing/2014/main" id="{CDD6E524-F478-4FA2-B621-ECD6B5127942}"/>
              </a:ext>
            </a:extLst>
          </p:cNvPr>
          <p:cNvPicPr>
            <a:picLocks noChangeAspect="1"/>
          </p:cNvPicPr>
          <p:nvPr/>
        </p:nvPicPr>
        <p:blipFill rotWithShape="1">
          <a:blip r:embed="rId2"/>
          <a:srcRect l="27478" r="21382" b="-2"/>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26" name="Straight Connector 25">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35165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384FBBD-D935-431E-9140-C8301A90B789}"/>
              </a:ext>
            </a:extLst>
          </p:cNvPr>
          <p:cNvSpPr>
            <a:spLocks noGrp="1"/>
          </p:cNvSpPr>
          <p:nvPr>
            <p:ph type="title"/>
          </p:nvPr>
        </p:nvSpPr>
        <p:spPr>
          <a:xfrm>
            <a:off x="758952" y="379475"/>
            <a:ext cx="10671048" cy="1554480"/>
          </a:xfrm>
        </p:spPr>
        <p:txBody>
          <a:bodyPr anchor="ctr">
            <a:normAutofit fontScale="90000"/>
          </a:bodyPr>
          <a:lstStyle/>
          <a:p>
            <a:r>
              <a:rPr lang="ru-RU" i="0" dirty="0">
                <a:solidFill>
                  <a:schemeClr val="bg1"/>
                </a:solidFill>
                <a:latin typeface="Dotum"/>
                <a:ea typeface="Dotum"/>
              </a:rPr>
              <a:t>Влияние табака на организм</a:t>
            </a:r>
            <a:r>
              <a:rPr lang="ru-RU" dirty="0">
                <a:solidFill>
                  <a:schemeClr val="bg1"/>
                </a:solidFill>
              </a:rPr>
              <a:t> </a:t>
            </a:r>
          </a:p>
        </p:txBody>
      </p:sp>
      <p:sp>
        <p:nvSpPr>
          <p:cNvPr id="3" name="Объект 2">
            <a:extLst>
              <a:ext uri="{FF2B5EF4-FFF2-40B4-BE49-F238E27FC236}">
                <a16:creationId xmlns:a16="http://schemas.microsoft.com/office/drawing/2014/main" id="{BC1F33BA-18EC-4FCB-B584-6B74F5FE272E}"/>
              </a:ext>
            </a:extLst>
          </p:cNvPr>
          <p:cNvSpPr>
            <a:spLocks noGrp="1"/>
          </p:cNvSpPr>
          <p:nvPr>
            <p:ph idx="1"/>
          </p:nvPr>
        </p:nvSpPr>
        <p:spPr>
          <a:xfrm>
            <a:off x="758824" y="2607732"/>
            <a:ext cx="8412480" cy="3174357"/>
          </a:xfrm>
        </p:spPr>
        <p:txBody>
          <a:bodyPr vert="horz" lIns="91440" tIns="45720" rIns="91440" bIns="45720" rtlCol="0" anchor="t">
            <a:noAutofit/>
          </a:bodyPr>
          <a:lstStyle/>
          <a:p>
            <a:pPr algn="just">
              <a:buNone/>
            </a:pPr>
            <a:r>
              <a:rPr lang="ru-RU" sz="1500" dirty="0">
                <a:latin typeface="Dotum"/>
                <a:ea typeface="+mn-lt"/>
                <a:cs typeface="+mn-lt"/>
              </a:rPr>
              <a:t>Все это способствует раннему развитию - ишемической болезни сердца, стенокардии у курящих. И вполне обосновано среди факторов риска инфаркта миокарда специалисты одним из первых называют курение. Это подтверждает и статистика индустриально развитых стран: инфаркты в сравнительно молодом возрасте – 40 – 50 лет – бывают почти исключительно у курильщиков.</a:t>
            </a:r>
            <a:endParaRPr lang="ru-RU" sz="1500">
              <a:latin typeface="Dotum"/>
              <a:ea typeface="Dotum"/>
            </a:endParaRPr>
          </a:p>
          <a:p>
            <a:pPr algn="just">
              <a:buNone/>
            </a:pPr>
            <a:r>
              <a:rPr lang="ru-RU" sz="1500" dirty="0">
                <a:latin typeface="Dotum"/>
                <a:ea typeface="+mn-lt"/>
                <a:cs typeface="+mn-lt"/>
              </a:rPr>
              <a:t>У любителей табака гораздо тяжелее, чем у некурящих, протекает гипертоническая болезнь: более часто осложняется гипертоническими кризами, нарушением мозгового обращения - инсультом.</a:t>
            </a:r>
            <a:endParaRPr lang="ru-RU" sz="1500">
              <a:latin typeface="Dotum"/>
              <a:ea typeface="Dotum"/>
            </a:endParaRPr>
          </a:p>
          <a:p>
            <a:pPr algn="just">
              <a:buNone/>
            </a:pPr>
            <a:r>
              <a:rPr lang="ru-RU" sz="1500" dirty="0">
                <a:latin typeface="Dotum"/>
                <a:ea typeface="+mn-lt"/>
                <a:cs typeface="+mn-lt"/>
              </a:rPr>
              <a:t>Курение является одной из основных причин развития такого тяжелого заболевания, как облитерирующий эндартериит. При этой болезни поражается сосудистая система ног, иногда вплоть до полной облитерации (закрытия просвета)- сосудов и возникновения гангрены. У людей, не отравляющих себя табаком, это заболевание встречается крайне редко. Сравните 14% случаев у курящих только 0.3% у некурящих. Эти цифры получены при обследовании большой группы больных.</a:t>
            </a:r>
            <a:endParaRPr lang="ru-RU" sz="1500">
              <a:latin typeface="Dotum"/>
              <a:ea typeface="Dotum"/>
            </a:endParaRPr>
          </a:p>
          <a:p>
            <a:pPr marL="0" indent="0">
              <a:buNone/>
            </a:pPr>
            <a:endParaRPr lang="ru-RU" sz="1500"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15164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B40F2E0-CE39-40E8-A847-8CCEE684ECCF}"/>
              </a:ext>
            </a:extLst>
          </p:cNvPr>
          <p:cNvSpPr>
            <a:spLocks noGrp="1"/>
          </p:cNvSpPr>
          <p:nvPr>
            <p:ph type="title"/>
          </p:nvPr>
        </p:nvSpPr>
        <p:spPr>
          <a:xfrm>
            <a:off x="758952" y="379475"/>
            <a:ext cx="10671048" cy="1554480"/>
          </a:xfrm>
        </p:spPr>
        <p:txBody>
          <a:bodyPr anchor="ctr">
            <a:normAutofit fontScale="90000"/>
          </a:bodyPr>
          <a:lstStyle/>
          <a:p>
            <a:r>
              <a:rPr lang="ru-RU" i="0" dirty="0">
                <a:solidFill>
                  <a:schemeClr val="bg1"/>
                </a:solidFill>
                <a:latin typeface="Dotum"/>
                <a:ea typeface="Dotum"/>
              </a:rPr>
              <a:t>Влияние табака на организм </a:t>
            </a:r>
          </a:p>
        </p:txBody>
      </p:sp>
      <p:sp>
        <p:nvSpPr>
          <p:cNvPr id="3" name="Объект 2">
            <a:extLst>
              <a:ext uri="{FF2B5EF4-FFF2-40B4-BE49-F238E27FC236}">
                <a16:creationId xmlns:a16="http://schemas.microsoft.com/office/drawing/2014/main" id="{C74D93E2-0026-4250-B24F-1926305280C1}"/>
              </a:ext>
            </a:extLst>
          </p:cNvPr>
          <p:cNvSpPr>
            <a:spLocks noGrp="1"/>
          </p:cNvSpPr>
          <p:nvPr>
            <p:ph idx="1"/>
          </p:nvPr>
        </p:nvSpPr>
        <p:spPr>
          <a:xfrm>
            <a:off x="758824" y="2607732"/>
            <a:ext cx="8412480" cy="3174357"/>
          </a:xfrm>
        </p:spPr>
        <p:txBody>
          <a:bodyPr vert="horz" lIns="91440" tIns="45720" rIns="91440" bIns="45720" rtlCol="0" anchor="t">
            <a:normAutofit fontScale="77500" lnSpcReduction="20000"/>
          </a:bodyPr>
          <a:lstStyle/>
          <a:p>
            <a:pPr algn="just">
              <a:buNone/>
            </a:pPr>
            <a:r>
              <a:rPr lang="ru-RU" dirty="0">
                <a:latin typeface="Dotum"/>
                <a:ea typeface="+mn-lt"/>
                <a:cs typeface="+mn-lt"/>
              </a:rPr>
              <a:t>Никотин и другие компоненты табака поражают также органы пищеварения. Научные исследования и клинические наблюдения неоспоримо свидетельствуют: многолетнее курение способствует возникновения язвенной болезни желудка и двенадцатиперстной кишки.</a:t>
            </a:r>
            <a:endParaRPr lang="ru-RU">
              <a:latin typeface="Dotum"/>
              <a:ea typeface="Dotum"/>
            </a:endParaRPr>
          </a:p>
          <a:p>
            <a:pPr algn="just">
              <a:buNone/>
            </a:pPr>
            <a:r>
              <a:rPr lang="ru-RU" dirty="0">
                <a:latin typeface="Dotum"/>
                <a:ea typeface="+mn-lt"/>
                <a:cs typeface="+mn-lt"/>
              </a:rPr>
              <a:t>У человека, который курит много и в течение длительного времени, сосуды желудка находятся в состоянии постоянного спазма. В результате ткани плохо снабжаются кислородом и питательными веществами, нарушается секреция желудочного сока. И в итоге - гастрит или язвенная болезнь. В одной из московских клиник было проведено обследование, которое показало, что 69% больных язвенной болезнью развитие заболевания имело прямую связь с курением. Из числа оперированных в этой клинике по поводу такого опасного осложнения, как прободение язвы, около 90% составляли заядлые курильщики.</a:t>
            </a:r>
            <a:endParaRPr lang="ru-RU">
              <a:latin typeface="Dotum"/>
              <a:ea typeface="Dotum"/>
            </a:endParaRPr>
          </a:p>
          <a:p>
            <a:pPr marL="0" indent="0">
              <a:buNone/>
            </a:pP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299217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F15A50F-BF71-4CCE-9FD5-04D6BACA3A8E}"/>
              </a:ext>
            </a:extLst>
          </p:cNvPr>
          <p:cNvSpPr>
            <a:spLocks noGrp="1"/>
          </p:cNvSpPr>
          <p:nvPr>
            <p:ph type="title"/>
          </p:nvPr>
        </p:nvSpPr>
        <p:spPr>
          <a:xfrm>
            <a:off x="758952" y="379475"/>
            <a:ext cx="10671048" cy="1554480"/>
          </a:xfrm>
        </p:spPr>
        <p:txBody>
          <a:bodyPr anchor="ctr">
            <a:normAutofit/>
          </a:bodyPr>
          <a:lstStyle/>
          <a:p>
            <a:r>
              <a:rPr lang="ru-RU" dirty="0">
                <a:solidFill>
                  <a:schemeClr val="bg1"/>
                </a:solidFill>
              </a:rPr>
              <a:t>Влияние табака на организм</a:t>
            </a:r>
          </a:p>
        </p:txBody>
      </p:sp>
      <p:sp>
        <p:nvSpPr>
          <p:cNvPr id="3" name="Объект 2">
            <a:extLst>
              <a:ext uri="{FF2B5EF4-FFF2-40B4-BE49-F238E27FC236}">
                <a16:creationId xmlns:a16="http://schemas.microsoft.com/office/drawing/2014/main" id="{A3EE3237-6494-444A-B84B-81370F274DF5}"/>
              </a:ext>
            </a:extLst>
          </p:cNvPr>
          <p:cNvSpPr>
            <a:spLocks noGrp="1"/>
          </p:cNvSpPr>
          <p:nvPr>
            <p:ph idx="1"/>
          </p:nvPr>
        </p:nvSpPr>
        <p:spPr>
          <a:xfrm>
            <a:off x="758824" y="2406449"/>
            <a:ext cx="9045083" cy="3174357"/>
          </a:xfrm>
        </p:spPr>
        <p:txBody>
          <a:bodyPr vert="horz" lIns="91440" tIns="45720" rIns="91440" bIns="45720" rtlCol="0" anchor="t">
            <a:noAutofit/>
          </a:bodyPr>
          <a:lstStyle/>
          <a:p>
            <a:pPr algn="just">
              <a:buNone/>
            </a:pPr>
            <a:r>
              <a:rPr lang="ru-RU" sz="1500" dirty="0">
                <a:latin typeface="Dotum"/>
                <a:ea typeface="+mn-lt"/>
                <a:cs typeface="+mn-lt"/>
              </a:rPr>
              <a:t>Женщины среднего возраста могли бы иметь зубы в гораздо большей сохранности, если бы в молодости избегали курения. Согласно результатам исследований лишь 26% некурящих женщин в возрасте после 50 лет нуждались в протезировании зубов. А у курящих такую потребность испытывали 48%.</a:t>
            </a:r>
            <a:endParaRPr lang="ru-RU" sz="1500">
              <a:latin typeface="Dotum"/>
              <a:ea typeface="Dotum"/>
            </a:endParaRPr>
          </a:p>
          <a:p>
            <a:pPr algn="just">
              <a:buNone/>
            </a:pPr>
            <a:r>
              <a:rPr lang="ru-RU" sz="1500" dirty="0">
                <a:latin typeface="Dotum"/>
                <a:ea typeface="+mn-lt"/>
                <a:cs typeface="+mn-lt"/>
              </a:rPr>
              <a:t>Пагубно влияет курение на беременную женщину. Вдыхание дыма от сигарет и папирос сопровождается активным его воздействием на сосудистую систему, особенно на уровне мелких сосудов и капилляров, снабжающих внутренние органы кислородом и необходимыми питательными веществами. Возникают генерализованный спазм сосудов и ухудшение функций легких, головного мозга, сердца, почек. Взрослый человек, привыкший к курению, не отмечает каких-либо неприятных ощущений, но отрицательное воздействие на сосудистую систему, постепенно накапливаясь, обязательно проявится в виде гипертонической болезни, стенокардии, склонности к тромбозам. Во время беременности отрицательное влияние курения проявляется значительно быстрее, и особенно по отношению к развивающемуся ребенку. Показано, что, если мать курила во время беременности, вес новорожденного меньше нормы на 150-200 граммов.</a:t>
            </a:r>
            <a:endParaRPr lang="ru-RU" sz="1500" dirty="0">
              <a:latin typeface="Dotum"/>
            </a:endParaRPr>
          </a:p>
          <a:p>
            <a:pPr marL="0" indent="0">
              <a:buNone/>
            </a:pP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835209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76EE33B-3B7E-4B3A-B53E-34DE8F221026}"/>
              </a:ext>
            </a:extLst>
          </p:cNvPr>
          <p:cNvSpPr>
            <a:spLocks noGrp="1"/>
          </p:cNvSpPr>
          <p:nvPr>
            <p:ph type="title"/>
          </p:nvPr>
        </p:nvSpPr>
        <p:spPr>
          <a:xfrm>
            <a:off x="758952" y="379475"/>
            <a:ext cx="10671048" cy="1554480"/>
          </a:xfrm>
        </p:spPr>
        <p:txBody>
          <a:bodyPr anchor="ctr">
            <a:normAutofit/>
          </a:bodyPr>
          <a:lstStyle/>
          <a:p>
            <a:r>
              <a:rPr lang="ru-RU" sz="5100" i="0" dirty="0">
                <a:solidFill>
                  <a:schemeClr val="bg1"/>
                </a:solidFill>
                <a:latin typeface="Dotum"/>
                <a:ea typeface="Dotum"/>
              </a:rPr>
              <a:t>Влияние табака на </a:t>
            </a:r>
          </a:p>
          <a:p>
            <a:r>
              <a:rPr lang="ru-RU" sz="5100" i="0" dirty="0">
                <a:solidFill>
                  <a:schemeClr val="bg1"/>
                </a:solidFill>
                <a:latin typeface="Dotum"/>
                <a:ea typeface="Dotum"/>
              </a:rPr>
              <a:t>организм </a:t>
            </a:r>
          </a:p>
        </p:txBody>
      </p:sp>
      <p:sp>
        <p:nvSpPr>
          <p:cNvPr id="3" name="Объект 2">
            <a:extLst>
              <a:ext uri="{FF2B5EF4-FFF2-40B4-BE49-F238E27FC236}">
                <a16:creationId xmlns:a16="http://schemas.microsoft.com/office/drawing/2014/main" id="{D14BFF1C-0294-4596-BFEE-FD7A56A184CC}"/>
              </a:ext>
            </a:extLst>
          </p:cNvPr>
          <p:cNvSpPr>
            <a:spLocks noGrp="1"/>
          </p:cNvSpPr>
          <p:nvPr>
            <p:ph idx="1"/>
          </p:nvPr>
        </p:nvSpPr>
        <p:spPr>
          <a:xfrm>
            <a:off x="758824" y="2607732"/>
            <a:ext cx="8412480" cy="3174357"/>
          </a:xfrm>
        </p:spPr>
        <p:txBody>
          <a:bodyPr vert="horz" lIns="91440" tIns="45720" rIns="91440" bIns="45720" rtlCol="0" anchor="t">
            <a:normAutofit/>
          </a:bodyPr>
          <a:lstStyle/>
          <a:p>
            <a:pPr marL="0" indent="0">
              <a:buNone/>
            </a:pPr>
            <a:r>
              <a:rPr lang="ru-RU" dirty="0" err="1">
                <a:ea typeface="+mn-lt"/>
                <a:cs typeface="+mn-lt"/>
              </a:rPr>
              <a:t>Трисомия</a:t>
            </a:r>
            <a:r>
              <a:rPr lang="ru-RU" dirty="0">
                <a:ea typeface="+mn-lt"/>
                <a:cs typeface="+mn-lt"/>
              </a:rPr>
              <a:t>, то есть наличие в генетическом наборе человека «лишней» хромосомы, часто приводит к серьезным наследственным заболеваниям. Ученью давно занимаются исследованием причин возникновения этого явления. Медики из Колумбийского университета в Нью-Йорке обнаружили явную связь между курением и </a:t>
            </a:r>
            <a:r>
              <a:rPr lang="ru-RU" dirty="0" err="1">
                <a:ea typeface="+mn-lt"/>
                <a:cs typeface="+mn-lt"/>
              </a:rPr>
              <a:t>трисомией</a:t>
            </a:r>
            <a:r>
              <a:rPr lang="ru-RU" dirty="0">
                <a:ea typeface="+mn-lt"/>
                <a:cs typeface="+mn-lt"/>
              </a:rPr>
              <a:t> у беременных женщин. Статистические выкладки показали, что риск возникновения этого явления у курящих женщин значительно выше, чем у некурящих.</a:t>
            </a:r>
            <a:endParaRPr lang="ru-RU" dirty="0"/>
          </a:p>
        </p:txBody>
      </p:sp>
      <p:sp>
        <p:nvSpPr>
          <p:cNvPr id="2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15248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BC25EF3-26EE-4D29-81F7-76816123060C}"/>
              </a:ext>
            </a:extLst>
          </p:cNvPr>
          <p:cNvSpPr>
            <a:spLocks noGrp="1"/>
          </p:cNvSpPr>
          <p:nvPr>
            <p:ph type="title"/>
          </p:nvPr>
        </p:nvSpPr>
        <p:spPr>
          <a:xfrm>
            <a:off x="758952" y="1355834"/>
            <a:ext cx="5337048" cy="4157997"/>
          </a:xfrm>
        </p:spPr>
        <p:txBody>
          <a:bodyPr>
            <a:normAutofit/>
          </a:bodyPr>
          <a:lstStyle/>
          <a:p>
            <a:r>
              <a:rPr lang="ru-RU" sz="5600" i="0">
                <a:latin typeface="Dotum"/>
                <a:ea typeface="Dotum"/>
              </a:rPr>
              <a:t>Табачная зависимость</a:t>
            </a:r>
            <a:endParaRPr lang="ru-RU" sz="5600">
              <a:latin typeface="Dotum"/>
              <a:ea typeface="Dotum"/>
            </a:endParaRPr>
          </a:p>
          <a:p>
            <a:endParaRPr lang="ru-RU" sz="5600"/>
          </a:p>
        </p:txBody>
      </p:sp>
      <p:cxnSp>
        <p:nvCxnSpPr>
          <p:cNvPr id="19" name="Straight Connector 18">
            <a:extLst>
              <a:ext uri="{FF2B5EF4-FFF2-40B4-BE49-F238E27FC236}">
                <a16:creationId xmlns:a16="http://schemas.microsoft.com/office/drawing/2014/main" id="{0C98EDD7-966F-4ED6-ADCB-9EF1A425A7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591" y="1028927"/>
            <a:ext cx="6094409" cy="1"/>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9AA3465B-ADF4-409F-9A36-360DC6119B59}"/>
              </a:ext>
            </a:extLst>
          </p:cNvPr>
          <p:cNvSpPr>
            <a:spLocks noGrp="1"/>
          </p:cNvSpPr>
          <p:nvPr>
            <p:ph idx="1"/>
          </p:nvPr>
        </p:nvSpPr>
        <p:spPr>
          <a:xfrm>
            <a:off x="6906126" y="1017938"/>
            <a:ext cx="4523874" cy="4503387"/>
          </a:xfrm>
        </p:spPr>
        <p:txBody>
          <a:bodyPr vert="horz" lIns="91440" tIns="45720" rIns="91440" bIns="45720" rtlCol="0" anchor="b">
            <a:normAutofit/>
          </a:bodyPr>
          <a:lstStyle/>
          <a:p>
            <a:pPr>
              <a:lnSpc>
                <a:spcPct val="100000"/>
              </a:lnSpc>
              <a:buNone/>
            </a:pPr>
            <a:r>
              <a:rPr lang="ru-RU" sz="1700">
                <a:ea typeface="+mn-lt"/>
                <a:cs typeface="+mn-lt"/>
              </a:rPr>
              <a:t>Табачная зависимость - это клиническая форма патологического процесса, который характеризуется потерей в сфере мышления контроля над возникновением и прекращением желаний повторного курения табака с одновременным развитием клинической картины синдрома патологического влечения к курению табака и синдрома отмены.</a:t>
            </a:r>
            <a:endParaRPr lang="ru-RU" sz="1700"/>
          </a:p>
          <a:p>
            <a:pPr>
              <a:lnSpc>
                <a:spcPct val="100000"/>
              </a:lnSpc>
              <a:buNone/>
            </a:pPr>
            <a:r>
              <a:rPr lang="ru-RU" sz="1700">
                <a:ea typeface="+mn-lt"/>
                <a:cs typeface="+mn-lt"/>
              </a:rPr>
              <a:t>Только 5% курящих табак могут самостоятельно прекратить курение. 80% хотят прекратить курение табака, но им необходима специальная медицинская помощь.</a:t>
            </a:r>
            <a:endParaRPr lang="ru-RU" sz="1700"/>
          </a:p>
          <a:p>
            <a:pPr marL="0" indent="0">
              <a:lnSpc>
                <a:spcPct val="100000"/>
              </a:lnSpc>
              <a:buNone/>
            </a:pPr>
            <a:endParaRPr lang="ru-RU" sz="1700"/>
          </a:p>
        </p:txBody>
      </p:sp>
      <p:sp>
        <p:nvSpPr>
          <p:cNvPr id="21" name="Freeform 6">
            <a:extLst>
              <a:ext uri="{FF2B5EF4-FFF2-40B4-BE49-F238E27FC236}">
                <a16:creationId xmlns:a16="http://schemas.microsoft.com/office/drawing/2014/main" id="{8996B799-9454-451E-A62E-D79EC2608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03327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3" name="Straight Connector 22">
            <a:extLst>
              <a:ext uri="{FF2B5EF4-FFF2-40B4-BE49-F238E27FC236}">
                <a16:creationId xmlns:a16="http://schemas.microsoft.com/office/drawing/2014/main" id="{79BCA605-F116-47B0-8AFC-D9A7FA5E17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06126" y="5840059"/>
            <a:ext cx="5285874"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57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26B0F05-AA94-4CA0-AC6E-B790BC363CA2}"/>
              </a:ext>
            </a:extLst>
          </p:cNvPr>
          <p:cNvSpPr>
            <a:spLocks noGrp="1"/>
          </p:cNvSpPr>
          <p:nvPr>
            <p:ph type="title"/>
          </p:nvPr>
        </p:nvSpPr>
        <p:spPr>
          <a:xfrm>
            <a:off x="758952" y="1355834"/>
            <a:ext cx="5337048" cy="4157997"/>
          </a:xfrm>
        </p:spPr>
        <p:txBody>
          <a:bodyPr>
            <a:normAutofit/>
          </a:bodyPr>
          <a:lstStyle/>
          <a:p>
            <a:r>
              <a:rPr lang="ru-RU" sz="5400" dirty="0"/>
              <a:t>Табачная зависимость </a:t>
            </a:r>
          </a:p>
        </p:txBody>
      </p:sp>
      <p:cxnSp>
        <p:nvCxnSpPr>
          <p:cNvPr id="10" name="Straight Connector 9">
            <a:extLst>
              <a:ext uri="{FF2B5EF4-FFF2-40B4-BE49-F238E27FC236}">
                <a16:creationId xmlns:a16="http://schemas.microsoft.com/office/drawing/2014/main" id="{0C98EDD7-966F-4ED6-ADCB-9EF1A425A7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591" y="1028927"/>
            <a:ext cx="6094409" cy="1"/>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E588486D-F075-47BD-BBBD-F43B6FE190F8}"/>
              </a:ext>
            </a:extLst>
          </p:cNvPr>
          <p:cNvSpPr>
            <a:spLocks noGrp="1"/>
          </p:cNvSpPr>
          <p:nvPr>
            <p:ph idx="1"/>
          </p:nvPr>
        </p:nvSpPr>
        <p:spPr>
          <a:xfrm>
            <a:off x="6906126" y="701636"/>
            <a:ext cx="4523874" cy="5006594"/>
          </a:xfrm>
        </p:spPr>
        <p:txBody>
          <a:bodyPr vert="horz" lIns="91440" tIns="45720" rIns="91440" bIns="45720" rtlCol="0" anchor="b">
            <a:normAutofit fontScale="92500" lnSpcReduction="10000"/>
          </a:bodyPr>
          <a:lstStyle/>
          <a:p>
            <a:pPr>
              <a:lnSpc>
                <a:spcPct val="100000"/>
              </a:lnSpc>
              <a:buNone/>
            </a:pPr>
            <a:r>
              <a:rPr lang="ru-RU" sz="1400" dirty="0">
                <a:latin typeface="Dotum"/>
                <a:ea typeface="+mn-lt"/>
                <a:cs typeface="+mn-lt"/>
              </a:rPr>
              <a:t>Табачная зависимость по Международной Классификации Болезней (V МКБ-10) включена в раздел «Психические расстройства и расстройства поведения связанные (вызванные) с употреблением психоактивных веществ», а отсутствие в клинической картине табачной зависимости </a:t>
            </a:r>
            <a:r>
              <a:rPr lang="ru-RU" sz="1400" dirty="0" err="1">
                <a:latin typeface="Dotum"/>
                <a:ea typeface="+mn-lt"/>
                <a:cs typeface="+mn-lt"/>
              </a:rPr>
              <a:t>психоорганической</a:t>
            </a:r>
            <a:r>
              <a:rPr lang="ru-RU" sz="1400" dirty="0">
                <a:latin typeface="Dotum"/>
                <a:ea typeface="+mn-lt"/>
                <a:cs typeface="+mn-lt"/>
              </a:rPr>
              <a:t> симптоматики (галлюцинаций, бреда) и изменений личности, вызванных курением табака, определяет особое место табачной зависимости в ряду расстройств в лечений.</a:t>
            </a:r>
            <a:endParaRPr lang="ru-RU" sz="1400">
              <a:latin typeface="Dotum"/>
              <a:ea typeface="Dotum"/>
            </a:endParaRPr>
          </a:p>
          <a:p>
            <a:pPr>
              <a:lnSpc>
                <a:spcPct val="100000"/>
              </a:lnSpc>
              <a:buNone/>
            </a:pPr>
            <a:r>
              <a:rPr lang="ru-RU" sz="1400" dirty="0">
                <a:latin typeface="Dotum"/>
                <a:ea typeface="+mn-lt"/>
                <a:cs typeface="+mn-lt"/>
              </a:rPr>
              <a:t>У лиц с табачной зависимостью наряду с синдромом патологического влечения к курению табака и синдромом отмены в 60% случаев диагностируются пограничные психические расстройства. Наиболее часто наблюдаются тревожно-ипохондрический, тревожно-депрессивный, </a:t>
            </a:r>
            <a:r>
              <a:rPr lang="ru-RU" sz="1400" dirty="0" err="1">
                <a:latin typeface="Dotum"/>
                <a:ea typeface="+mn-lt"/>
                <a:cs typeface="+mn-lt"/>
              </a:rPr>
              <a:t>астенодепрессивный</a:t>
            </a:r>
            <a:r>
              <a:rPr lang="ru-RU" sz="1400" dirty="0">
                <a:latin typeface="Dotum"/>
                <a:ea typeface="+mn-lt"/>
                <a:cs typeface="+mn-lt"/>
              </a:rPr>
              <a:t> и </a:t>
            </a:r>
            <a:r>
              <a:rPr lang="ru-RU" sz="1400" dirty="0" err="1">
                <a:latin typeface="Dotum"/>
                <a:ea typeface="+mn-lt"/>
                <a:cs typeface="+mn-lt"/>
              </a:rPr>
              <a:t>деперсонализационный</a:t>
            </a:r>
            <a:r>
              <a:rPr lang="ru-RU" sz="1400" dirty="0">
                <a:latin typeface="Dotum"/>
                <a:ea typeface="+mn-lt"/>
                <a:cs typeface="+mn-lt"/>
              </a:rPr>
              <a:t> синдромы. Пограничные психические расстройства развиваются одновременно с клинической картиной зависимости, существуют самостоятельно, а при обострении создают основу мотива прекращения курения табака с поисками медицинской помощи от курения.</a:t>
            </a:r>
            <a:endParaRPr lang="ru-RU" sz="1400" dirty="0">
              <a:latin typeface="Dotum"/>
            </a:endParaRPr>
          </a:p>
          <a:p>
            <a:pPr marL="0" indent="0">
              <a:lnSpc>
                <a:spcPct val="100000"/>
              </a:lnSpc>
              <a:buNone/>
            </a:pPr>
            <a:endParaRPr lang="ru-RU" sz="1300"/>
          </a:p>
        </p:txBody>
      </p:sp>
      <p:sp>
        <p:nvSpPr>
          <p:cNvPr id="12" name="Freeform 6">
            <a:extLst>
              <a:ext uri="{FF2B5EF4-FFF2-40B4-BE49-F238E27FC236}">
                <a16:creationId xmlns:a16="http://schemas.microsoft.com/office/drawing/2014/main" id="{8996B799-9454-451E-A62E-D79EC2608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103327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4" name="Straight Connector 13">
            <a:extLst>
              <a:ext uri="{FF2B5EF4-FFF2-40B4-BE49-F238E27FC236}">
                <a16:creationId xmlns:a16="http://schemas.microsoft.com/office/drawing/2014/main" id="{79BCA605-F116-47B0-8AFC-D9A7FA5E17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06126" y="5840059"/>
            <a:ext cx="5285874"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33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2CB9289-1151-48CD-BB35-F2441206931C}"/>
              </a:ext>
            </a:extLst>
          </p:cNvPr>
          <p:cNvSpPr>
            <a:spLocks noGrp="1"/>
          </p:cNvSpPr>
          <p:nvPr>
            <p:ph type="title"/>
          </p:nvPr>
        </p:nvSpPr>
        <p:spPr>
          <a:xfrm>
            <a:off x="1068496" y="1063256"/>
            <a:ext cx="10355403" cy="1540106"/>
          </a:xfrm>
        </p:spPr>
        <p:txBody>
          <a:bodyPr>
            <a:normAutofit/>
          </a:bodyPr>
          <a:lstStyle/>
          <a:p>
            <a:r>
              <a:rPr lang="ru-RU" i="0" dirty="0"/>
              <a:t>Заключение</a:t>
            </a:r>
            <a:endParaRPr lang="ru-RU"/>
          </a:p>
          <a:p>
            <a:endParaRPr lang="ru-RU" dirty="0"/>
          </a:p>
        </p:txBody>
      </p:sp>
      <p:cxnSp>
        <p:nvCxnSpPr>
          <p:cNvPr id="21" name="Straight Connector 20">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1BD54F5D-88FA-45AF-9C1D-D18A84B14AC8}"/>
              </a:ext>
            </a:extLst>
          </p:cNvPr>
          <p:cNvSpPr>
            <a:spLocks noGrp="1"/>
          </p:cNvSpPr>
          <p:nvPr>
            <p:ph idx="1"/>
          </p:nvPr>
        </p:nvSpPr>
        <p:spPr>
          <a:xfrm>
            <a:off x="1068496" y="1883843"/>
            <a:ext cx="9341280" cy="3623349"/>
          </a:xfrm>
        </p:spPr>
        <p:txBody>
          <a:bodyPr vert="horz" lIns="91440" tIns="45720" rIns="91440" bIns="45720" rtlCol="0" anchor="t">
            <a:noAutofit/>
          </a:bodyPr>
          <a:lstStyle/>
          <a:p>
            <a:pPr algn="just">
              <a:buNone/>
            </a:pPr>
            <a:r>
              <a:rPr lang="ru-RU" sz="1400" dirty="0">
                <a:latin typeface="Dotum"/>
                <a:ea typeface="+mn-lt"/>
                <a:cs typeface="+mn-lt"/>
              </a:rPr>
              <a:t>В заключении своего реферата, надо сказать, что никотин – это яд медленного действия, он разрушает организм изнутри, на протяжении многих лет. Мало того, ведь курильщик губит не только себя, но и людей, которые его окружают, ведь в дыме от табака содержится около 200 вредных веществ, которые отравляют человека и окружающую среду.</a:t>
            </a:r>
            <a:endParaRPr lang="ru-RU" sz="1400">
              <a:latin typeface="Dotum"/>
              <a:ea typeface="Dotum"/>
            </a:endParaRPr>
          </a:p>
          <a:p>
            <a:pPr algn="just">
              <a:buNone/>
            </a:pPr>
            <a:r>
              <a:rPr lang="ru-RU" sz="1400" dirty="0">
                <a:latin typeface="Dotum"/>
                <a:ea typeface="+mn-lt"/>
                <a:cs typeface="+mn-lt"/>
              </a:rPr>
              <a:t>Курение сильнейшим образом подрывает здоровье человека. Каждому необходимо это как можно глубже понять и осознать. Никто не должен добровольно разрушать свой организм.</a:t>
            </a:r>
            <a:endParaRPr lang="ru-RU" sz="1400">
              <a:latin typeface="Dotum"/>
              <a:ea typeface="Dotum"/>
            </a:endParaRPr>
          </a:p>
          <a:p>
            <a:pPr algn="just">
              <a:buNone/>
            </a:pPr>
            <a:r>
              <a:rPr lang="ru-RU" sz="1400" dirty="0">
                <a:latin typeface="Dotum"/>
                <a:ea typeface="+mn-lt"/>
                <a:cs typeface="+mn-lt"/>
              </a:rPr>
              <a:t>Продажей табачных изделий должны заниматься только фирменные магазины и палатки, а не все торговые точки. Нужно запретить рекламу таких товаров, и продажу их детям и подросткам. Физическая культура, спорт, занятия в кружках, библиотеках, правильная организация свободного времени, интересного и содержательного отдыха - все это, разумеется, противостоит развитию вредных привычек, и, прежде всего привычек к употреблению табачных изделий. Праздность, безделье, сидка, наоборот наиболее плодородная почва для ее формирования. Утверждение здорового образа жизни - важная общегосударственная задача. Всеми силами способствовать ее решению - долг всех людей, каждого жителя нашей страны.</a:t>
            </a:r>
            <a:endParaRPr lang="ru-RU" sz="1400" dirty="0">
              <a:latin typeface="Dotum"/>
            </a:endParaRPr>
          </a:p>
          <a:p>
            <a:pPr marL="0" indent="0">
              <a:buNone/>
            </a:pPr>
            <a:endParaRPr lang="ru-RU" dirty="0"/>
          </a:p>
        </p:txBody>
      </p:sp>
      <p:sp>
        <p:nvSpPr>
          <p:cNvPr id="23"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073337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11">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4E5A32B-29FB-4309-864A-6AB968EC0386}"/>
              </a:ext>
            </a:extLst>
          </p:cNvPr>
          <p:cNvSpPr>
            <a:spLocks noGrp="1"/>
          </p:cNvSpPr>
          <p:nvPr>
            <p:ph type="title"/>
          </p:nvPr>
        </p:nvSpPr>
        <p:spPr>
          <a:xfrm>
            <a:off x="1935480" y="758952"/>
            <a:ext cx="8321040" cy="1855475"/>
          </a:xfrm>
        </p:spPr>
        <p:txBody>
          <a:bodyPr anchor="ctr">
            <a:normAutofit/>
          </a:bodyPr>
          <a:lstStyle/>
          <a:p>
            <a:pPr algn="ctr"/>
            <a:r>
              <a:rPr lang="ru-RU" dirty="0"/>
              <a:t>Литература</a:t>
            </a:r>
            <a:endParaRPr lang="ru-RU"/>
          </a:p>
        </p:txBody>
      </p:sp>
      <p:cxnSp>
        <p:nvCxnSpPr>
          <p:cNvPr id="14" name="Straight Connector 13">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BB84B589-C046-4044-A2BE-B6A2A598E23F}"/>
              </a:ext>
            </a:extLst>
          </p:cNvPr>
          <p:cNvSpPr>
            <a:spLocks noGrp="1"/>
          </p:cNvSpPr>
          <p:nvPr>
            <p:ph idx="1"/>
          </p:nvPr>
        </p:nvSpPr>
        <p:spPr>
          <a:xfrm>
            <a:off x="1935417" y="3257894"/>
            <a:ext cx="8321167" cy="2524195"/>
          </a:xfrm>
        </p:spPr>
        <p:txBody>
          <a:bodyPr vert="horz" lIns="91440" tIns="45720" rIns="91440" bIns="45720" rtlCol="0">
            <a:normAutofit/>
          </a:bodyPr>
          <a:lstStyle/>
          <a:p>
            <a:pPr marL="0" indent="0" algn="ctr">
              <a:lnSpc>
                <a:spcPct val="100000"/>
              </a:lnSpc>
              <a:buNone/>
            </a:pPr>
            <a:r>
              <a:rPr lang="ru-RU" sz="1700">
                <a:ea typeface="+mn-lt"/>
                <a:cs typeface="+mn-lt"/>
              </a:rPr>
              <a:t>1. М.Н. Краснова, Г.И. Куценко «Осторожно: Алкоголь!», М. «высшая школа», 1994г.</a:t>
            </a:r>
            <a:endParaRPr lang="ru-RU" sz="1700"/>
          </a:p>
          <a:p>
            <a:pPr algn="ctr">
              <a:lnSpc>
                <a:spcPct val="100000"/>
              </a:lnSpc>
            </a:pPr>
            <a:r>
              <a:rPr lang="ru-RU" sz="1700">
                <a:ea typeface="+mn-lt"/>
                <a:cs typeface="+mn-lt"/>
              </a:rPr>
              <a:t>2. О.С. </a:t>
            </a:r>
            <a:r>
              <a:rPr lang="ru-RU" sz="1700" err="1">
                <a:ea typeface="+mn-lt"/>
                <a:cs typeface="+mn-lt"/>
              </a:rPr>
              <a:t>Культепина</a:t>
            </a:r>
            <a:r>
              <a:rPr lang="ru-RU" sz="1700">
                <a:ea typeface="+mn-lt"/>
                <a:cs typeface="+mn-lt"/>
              </a:rPr>
              <a:t>, И.Б. Полежаева «Алкоголь и дети», М. «медицина»1996г.</a:t>
            </a:r>
            <a:endParaRPr lang="ru-RU" sz="1700"/>
          </a:p>
          <a:p>
            <a:pPr algn="ctr">
              <a:lnSpc>
                <a:spcPct val="100000"/>
              </a:lnSpc>
            </a:pPr>
            <a:r>
              <a:rPr lang="ru-RU" sz="1700">
                <a:ea typeface="+mn-lt"/>
                <a:cs typeface="+mn-lt"/>
              </a:rPr>
              <a:t>3. «Внимание: Опасность!» (дети и наркотики), изд. 2-е, Екатеринбург, 1996г.</a:t>
            </a:r>
            <a:endParaRPr lang="ru-RU" sz="1700"/>
          </a:p>
          <a:p>
            <a:pPr algn="ctr">
              <a:lnSpc>
                <a:spcPct val="100000"/>
              </a:lnSpc>
            </a:pPr>
            <a:r>
              <a:rPr lang="ru-RU" sz="1700">
                <a:ea typeface="+mn-lt"/>
                <a:cs typeface="+mn-lt"/>
              </a:rPr>
              <a:t>4. В.Н. </a:t>
            </a:r>
            <a:r>
              <a:rPr lang="ru-RU" sz="1700" err="1">
                <a:ea typeface="+mn-lt"/>
                <a:cs typeface="+mn-lt"/>
              </a:rPr>
              <a:t>Ягодинский</a:t>
            </a:r>
            <a:r>
              <a:rPr lang="ru-RU" sz="1700">
                <a:ea typeface="+mn-lt"/>
                <a:cs typeface="+mn-lt"/>
              </a:rPr>
              <a:t> «Уберечь от дурмана», М., 1990г.</a:t>
            </a:r>
            <a:endParaRPr lang="ru-RU" sz="1700"/>
          </a:p>
          <a:p>
            <a:pPr algn="ctr">
              <a:lnSpc>
                <a:spcPct val="100000"/>
              </a:lnSpc>
            </a:pPr>
            <a:r>
              <a:rPr lang="ru-RU" sz="1700">
                <a:ea typeface="+mn-lt"/>
                <a:cs typeface="+mn-lt"/>
              </a:rPr>
              <a:t>5. «Болезнь и я», Пермь, 1996г.</a:t>
            </a:r>
            <a:endParaRPr lang="ru-RU" sz="1700"/>
          </a:p>
          <a:p>
            <a:pPr algn="ctr">
              <a:lnSpc>
                <a:spcPct val="100000"/>
              </a:lnSpc>
            </a:pPr>
            <a:endParaRPr lang="ru-RU" sz="1700"/>
          </a:p>
        </p:txBody>
      </p:sp>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555599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8" name="Straight Connector 2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9" name="Rectangle 2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Цветной ицебергс">
            <a:extLst>
              <a:ext uri="{FF2B5EF4-FFF2-40B4-BE49-F238E27FC236}">
                <a16:creationId xmlns:a16="http://schemas.microsoft.com/office/drawing/2014/main" id="{919DABDA-9123-431E-B7E2-AC46A57C2AF4}"/>
              </a:ext>
            </a:extLst>
          </p:cNvPr>
          <p:cNvPicPr>
            <a:picLocks noChangeAspect="1"/>
          </p:cNvPicPr>
          <p:nvPr/>
        </p:nvPicPr>
        <p:blipFill rotWithShape="1">
          <a:blip r:embed="rId2">
            <a:alphaModFix/>
          </a:blip>
          <a:srcRect l="9059" r="4700" b="-1"/>
          <a:stretch/>
        </p:blipFill>
        <p:spPr>
          <a:xfrm>
            <a:off x="333159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Заголовок 1">
            <a:extLst>
              <a:ext uri="{FF2B5EF4-FFF2-40B4-BE49-F238E27FC236}">
                <a16:creationId xmlns:a16="http://schemas.microsoft.com/office/drawing/2014/main" id="{CEA979A6-2236-4250-BB3F-1E3E23AF28FC}"/>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4600"/>
              <a:t>Спасибо за внимание!</a:t>
            </a:r>
          </a:p>
        </p:txBody>
      </p:sp>
      <p:sp>
        <p:nvSpPr>
          <p:cNvPr id="21"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549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AA1B80D9-D066-4DD7-9AF0-BF3C9113172C}"/>
              </a:ext>
            </a:extLst>
          </p:cNvPr>
          <p:cNvSpPr>
            <a:spLocks noGrp="1"/>
          </p:cNvSpPr>
          <p:nvPr>
            <p:ph type="title"/>
          </p:nvPr>
        </p:nvSpPr>
        <p:spPr>
          <a:xfrm>
            <a:off x="758952" y="379475"/>
            <a:ext cx="10671048" cy="1554480"/>
          </a:xfrm>
        </p:spPr>
        <p:txBody>
          <a:bodyPr anchor="ctr">
            <a:normAutofit/>
          </a:bodyPr>
          <a:lstStyle/>
          <a:p>
            <a:r>
              <a:rPr lang="ru-RU" i="0" dirty="0">
                <a:solidFill>
                  <a:schemeClr val="bg1"/>
                </a:solidFill>
                <a:latin typeface="Dotum"/>
                <a:ea typeface="Dotum"/>
              </a:rPr>
              <a:t>Введение </a:t>
            </a:r>
          </a:p>
        </p:txBody>
      </p:sp>
      <p:sp>
        <p:nvSpPr>
          <p:cNvPr id="3" name="Объект 2">
            <a:extLst>
              <a:ext uri="{FF2B5EF4-FFF2-40B4-BE49-F238E27FC236}">
                <a16:creationId xmlns:a16="http://schemas.microsoft.com/office/drawing/2014/main" id="{2F53B4CE-6C44-48DC-8E6C-4E7E06641D37}"/>
              </a:ext>
            </a:extLst>
          </p:cNvPr>
          <p:cNvSpPr>
            <a:spLocks noGrp="1"/>
          </p:cNvSpPr>
          <p:nvPr>
            <p:ph idx="1"/>
          </p:nvPr>
        </p:nvSpPr>
        <p:spPr>
          <a:xfrm>
            <a:off x="758824" y="2607732"/>
            <a:ext cx="8412480" cy="3174357"/>
          </a:xfrm>
        </p:spPr>
        <p:txBody>
          <a:bodyPr vert="horz" lIns="91440" tIns="45720" rIns="91440" bIns="45720" rtlCol="0" anchor="t">
            <a:normAutofit fontScale="70000" lnSpcReduction="20000"/>
          </a:bodyPr>
          <a:lstStyle/>
          <a:p>
            <a:pPr marL="0" indent="0" algn="just">
              <a:buNone/>
            </a:pPr>
            <a:r>
              <a:rPr lang="ru-RU" dirty="0">
                <a:latin typeface="Dotum"/>
                <a:ea typeface="+mn-lt"/>
                <a:cs typeface="+mn-lt"/>
              </a:rPr>
              <a:t>Курение - вид бытовой наркомании. Для многих курильщиков курение становится частью своего «Я», а такое внутреннее восприятие самого себя, иногда очень трудно изменить.</a:t>
            </a:r>
            <a:endParaRPr lang="ru-RU">
              <a:latin typeface="Dotum"/>
              <a:ea typeface="Dotum"/>
            </a:endParaRPr>
          </a:p>
          <a:p>
            <a:pPr marL="0" indent="0" algn="just">
              <a:buNone/>
            </a:pPr>
            <a:r>
              <a:rPr lang="ru-RU" dirty="0">
                <a:latin typeface="Dotum"/>
                <a:ea typeface="+mn-lt"/>
                <a:cs typeface="+mn-lt"/>
              </a:rPr>
              <a:t>Вместе с тем, курение - это более чем привычка. Все те формы потребления табака, которые стали популярными среди населения, способствуют попаданию никотина в кровь. После проникновения сигаретного дыма в легкие никотин попадает в мозг уже через семь секунд.</a:t>
            </a:r>
            <a:endParaRPr lang="ru-RU">
              <a:latin typeface="Dotum"/>
              <a:ea typeface="Dotum"/>
            </a:endParaRPr>
          </a:p>
          <a:p>
            <a:pPr marL="0" indent="0" algn="just">
              <a:buNone/>
            </a:pPr>
            <a:r>
              <a:rPr lang="ru-RU" dirty="0">
                <a:latin typeface="Dotum"/>
                <a:ea typeface="+mn-lt"/>
                <a:cs typeface="+mn-lt"/>
              </a:rPr>
              <a:t>В невозможности отказаться от курения повинна уже выработавшаяся зависимость организма от дневной дозы никотина. Организм ждет этой дозы и требует ее, как положенных белков, жиров и углеводов. У курильщиков обмен веществ уже другой, развилась некоторая «</a:t>
            </a:r>
            <a:r>
              <a:rPr lang="ru-RU" dirty="0" err="1">
                <a:latin typeface="Dotum"/>
                <a:ea typeface="+mn-lt"/>
                <a:cs typeface="+mn-lt"/>
              </a:rPr>
              <a:t>никотинозависимость</a:t>
            </a:r>
            <a:r>
              <a:rPr lang="ru-RU" dirty="0">
                <a:latin typeface="Dotum"/>
                <a:ea typeface="+mn-lt"/>
                <a:cs typeface="+mn-lt"/>
              </a:rPr>
              <a:t>».</a:t>
            </a:r>
            <a:endParaRPr lang="ru-RU">
              <a:latin typeface="Dotum"/>
              <a:ea typeface="Dotum"/>
            </a:endParaRPr>
          </a:p>
          <a:p>
            <a:endParaRPr lang="ru-RU" dirty="0">
              <a:latin typeface="Dotum"/>
              <a:ea typeface="Dotum"/>
            </a:endParaRP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5309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F338B5D-299D-4984-806B-6E63C7264CC3}"/>
              </a:ext>
            </a:extLst>
          </p:cNvPr>
          <p:cNvSpPr>
            <a:spLocks noGrp="1"/>
          </p:cNvSpPr>
          <p:nvPr>
            <p:ph type="title"/>
          </p:nvPr>
        </p:nvSpPr>
        <p:spPr>
          <a:xfrm>
            <a:off x="758952" y="379475"/>
            <a:ext cx="10671048" cy="1554480"/>
          </a:xfrm>
        </p:spPr>
        <p:txBody>
          <a:bodyPr anchor="ctr">
            <a:normAutofit/>
          </a:bodyPr>
          <a:lstStyle/>
          <a:p>
            <a:r>
              <a:rPr lang="ru-RU" i="0" dirty="0">
                <a:solidFill>
                  <a:schemeClr val="bg1"/>
                </a:solidFill>
                <a:latin typeface="Dotum"/>
                <a:ea typeface="Dotum"/>
              </a:rPr>
              <a:t>Вред Курения</a:t>
            </a:r>
          </a:p>
          <a:p>
            <a:endParaRPr lang="ru-RU" dirty="0"/>
          </a:p>
        </p:txBody>
      </p:sp>
      <p:sp>
        <p:nvSpPr>
          <p:cNvPr id="3" name="Объект 2">
            <a:extLst>
              <a:ext uri="{FF2B5EF4-FFF2-40B4-BE49-F238E27FC236}">
                <a16:creationId xmlns:a16="http://schemas.microsoft.com/office/drawing/2014/main" id="{6745C3E7-22CF-40A4-9EDB-437F4C29540D}"/>
              </a:ext>
            </a:extLst>
          </p:cNvPr>
          <p:cNvSpPr>
            <a:spLocks noGrp="1"/>
          </p:cNvSpPr>
          <p:nvPr>
            <p:ph idx="1"/>
          </p:nvPr>
        </p:nvSpPr>
        <p:spPr>
          <a:xfrm>
            <a:off x="241239" y="2665242"/>
            <a:ext cx="8412480" cy="3174357"/>
          </a:xfrm>
        </p:spPr>
        <p:txBody>
          <a:bodyPr vert="horz" lIns="91440" tIns="45720" rIns="91440" bIns="45720" rtlCol="0" anchor="t">
            <a:normAutofit fontScale="77500" lnSpcReduction="20000"/>
          </a:bodyPr>
          <a:lstStyle/>
          <a:p>
            <a:pPr algn="just">
              <a:buNone/>
            </a:pPr>
            <a:r>
              <a:rPr lang="ru-RU" dirty="0">
                <a:latin typeface="Dotum"/>
                <a:ea typeface="+mn-lt"/>
                <a:cs typeface="+mn-lt"/>
              </a:rPr>
              <a:t>Дым сигарет медленно подтачивает здоровье курящего. Ученые приводят такие данные: если из тысячи папирос выделить табачную смолку, то в ней обнаруживается до 2 миллиграммов сильного канцерогенного вещества, которого вполне достаточно для того, чтобы вызвать злокачественную опухоль у крысы или кролика. Если мы учтем, что для того ряд людей выкуривает до 40 сигарет в день и даже больше, то, для того чтобы выкурить тысячу сигарет, им понадобится всего 25 дней.</a:t>
            </a:r>
            <a:endParaRPr lang="ru-RU">
              <a:latin typeface="Dotum"/>
              <a:ea typeface="Dotum"/>
            </a:endParaRPr>
          </a:p>
          <a:p>
            <a:pPr algn="just">
              <a:buNone/>
            </a:pPr>
            <a:r>
              <a:rPr lang="ru-RU" dirty="0">
                <a:latin typeface="Dotum"/>
                <a:ea typeface="+mn-lt"/>
                <a:cs typeface="+mn-lt"/>
              </a:rPr>
              <a:t>Нельзя не сказать о том, что человеческий организм обладает большим запасом прочности благодаря наличию в нем защитных механизмов, противостоящим, влиянию чужеродных веществ. Однако какая-то часть этих веществ все же способна нанести непоправимый вред здоровью.</a:t>
            </a:r>
            <a:endParaRPr lang="ru-RU">
              <a:latin typeface="Dotum"/>
              <a:ea typeface="Dotum"/>
            </a:endParaRPr>
          </a:p>
          <a:p>
            <a:pPr marL="0" indent="0">
              <a:buNone/>
            </a:pPr>
            <a:endParaRPr lang="ru-RU" dirty="0">
              <a:latin typeface="Dotum"/>
              <a:ea typeface="Dotum"/>
            </a:endParaRP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26969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A8DF375-7361-4EA9-8575-CD7813076550}"/>
              </a:ext>
            </a:extLst>
          </p:cNvPr>
          <p:cNvSpPr>
            <a:spLocks noGrp="1"/>
          </p:cNvSpPr>
          <p:nvPr>
            <p:ph type="title"/>
          </p:nvPr>
        </p:nvSpPr>
        <p:spPr>
          <a:xfrm>
            <a:off x="500160" y="221324"/>
            <a:ext cx="11490557" cy="1554480"/>
          </a:xfrm>
        </p:spPr>
        <p:txBody>
          <a:bodyPr vert="horz" lIns="91440" tIns="45720" rIns="91440" bIns="45720" rtlCol="0" anchor="ctr">
            <a:noAutofit/>
          </a:bodyPr>
          <a:lstStyle/>
          <a:p>
            <a:endParaRPr lang="ru-RU" dirty="0">
              <a:solidFill>
                <a:schemeClr val="bg1"/>
              </a:solidFill>
              <a:latin typeface="Dotum"/>
              <a:ea typeface="Dotum"/>
            </a:endParaRPr>
          </a:p>
          <a:p>
            <a:r>
              <a:rPr lang="ru-RU" i="0" dirty="0">
                <a:solidFill>
                  <a:schemeClr val="bg1"/>
                </a:solidFill>
                <a:latin typeface="Dotum"/>
                <a:ea typeface="+mj-lt"/>
                <a:cs typeface="+mj-lt"/>
              </a:rPr>
              <a:t>Когда же приобщаются к курению?</a:t>
            </a:r>
            <a:endParaRPr lang="ru-RU" dirty="0">
              <a:solidFill>
                <a:schemeClr val="bg1"/>
              </a:solidFill>
              <a:latin typeface="Dotum"/>
            </a:endParaRPr>
          </a:p>
        </p:txBody>
      </p:sp>
      <p:sp>
        <p:nvSpPr>
          <p:cNvPr id="3" name="Объект 2">
            <a:extLst>
              <a:ext uri="{FF2B5EF4-FFF2-40B4-BE49-F238E27FC236}">
                <a16:creationId xmlns:a16="http://schemas.microsoft.com/office/drawing/2014/main" id="{F9795920-8A51-47A7-8995-8FDBA098032A}"/>
              </a:ext>
            </a:extLst>
          </p:cNvPr>
          <p:cNvSpPr>
            <a:spLocks noGrp="1"/>
          </p:cNvSpPr>
          <p:nvPr>
            <p:ph idx="1"/>
          </p:nvPr>
        </p:nvSpPr>
        <p:spPr>
          <a:xfrm>
            <a:off x="758824" y="2291430"/>
            <a:ext cx="8412480" cy="3174357"/>
          </a:xfrm>
        </p:spPr>
        <p:txBody>
          <a:bodyPr vert="horz" lIns="91440" tIns="45720" rIns="91440" bIns="45720" rtlCol="0" anchor="t">
            <a:noAutofit/>
          </a:bodyPr>
          <a:lstStyle/>
          <a:p>
            <a:pPr algn="just">
              <a:buNone/>
            </a:pPr>
            <a:r>
              <a:rPr lang="ru-RU" sz="1500" dirty="0">
                <a:latin typeface="Dotum"/>
                <a:ea typeface="+mn-lt"/>
                <a:cs typeface="+mn-lt"/>
              </a:rPr>
              <a:t>В основном в школьном возрасте. Пики относятся к 14, 17 и 19 годам.</a:t>
            </a:r>
            <a:endParaRPr lang="ru-RU" sz="1500">
              <a:latin typeface="Dotum"/>
              <a:ea typeface="Dotum"/>
            </a:endParaRPr>
          </a:p>
          <a:p>
            <a:pPr algn="just">
              <a:buNone/>
            </a:pPr>
            <a:r>
              <a:rPr lang="ru-RU" sz="1500" dirty="0">
                <a:latin typeface="Dotum"/>
                <a:ea typeface="+mn-lt"/>
                <a:cs typeface="+mn-lt"/>
              </a:rPr>
              <a:t>Незначительное снижение числа курящих наблюдается после 25 лет. Однако если мужчины начинают резко ограничивать потребление сигарет с 40 – 44 лет, а после 45 лет нередко и вовсе отказываются от них, то у женщин это происходит лет на 5 позже.</a:t>
            </a:r>
            <a:endParaRPr lang="ru-RU" sz="1500">
              <a:latin typeface="Dotum"/>
              <a:ea typeface="Dotum"/>
            </a:endParaRPr>
          </a:p>
          <a:p>
            <a:pPr algn="just">
              <a:buNone/>
            </a:pPr>
            <a:r>
              <a:rPr lang="ru-RU" sz="1500" dirty="0">
                <a:latin typeface="Dotum"/>
                <a:ea typeface="+mn-lt"/>
                <a:cs typeface="+mn-lt"/>
              </a:rPr>
              <a:t>Бросить курить не так уж сложно. Занятия спортом, путешествия, отсутствие контактов с курильщиками помогут избавиться от табака и угрозы заболевания раком, хроническим бронхитом, и другими болезнями,</a:t>
            </a:r>
            <a:endParaRPr lang="ru-RU" sz="1500">
              <a:latin typeface="Dotum"/>
              <a:ea typeface="Dotum"/>
            </a:endParaRPr>
          </a:p>
          <a:p>
            <a:pPr algn="just">
              <a:buNone/>
            </a:pPr>
            <a:r>
              <a:rPr lang="ru-RU" sz="1500" i="1" dirty="0">
                <a:latin typeface="Dotum"/>
                <a:ea typeface="+mn-lt"/>
                <a:cs typeface="+mn-lt"/>
              </a:rPr>
              <a:t>Состав табачного дыма</a:t>
            </a:r>
            <a:r>
              <a:rPr lang="ru-RU" sz="1500" dirty="0">
                <a:latin typeface="Dotum"/>
                <a:ea typeface="+mn-lt"/>
                <a:cs typeface="+mn-lt"/>
              </a:rPr>
              <a:t> . В момент затяжки дымом сигареты температура на ее конце достигает 60 градусов и выше. В таких термических условиях происходит возгонка табака и папиросной бумаги, при этом образуется около 200 вредных веществ, в том числе окись углерода, сажа, </a:t>
            </a:r>
            <a:r>
              <a:rPr lang="ru-RU" sz="1500" dirty="0" err="1">
                <a:latin typeface="Dotum"/>
                <a:ea typeface="+mn-lt"/>
                <a:cs typeface="+mn-lt"/>
              </a:rPr>
              <a:t>бензопирен</a:t>
            </a:r>
            <a:r>
              <a:rPr lang="ru-RU" sz="1500" dirty="0">
                <a:latin typeface="Dotum"/>
                <a:ea typeface="+mn-lt"/>
                <a:cs typeface="+mn-lt"/>
              </a:rPr>
              <a:t>, муравьиная, синильная кислоты, мышьяк, аммиак, сероводород, ацетилен, радиоактивные элементы. Выкуривание одной сигареты эквивалентно пребыванию на оживленной автомагистрали в течение 36 часов.</a:t>
            </a:r>
            <a:endParaRPr lang="ru-RU" sz="1500">
              <a:latin typeface="Dotum"/>
              <a:ea typeface="Dotum"/>
            </a:endParaRPr>
          </a:p>
          <a:p>
            <a:pPr marL="0" indent="0">
              <a:buNone/>
            </a:pP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99271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E518E7-918E-4FA6-B921-029E2DEAF3E8}"/>
              </a:ext>
            </a:extLst>
          </p:cNvPr>
          <p:cNvSpPr>
            <a:spLocks noGrp="1"/>
          </p:cNvSpPr>
          <p:nvPr>
            <p:ph type="title"/>
          </p:nvPr>
        </p:nvSpPr>
        <p:spPr/>
        <p:txBody>
          <a:bodyPr>
            <a:normAutofit/>
          </a:bodyPr>
          <a:lstStyle/>
          <a:p>
            <a:r>
              <a:rPr lang="ru-RU" sz="4000" i="0" dirty="0">
                <a:latin typeface="Dotum"/>
                <a:ea typeface="Dotum"/>
              </a:rPr>
              <a:t>Что содержит в себе сигарета?</a:t>
            </a:r>
          </a:p>
        </p:txBody>
      </p:sp>
      <p:sp>
        <p:nvSpPr>
          <p:cNvPr id="3" name="Объект 2">
            <a:extLst>
              <a:ext uri="{FF2B5EF4-FFF2-40B4-BE49-F238E27FC236}">
                <a16:creationId xmlns:a16="http://schemas.microsoft.com/office/drawing/2014/main" id="{128E5D8E-C235-4CD6-89DE-1A7997DF2DF9}"/>
              </a:ext>
            </a:extLst>
          </p:cNvPr>
          <p:cNvSpPr>
            <a:spLocks noGrp="1"/>
          </p:cNvSpPr>
          <p:nvPr>
            <p:ph idx="1"/>
          </p:nvPr>
        </p:nvSpPr>
        <p:spPr/>
        <p:txBody>
          <a:bodyPr vert="horz" lIns="91440" tIns="45720" rIns="91440" bIns="45720" rtlCol="0" anchor="t">
            <a:normAutofit fontScale="85000" lnSpcReduction="20000"/>
          </a:bodyPr>
          <a:lstStyle/>
          <a:p>
            <a:pPr algn="just">
              <a:buNone/>
            </a:pPr>
            <a:r>
              <a:rPr lang="ru-RU" dirty="0">
                <a:ea typeface="+mn-lt"/>
                <a:cs typeface="+mn-lt"/>
              </a:rPr>
              <a:t>Сигарета содержит обычно несколько миллиграммов никотина. В дым, который вдыхает курильщик, попадает лишь четвертая часть этого заряда. И что интересно: когда никотина в сигарете мало, частота и глубина затяжек оказывается большей, и наоборот. Курильщики вроде бы стремятся насытить организм определенной дозой никотина. Какой именно? Да той, при которой достигается желаемый психологический эффект: чувство прилива сил, некоторого успокоения.</a:t>
            </a:r>
            <a:endParaRPr lang="ru-RU" dirty="0"/>
          </a:p>
          <a:p>
            <a:pPr algn="just">
              <a:buNone/>
            </a:pPr>
            <a:r>
              <a:rPr lang="ru-RU" dirty="0">
                <a:ea typeface="+mn-lt"/>
                <a:cs typeface="+mn-lt"/>
              </a:rPr>
              <a:t>Окись углерода, или угарный газ, обладает свойством связывать дыхательный пигмент крови - гемоглобин. Образующийся при этом карбоксигемоглобин не способен переносить кислород; в результате нарушаются процессы тканевого дыхания. Установлено, что при выкуривании пачки сигарет человек вводит, в организм свыше 400 миллилитров угарного газа, результате концентрация карбоксигемоглобина в крови возрастает до 7-10 процентов. Таким образом, все органы и системы курильщика постоянно сидят на голодном кислородном пайке.</a:t>
            </a:r>
            <a:endParaRPr lang="ru-RU" dirty="0"/>
          </a:p>
          <a:p>
            <a:pPr marL="0" indent="0">
              <a:buNone/>
            </a:pPr>
            <a:endParaRPr lang="ru-RU" dirty="0"/>
          </a:p>
        </p:txBody>
      </p:sp>
    </p:spTree>
    <p:extLst>
      <p:ext uri="{BB962C8B-B14F-4D97-AF65-F5344CB8AC3E}">
        <p14:creationId xmlns:p14="http://schemas.microsoft.com/office/powerpoint/2010/main" val="181630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7">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6D93D4A-B731-4285-ABF9-97DF1DD0622E}"/>
              </a:ext>
            </a:extLst>
          </p:cNvPr>
          <p:cNvSpPr>
            <a:spLocks noGrp="1"/>
          </p:cNvSpPr>
          <p:nvPr>
            <p:ph type="title"/>
          </p:nvPr>
        </p:nvSpPr>
        <p:spPr>
          <a:xfrm>
            <a:off x="758952" y="379475"/>
            <a:ext cx="10671048" cy="1554480"/>
          </a:xfrm>
        </p:spPr>
        <p:txBody>
          <a:bodyPr anchor="ctr">
            <a:normAutofit/>
          </a:bodyPr>
          <a:lstStyle/>
          <a:p>
            <a:r>
              <a:rPr lang="ru-RU" sz="5100" i="0">
                <a:solidFill>
                  <a:schemeClr val="bg1"/>
                </a:solidFill>
                <a:latin typeface="Dotum"/>
                <a:ea typeface="Dotum"/>
              </a:rPr>
              <a:t>Влияние курения на организм человека</a:t>
            </a:r>
            <a:endParaRPr lang="ru-RU" sz="5100">
              <a:solidFill>
                <a:schemeClr val="bg1"/>
              </a:solidFill>
              <a:latin typeface="Dotum"/>
              <a:ea typeface="Dotum"/>
            </a:endParaRPr>
          </a:p>
          <a:p>
            <a:endParaRPr lang="ru-RU" sz="5100">
              <a:solidFill>
                <a:schemeClr val="bg1"/>
              </a:solidFill>
            </a:endParaRPr>
          </a:p>
        </p:txBody>
      </p:sp>
      <p:sp>
        <p:nvSpPr>
          <p:cNvPr id="3" name="Объект 2">
            <a:extLst>
              <a:ext uri="{FF2B5EF4-FFF2-40B4-BE49-F238E27FC236}">
                <a16:creationId xmlns:a16="http://schemas.microsoft.com/office/drawing/2014/main" id="{D7B327C3-64DA-47D5-80D2-01150247E29C}"/>
              </a:ext>
            </a:extLst>
          </p:cNvPr>
          <p:cNvSpPr>
            <a:spLocks noGrp="1"/>
          </p:cNvSpPr>
          <p:nvPr>
            <p:ph idx="1"/>
          </p:nvPr>
        </p:nvSpPr>
        <p:spPr>
          <a:xfrm>
            <a:off x="758824" y="2607732"/>
            <a:ext cx="8412480" cy="3174357"/>
          </a:xfrm>
        </p:spPr>
        <p:txBody>
          <a:bodyPr vert="horz" lIns="91440" tIns="45720" rIns="91440" bIns="45720" rtlCol="0" anchor="t">
            <a:noAutofit/>
          </a:bodyPr>
          <a:lstStyle/>
          <a:p>
            <a:pPr>
              <a:lnSpc>
                <a:spcPct val="100000"/>
              </a:lnSpc>
              <a:buNone/>
            </a:pPr>
            <a:r>
              <a:rPr lang="ru-RU" sz="1600" dirty="0">
                <a:latin typeface="Dotum"/>
                <a:ea typeface="+mn-lt"/>
                <a:cs typeface="+mn-lt"/>
              </a:rPr>
              <a:t>Никотин появляется в тканях мозга спустя 7 секунд после первой затяжки. В чем секрет влияния никотина на работу мозга? Никотин как бы улучшает связь между клетками мозга, облегчая проведение нервных импульсов. Мозговые процессы благодаря никотину на время возбуждаются, но затем надолго тормозятся. Ведь мозгу нужен отдых. Сдвигая привычный для себя маятник умственной деятельности, курильщик затем неотвратимо ощущает его обратный ход.</a:t>
            </a:r>
            <a:endParaRPr lang="ru-RU" sz="1600" dirty="0">
              <a:latin typeface="Dotum"/>
              <a:ea typeface="Dotum"/>
            </a:endParaRPr>
          </a:p>
          <a:p>
            <a:pPr>
              <a:lnSpc>
                <a:spcPct val="100000"/>
              </a:lnSpc>
              <a:buNone/>
            </a:pPr>
            <a:r>
              <a:rPr lang="ru-RU" sz="1600" dirty="0">
                <a:latin typeface="Dotum"/>
                <a:ea typeface="+mn-lt"/>
                <a:cs typeface="+mn-lt"/>
              </a:rPr>
              <a:t>Но коварство никотина не только в этом. Оно проявляется при длительном курении. Мозг привыкает к постоянным никотиновым подачкам, которые в некоторой степени облегчают его работу. И вот сам начинает их требовать, не желая особенно перетруждаться. Вступает в свои права закон биологической лени. Подобно алкоголику, которому, чтобы поддержать нормальное самочувствие, приходиться «подкармливать» мозг алкоголем, а курильщик - вынужден «баловать» его, никотином. А иначе появляется беспокойство, раздражительность, нервозность. Тут же волей-неволей закуришь вновь.</a:t>
            </a:r>
            <a:endParaRPr lang="ru-RU" sz="1600" dirty="0">
              <a:latin typeface="Dotum"/>
            </a:endParaRPr>
          </a:p>
          <a:p>
            <a:pPr marL="0" indent="0">
              <a:lnSpc>
                <a:spcPct val="100000"/>
              </a:lnSpc>
              <a:buNone/>
            </a:pPr>
            <a:endParaRPr lang="ru-RU" sz="1300"/>
          </a:p>
        </p:txBody>
      </p:sp>
      <p:sp>
        <p:nvSpPr>
          <p:cNvPr id="2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74199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4EF9FBA-5254-4EA5-B52C-8D718BD9AB42}"/>
              </a:ext>
            </a:extLst>
          </p:cNvPr>
          <p:cNvSpPr>
            <a:spLocks noGrp="1"/>
          </p:cNvSpPr>
          <p:nvPr>
            <p:ph type="title"/>
          </p:nvPr>
        </p:nvSpPr>
        <p:spPr>
          <a:xfrm>
            <a:off x="758952" y="379475"/>
            <a:ext cx="10671048" cy="1554480"/>
          </a:xfrm>
        </p:spPr>
        <p:txBody>
          <a:bodyPr anchor="ctr">
            <a:normAutofit fontScale="90000"/>
          </a:bodyPr>
          <a:lstStyle/>
          <a:p>
            <a:r>
              <a:rPr lang="ru-RU" i="0" dirty="0">
                <a:solidFill>
                  <a:schemeClr val="bg1"/>
                </a:solidFill>
                <a:latin typeface="Dotum"/>
                <a:ea typeface="Dotum"/>
              </a:rPr>
              <a:t>Влияние табака на организм </a:t>
            </a:r>
          </a:p>
        </p:txBody>
      </p:sp>
      <p:sp>
        <p:nvSpPr>
          <p:cNvPr id="3" name="Объект 2">
            <a:extLst>
              <a:ext uri="{FF2B5EF4-FFF2-40B4-BE49-F238E27FC236}">
                <a16:creationId xmlns:a16="http://schemas.microsoft.com/office/drawing/2014/main" id="{366E4F3A-BAC4-4664-A86B-3925843DBA3E}"/>
              </a:ext>
            </a:extLst>
          </p:cNvPr>
          <p:cNvSpPr>
            <a:spLocks noGrp="1"/>
          </p:cNvSpPr>
          <p:nvPr>
            <p:ph idx="1"/>
          </p:nvPr>
        </p:nvSpPr>
        <p:spPr>
          <a:xfrm>
            <a:off x="758824" y="2607732"/>
            <a:ext cx="8412480" cy="3174357"/>
          </a:xfrm>
        </p:spPr>
        <p:txBody>
          <a:bodyPr vert="horz" lIns="91440" tIns="45720" rIns="91440" bIns="45720" rtlCol="0">
            <a:normAutofit/>
          </a:bodyPr>
          <a:lstStyle/>
          <a:p>
            <a:pPr marL="0" indent="0">
              <a:buNone/>
            </a:pPr>
            <a:r>
              <a:rPr lang="ru-RU" dirty="0">
                <a:ea typeface="+mn-lt"/>
                <a:cs typeface="+mn-lt"/>
              </a:rPr>
              <a:t>Органы дыхания первыми принимают на себя табачную атаку. И страдают они наиболее часто. Проходя через дыхательные пути, табачный дым вызывает раздражения, воспаления слизистых оболочек зева, носоглотки, трахеи бронхов, а также легочных альвеол. Постоянное раздражение слизистой оболочки бронхов может спровоцировать развитие бронхиальной астмы. А хроническое воспаление верхних дыхательных путей, хронический бронхит, сопровождающийся изнуряющим кашлем, - удел всех курильщиков. Бесспорно, установлена также связь между курением и частотой заболеваний раком губы, языка, гортани, трахеи.</a:t>
            </a: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73744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09AC3B0-C2DD-492E-B1E0-EA11ACE9B95D}"/>
              </a:ext>
            </a:extLst>
          </p:cNvPr>
          <p:cNvSpPr>
            <a:spLocks noGrp="1"/>
          </p:cNvSpPr>
          <p:nvPr>
            <p:ph type="title"/>
          </p:nvPr>
        </p:nvSpPr>
        <p:spPr>
          <a:xfrm>
            <a:off x="758952" y="379475"/>
            <a:ext cx="10671048" cy="1554480"/>
          </a:xfrm>
        </p:spPr>
        <p:txBody>
          <a:bodyPr anchor="ctr">
            <a:normAutofit fontScale="90000"/>
          </a:bodyPr>
          <a:lstStyle/>
          <a:p>
            <a:r>
              <a:rPr lang="ru-RU" i="0" dirty="0">
                <a:solidFill>
                  <a:schemeClr val="bg1"/>
                </a:solidFill>
                <a:latin typeface="Dotum"/>
                <a:ea typeface="Dotum"/>
              </a:rPr>
              <a:t>Влияние табака на организм</a:t>
            </a:r>
          </a:p>
        </p:txBody>
      </p:sp>
      <p:sp>
        <p:nvSpPr>
          <p:cNvPr id="3" name="Объект 2">
            <a:extLst>
              <a:ext uri="{FF2B5EF4-FFF2-40B4-BE49-F238E27FC236}">
                <a16:creationId xmlns:a16="http://schemas.microsoft.com/office/drawing/2014/main" id="{04020ED0-3C8E-416E-857B-8D0BBD25384B}"/>
              </a:ext>
            </a:extLst>
          </p:cNvPr>
          <p:cNvSpPr>
            <a:spLocks noGrp="1"/>
          </p:cNvSpPr>
          <p:nvPr>
            <p:ph idx="1"/>
          </p:nvPr>
        </p:nvSpPr>
        <p:spPr>
          <a:xfrm>
            <a:off x="758824" y="2607732"/>
            <a:ext cx="8412480" cy="3174357"/>
          </a:xfrm>
        </p:spPr>
        <p:txBody>
          <a:bodyPr vert="horz" lIns="91440" tIns="45720" rIns="91440" bIns="45720" rtlCol="0" anchor="t">
            <a:normAutofit fontScale="77500" lnSpcReduction="20000"/>
          </a:bodyPr>
          <a:lstStyle/>
          <a:p>
            <a:pPr algn="just">
              <a:buNone/>
            </a:pPr>
            <a:r>
              <a:rPr lang="ru-RU" dirty="0">
                <a:latin typeface="Dotum"/>
                <a:ea typeface="+mn-lt"/>
                <a:cs typeface="+mn-lt"/>
              </a:rPr>
              <a:t>В последнее десятилетие все большую озабоченность ученых и практических врачей вызывает то пагубное влияние, которое оказывает компоненты табачного дыма на </a:t>
            </a:r>
            <a:r>
              <a:rPr lang="ru-RU" dirty="0" err="1">
                <a:latin typeface="Dotum"/>
                <a:ea typeface="+mn-lt"/>
                <a:cs typeface="+mn-lt"/>
              </a:rPr>
              <a:t>сердечнососудистую</a:t>
            </a:r>
            <a:r>
              <a:rPr lang="ru-RU" dirty="0">
                <a:latin typeface="Dotum"/>
                <a:ea typeface="+mn-lt"/>
                <a:cs typeface="+mn-lt"/>
              </a:rPr>
              <a:t> систему. Поражение сердца и сосудов у людей, много и систематически курящих, как правило, является следствием нарушением нервной и гуморальной регуляции деятельности </a:t>
            </a:r>
            <a:r>
              <a:rPr lang="ru-RU" dirty="0" err="1">
                <a:latin typeface="Dotum"/>
                <a:ea typeface="+mn-lt"/>
                <a:cs typeface="+mn-lt"/>
              </a:rPr>
              <a:t>сердечнососудистой</a:t>
            </a:r>
            <a:r>
              <a:rPr lang="ru-RU" dirty="0">
                <a:latin typeface="Dotum"/>
                <a:ea typeface="+mn-lt"/>
                <a:cs typeface="+mn-lt"/>
              </a:rPr>
              <a:t> системы.</a:t>
            </a:r>
            <a:endParaRPr lang="ru-RU">
              <a:latin typeface="Dotum"/>
              <a:ea typeface="Dotum"/>
            </a:endParaRPr>
          </a:p>
          <a:p>
            <a:pPr algn="just">
              <a:buNone/>
            </a:pPr>
            <a:r>
              <a:rPr lang="ru-RU" dirty="0">
                <a:latin typeface="Dotum"/>
                <a:ea typeface="+mn-lt"/>
                <a:cs typeface="+mn-lt"/>
              </a:rPr>
              <a:t>Многочисленные эксперименты показали: после выкуренной сигареты (папиросы) резко увеличивается по сравнению с нормой количество кортикостероидов, а также адреналина и норадреналина. Эти биологически активные вещества побуждают сердечную мышцу работать в более учащенном ритме; увеличивается объем сердца, повышается артериальное давление, возрастает скорость сокращений миокарда.</a:t>
            </a:r>
            <a:endParaRPr lang="ru-RU" dirty="0">
              <a:latin typeface="Dotum"/>
            </a:endParaRPr>
          </a:p>
          <a:p>
            <a:pPr marL="0" indent="0">
              <a:buNone/>
            </a:pP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18831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5AE1A26-A2D3-4A78-9135-538E34A8E448}"/>
              </a:ext>
            </a:extLst>
          </p:cNvPr>
          <p:cNvSpPr>
            <a:spLocks noGrp="1"/>
          </p:cNvSpPr>
          <p:nvPr>
            <p:ph type="title"/>
          </p:nvPr>
        </p:nvSpPr>
        <p:spPr>
          <a:xfrm>
            <a:off x="758952" y="379475"/>
            <a:ext cx="10671048" cy="1554480"/>
          </a:xfrm>
        </p:spPr>
        <p:txBody>
          <a:bodyPr anchor="ctr">
            <a:normAutofit fontScale="90000"/>
          </a:bodyPr>
          <a:lstStyle/>
          <a:p>
            <a:r>
              <a:rPr lang="ru-RU" i="0" dirty="0">
                <a:solidFill>
                  <a:schemeClr val="bg1"/>
                </a:solidFill>
                <a:latin typeface="Dotum"/>
                <a:ea typeface="Dotum"/>
              </a:rPr>
              <a:t>Влияние табака на организм </a:t>
            </a:r>
          </a:p>
        </p:txBody>
      </p:sp>
      <p:sp>
        <p:nvSpPr>
          <p:cNvPr id="3" name="Объект 2">
            <a:extLst>
              <a:ext uri="{FF2B5EF4-FFF2-40B4-BE49-F238E27FC236}">
                <a16:creationId xmlns:a16="http://schemas.microsoft.com/office/drawing/2014/main" id="{475C9012-D82B-4DD9-99C6-94B2E29C8087}"/>
              </a:ext>
            </a:extLst>
          </p:cNvPr>
          <p:cNvSpPr>
            <a:spLocks noGrp="1"/>
          </p:cNvSpPr>
          <p:nvPr>
            <p:ph idx="1"/>
          </p:nvPr>
        </p:nvSpPr>
        <p:spPr>
          <a:xfrm>
            <a:off x="758824" y="2607732"/>
            <a:ext cx="8412480" cy="3174357"/>
          </a:xfrm>
        </p:spPr>
        <p:txBody>
          <a:bodyPr vert="horz" lIns="91440" tIns="45720" rIns="91440" bIns="45720" rtlCol="0" anchor="t">
            <a:normAutofit fontScale="77500" lnSpcReduction="20000"/>
          </a:bodyPr>
          <a:lstStyle/>
          <a:p>
            <a:pPr algn="just">
              <a:buNone/>
            </a:pPr>
            <a:r>
              <a:rPr lang="ru-RU" dirty="0">
                <a:latin typeface="Dotum"/>
                <a:ea typeface="+mn-lt"/>
                <a:cs typeface="+mn-lt"/>
              </a:rPr>
              <a:t>Подсчитано, что сердце курящего человека делает за сутки на 12-15 тысяч сокращений больше, чем сердце некурящего. Сам по себе такой режим неэкономичен, так как излишняя постоянная нагрузка ведет к преждевременному изнашиванию сердечной мышцы. Но положение усугубляется тем, что миокард не получает того количества кислорода, которое необходимо ему при такой интенсивной работе. Обусловлено это двумя причинами.</a:t>
            </a:r>
            <a:endParaRPr lang="ru-RU">
              <a:latin typeface="Dotum"/>
              <a:ea typeface="Dotum"/>
            </a:endParaRPr>
          </a:p>
          <a:p>
            <a:pPr algn="just">
              <a:buNone/>
            </a:pPr>
            <a:r>
              <a:rPr lang="ru-RU" dirty="0">
                <a:latin typeface="Dotum"/>
                <a:ea typeface="+mn-lt"/>
                <a:cs typeface="+mn-lt"/>
              </a:rPr>
              <a:t>Во-первых, коронарные сосуды курильщика </a:t>
            </a:r>
            <a:r>
              <a:rPr lang="ru-RU" dirty="0" err="1">
                <a:latin typeface="Dotum"/>
                <a:ea typeface="+mn-lt"/>
                <a:cs typeface="+mn-lt"/>
              </a:rPr>
              <a:t>спазмированы</a:t>
            </a:r>
            <a:r>
              <a:rPr lang="ru-RU" dirty="0">
                <a:latin typeface="Dotum"/>
                <a:ea typeface="+mn-lt"/>
                <a:cs typeface="+mn-lt"/>
              </a:rPr>
              <a:t>, сужены, и, следовательно, приток крови по ним весьма затруднен. А во-вторых, кровь, циркулирующая в организме курильщика, бедна кислородом. Ибо, как мы помним 10% гемоглобина, выключены из дыхательного процесса: они вынуждены нести на себе «мертвый груз» - молекулы угарного газа.</a:t>
            </a:r>
            <a:endParaRPr lang="ru-RU" dirty="0">
              <a:latin typeface="Dotum"/>
            </a:endParaRPr>
          </a:p>
          <a:p>
            <a:pPr marL="0" indent="0">
              <a:buNone/>
            </a:pPr>
            <a:endParaRPr lang="ru-RU"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124425581"/>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HeadlinesVTI</vt:lpstr>
      <vt:lpstr>Зависимость, вызванная употреблением табака</vt:lpstr>
      <vt:lpstr>Введение </vt:lpstr>
      <vt:lpstr>Вред Курения </vt:lpstr>
      <vt:lpstr> Когда же приобщаются к курению?</vt:lpstr>
      <vt:lpstr>Что содержит в себе сигарета?</vt:lpstr>
      <vt:lpstr>Влияние курения на организм человека </vt:lpstr>
      <vt:lpstr>Влияние табака на организм </vt:lpstr>
      <vt:lpstr>Влияние табака на организм</vt:lpstr>
      <vt:lpstr>Влияние табака на организм </vt:lpstr>
      <vt:lpstr>Влияние табака на организм </vt:lpstr>
      <vt:lpstr>Влияние табака на организм </vt:lpstr>
      <vt:lpstr>Влияние табака на организм</vt:lpstr>
      <vt:lpstr>Влияние табака на  организм </vt:lpstr>
      <vt:lpstr>Табачная зависимость </vt:lpstr>
      <vt:lpstr>Табачная зависимость </vt:lpstr>
      <vt:lpstr>Заключение </vt:lpstr>
      <vt:lpstr>Литература</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dc:title>
  <dc:creator/>
  <cp:lastModifiedBy/>
  <cp:revision>194</cp:revision>
  <dcterms:created xsi:type="dcterms:W3CDTF">2021-12-08T05:35:39Z</dcterms:created>
  <dcterms:modified xsi:type="dcterms:W3CDTF">2021-12-08T06:17:42Z</dcterms:modified>
</cp:coreProperties>
</file>