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29"/>
  </p:notesMasterIdLst>
  <p:sldIdLst>
    <p:sldId id="326" r:id="rId2"/>
    <p:sldId id="257" r:id="rId3"/>
    <p:sldId id="258" r:id="rId4"/>
    <p:sldId id="329" r:id="rId5"/>
    <p:sldId id="330" r:id="rId6"/>
    <p:sldId id="259" r:id="rId7"/>
    <p:sldId id="260" r:id="rId8"/>
    <p:sldId id="261" r:id="rId9"/>
    <p:sldId id="331" r:id="rId10"/>
    <p:sldId id="262" r:id="rId11"/>
    <p:sldId id="263" r:id="rId12"/>
    <p:sldId id="332" r:id="rId13"/>
    <p:sldId id="265" r:id="rId14"/>
    <p:sldId id="266" r:id="rId15"/>
    <p:sldId id="267" r:id="rId16"/>
    <p:sldId id="268" r:id="rId17"/>
    <p:sldId id="269" r:id="rId18"/>
    <p:sldId id="270" r:id="rId19"/>
    <p:sldId id="334" r:id="rId20"/>
    <p:sldId id="301" r:id="rId21"/>
    <p:sldId id="335" r:id="rId22"/>
    <p:sldId id="302" r:id="rId23"/>
    <p:sldId id="336" r:id="rId24"/>
    <p:sldId id="304" r:id="rId25"/>
    <p:sldId id="337" r:id="rId26"/>
    <p:sldId id="306" r:id="rId27"/>
    <p:sldId id="32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6" autoAdjust="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2766A-437D-46F0-A157-8E12427497C0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42A63-92F5-4F4C-9EE8-795EA3A78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3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27FF-2773-4FF3-AAB3-B8478D1F51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9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2A63-92F5-4F4C-9EE8-795EA3A78C6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07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2A63-92F5-4F4C-9EE8-795EA3A78C6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5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2A63-92F5-4F4C-9EE8-795EA3A78C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0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2A63-92F5-4F4C-9EE8-795EA3A78C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6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2A63-92F5-4F4C-9EE8-795EA3A78C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84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2A63-92F5-4F4C-9EE8-795EA3A78C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86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2A63-92F5-4F4C-9EE8-795EA3A78C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3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2A63-92F5-4F4C-9EE8-795EA3A78C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8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2A63-92F5-4F4C-9EE8-795EA3A78C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24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42A63-92F5-4F4C-9EE8-795EA3A78C6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6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8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71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06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98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3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8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7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4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7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0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8438" y="1267330"/>
            <a:ext cx="8915399" cy="1677471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Компьютерная томография при травме живота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6731" y="4619297"/>
            <a:ext cx="4405709" cy="1677471"/>
          </a:xfrm>
        </p:spPr>
        <p:txBody>
          <a:bodyPr>
            <a:normAutofit fontScale="92500"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Выполнил: ординатор кафедры лучевой диагностики ИПО </a:t>
            </a:r>
            <a:r>
              <a:rPr lang="ru-RU" altLang="ru-RU" sz="28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Фисун</a:t>
            </a:r>
            <a:r>
              <a:rPr lang="ru-RU" altLang="ru-RU" sz="28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Елена Александровна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7697" y="6414185"/>
            <a:ext cx="389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Красноярск, 2023 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7148" y="100493"/>
            <a:ext cx="823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>
                <a:cs typeface="Times New Roman"/>
              </a:rPr>
              <a:t>ФГБОУ ВО </a:t>
            </a:r>
            <a:r>
              <a:rPr lang="ru-RU" altLang="ru-RU" dirty="0" err="1">
                <a:cs typeface="Times New Roman"/>
              </a:rPr>
              <a:t>КрасГМУ</a:t>
            </a:r>
            <a:r>
              <a:rPr lang="ru-RU" altLang="ru-RU" dirty="0">
                <a:cs typeface="Times New Roman"/>
              </a:rPr>
              <a:t> им. проф. В.Ф. </a:t>
            </a:r>
            <a:r>
              <a:rPr lang="ru-RU" altLang="ru-RU" dirty="0" err="1">
                <a:cs typeface="Times New Roman"/>
              </a:rPr>
              <a:t>Войно-Ясенецкого</a:t>
            </a:r>
            <a:r>
              <a:rPr lang="ru-RU" altLang="ru-RU" dirty="0">
                <a:cs typeface="Times New Roman"/>
              </a:rPr>
              <a:t> Минздрава России Кафедра лучевой диагностики ИПО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250" y="0"/>
            <a:ext cx="2194750" cy="149364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5F168F5-BC11-8FEC-4BBD-9550D1D7A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4" y="3371596"/>
            <a:ext cx="7135717" cy="298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2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8536F9-CD21-82D1-31FF-14B341C1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08" y="126706"/>
            <a:ext cx="10527356" cy="67843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3055A1-F4C4-0A7F-12BC-E70B9E039899}"/>
              </a:ext>
            </a:extLst>
          </p:cNvPr>
          <p:cNvSpPr txBox="1"/>
          <p:nvPr/>
        </p:nvSpPr>
        <p:spPr>
          <a:xfrm>
            <a:off x="1828800" y="185473"/>
            <a:ext cx="1021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Шкала травм селезенки (пересмотр 2018 года)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218159-C380-74A5-050E-8F56D17A98F8}"/>
              </a:ext>
            </a:extLst>
          </p:cNvPr>
          <p:cNvSpPr txBox="1"/>
          <p:nvPr/>
        </p:nvSpPr>
        <p:spPr>
          <a:xfrm>
            <a:off x="1708208" y="735430"/>
            <a:ext cx="178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Степень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C7C23B-2AE6-B6AE-EED1-E4E64EFD92BD}"/>
              </a:ext>
            </a:extLst>
          </p:cNvPr>
          <p:cNvSpPr txBox="1"/>
          <p:nvPr/>
        </p:nvSpPr>
        <p:spPr>
          <a:xfrm>
            <a:off x="1708208" y="1946490"/>
            <a:ext cx="178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Степень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5A3CC3-C331-E51A-EC80-3A2BE7996133}"/>
              </a:ext>
            </a:extLst>
          </p:cNvPr>
          <p:cNvSpPr txBox="1"/>
          <p:nvPr/>
        </p:nvSpPr>
        <p:spPr>
          <a:xfrm>
            <a:off x="1708208" y="2967335"/>
            <a:ext cx="178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Степень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ADC1E-FF02-47A8-C3E5-19767AEE828F}"/>
              </a:ext>
            </a:extLst>
          </p:cNvPr>
          <p:cNvSpPr txBox="1"/>
          <p:nvPr/>
        </p:nvSpPr>
        <p:spPr>
          <a:xfrm>
            <a:off x="1708208" y="4044109"/>
            <a:ext cx="178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Степень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DD21EF-D8FE-D6FA-1C35-0FB4C45D2FB1}"/>
              </a:ext>
            </a:extLst>
          </p:cNvPr>
          <p:cNvSpPr txBox="1"/>
          <p:nvPr/>
        </p:nvSpPr>
        <p:spPr>
          <a:xfrm>
            <a:off x="1821190" y="5745371"/>
            <a:ext cx="178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Степень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A5FD5B-FA8C-F10F-420F-DAFBBAADFFF5}"/>
              </a:ext>
            </a:extLst>
          </p:cNvPr>
          <p:cNvSpPr txBox="1"/>
          <p:nvPr/>
        </p:nvSpPr>
        <p:spPr>
          <a:xfrm>
            <a:off x="3687200" y="700613"/>
            <a:ext cx="8349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Подкапсульная гематома </a:t>
            </a:r>
            <a:r>
              <a:rPr lang="en-US" sz="2200" dirty="0"/>
              <a:t>&lt;</a:t>
            </a:r>
            <a:endParaRPr lang="ru-RU" sz="2200" dirty="0"/>
          </a:p>
          <a:p>
            <a:r>
              <a:rPr lang="ru-RU" sz="2200" dirty="0"/>
              <a:t>Разрыв паренхимы площадью 10% поверхности </a:t>
            </a:r>
            <a:r>
              <a:rPr lang="en-US" sz="2200" dirty="0"/>
              <a:t>&lt; </a:t>
            </a:r>
            <a:r>
              <a:rPr lang="ru-RU" sz="2200" dirty="0"/>
              <a:t>Капсульный разрыв глубиной 1 см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4A094D-0C4E-A338-4A88-1FC1678CF4C1}"/>
              </a:ext>
            </a:extLst>
          </p:cNvPr>
          <p:cNvSpPr txBox="1"/>
          <p:nvPr/>
        </p:nvSpPr>
        <p:spPr>
          <a:xfrm>
            <a:off x="3691994" y="1859339"/>
            <a:ext cx="8926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Подкапсульная гематома 10-50% площади поверхности </a:t>
            </a:r>
          </a:p>
          <a:p>
            <a:r>
              <a:rPr lang="ru-RU" sz="2200" dirty="0"/>
              <a:t>Интрапаренхиматозная гематома </a:t>
            </a:r>
            <a:r>
              <a:rPr lang="en-US" sz="2200" dirty="0"/>
              <a:t>&lt;</a:t>
            </a:r>
            <a:r>
              <a:rPr lang="ru-RU" sz="2200" dirty="0"/>
              <a:t>5см</a:t>
            </a:r>
          </a:p>
          <a:p>
            <a:r>
              <a:rPr lang="ru-RU" sz="2200" dirty="0"/>
              <a:t>Разрыв 1-3 см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424638-CF79-AA93-8B4D-3D66D7865B61}"/>
              </a:ext>
            </a:extLst>
          </p:cNvPr>
          <p:cNvSpPr txBox="1"/>
          <p:nvPr/>
        </p:nvSpPr>
        <p:spPr>
          <a:xfrm>
            <a:off x="3687201" y="3018065"/>
            <a:ext cx="8349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Подкапсульная гематома </a:t>
            </a:r>
            <a:r>
              <a:rPr lang="en-US" sz="2200" dirty="0"/>
              <a:t>&gt;50</a:t>
            </a:r>
            <a:r>
              <a:rPr lang="ru-RU" sz="2200" dirty="0"/>
              <a:t>% площади поверхности</a:t>
            </a:r>
          </a:p>
          <a:p>
            <a:r>
              <a:rPr lang="ru-RU" sz="2200" dirty="0"/>
              <a:t>Разрыв</a:t>
            </a:r>
            <a:r>
              <a:rPr lang="en-US" sz="2200" dirty="0"/>
              <a:t> </a:t>
            </a:r>
            <a:r>
              <a:rPr lang="ru-RU" sz="2200" dirty="0"/>
              <a:t>более 3 см</a:t>
            </a:r>
          </a:p>
          <a:p>
            <a:r>
              <a:rPr lang="ru-RU" sz="2200" dirty="0"/>
              <a:t>Интрапаренхиматозная гематомы  ≥5 см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A835A1-C02E-DF46-D583-46B1234BDAFE}"/>
              </a:ext>
            </a:extLst>
          </p:cNvPr>
          <p:cNvSpPr txBox="1"/>
          <p:nvPr/>
        </p:nvSpPr>
        <p:spPr>
          <a:xfrm>
            <a:off x="3662671" y="4034972"/>
            <a:ext cx="85119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Любая травма при наличии повреждения сосудов селезенки или активного кровотечения, ограниченного капсулой селезенки,</a:t>
            </a:r>
          </a:p>
          <a:p>
            <a:r>
              <a:rPr lang="ru-RU" sz="2000" dirty="0"/>
              <a:t>Разрыв с повреждением сегментарных или подвздошные сосуды, вызывающие нарушение </a:t>
            </a:r>
            <a:r>
              <a:rPr lang="ru-RU" sz="2000" dirty="0" err="1"/>
              <a:t>васкуляризации</a:t>
            </a:r>
            <a:r>
              <a:rPr lang="ru-RU" sz="2000" dirty="0"/>
              <a:t> </a:t>
            </a:r>
            <a:r>
              <a:rPr lang="en-US" sz="2000" dirty="0"/>
              <a:t>&gt;25</a:t>
            </a:r>
            <a:r>
              <a:rPr lang="ru-RU" sz="2000" dirty="0"/>
              <a:t>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A4D8EB-979D-9559-3136-48D07D9906F3}"/>
              </a:ext>
            </a:extLst>
          </p:cNvPr>
          <p:cNvSpPr txBox="1"/>
          <p:nvPr/>
        </p:nvSpPr>
        <p:spPr>
          <a:xfrm>
            <a:off x="3714752" y="5607464"/>
            <a:ext cx="8926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Любая травма при наличии повреждения сосудов селезенки с активным кровотечением, распространяющимся в брюшную полость</a:t>
            </a:r>
          </a:p>
          <a:p>
            <a:r>
              <a:rPr lang="ru-RU" sz="2000" dirty="0"/>
              <a:t>Раздробленная селезенка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4313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3FBD4-65CA-8AD9-8418-028C7AE3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79" y="168813"/>
            <a:ext cx="11442798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Случай 1.</a:t>
            </a:r>
            <a:br>
              <a:rPr lang="ru-RU" sz="4000" dirty="0"/>
            </a:br>
            <a:r>
              <a:rPr lang="ru-RU" sz="4000" dirty="0"/>
              <a:t>Определите степень повреждения селезенки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D423D0-A241-5D7A-A884-7562EF583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08" y="1562044"/>
            <a:ext cx="7507678" cy="5295956"/>
          </a:xfrm>
        </p:spPr>
      </p:pic>
    </p:spTree>
    <p:extLst>
      <p:ext uri="{BB962C8B-B14F-4D97-AF65-F5344CB8AC3E}">
        <p14:creationId xmlns:p14="http://schemas.microsoft.com/office/powerpoint/2010/main" val="146724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46DA1-EF87-425C-4621-4D1E435A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ECA76-E8AC-424A-CDEC-46322255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006991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Определяется несколько участков низкой интенсивности с нечеткими контурами, не линейной формы. Классическая картина ушибов.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Перелом ребра и подкожная эмфизема из-за пневмоторакса.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Из-за отсутствия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гемоперитонеума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или активного кровотечения у этого пациента прогноз хороший, лечение консервативное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57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36F0E-3D3C-55AE-7F30-79C555CB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825" y="117594"/>
            <a:ext cx="9992750" cy="12379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Случай 2. </a:t>
            </a:r>
            <a:r>
              <a:rPr lang="ru-RU" dirty="0"/>
              <a:t>Опишите повреждения селезенки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E5CE01F-260E-53E6-86B2-662204E82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25" y="1094369"/>
            <a:ext cx="8965809" cy="5646037"/>
          </a:xfrm>
        </p:spPr>
      </p:pic>
    </p:spTree>
    <p:extLst>
      <p:ext uri="{BB962C8B-B14F-4D97-AF65-F5344CB8AC3E}">
        <p14:creationId xmlns:p14="http://schemas.microsoft.com/office/powerpoint/2010/main" val="249273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D5D59-ADA1-8B82-B5A2-29ADF9D4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A76A4-1DAA-D2CC-C559-D83363F62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006991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ru-RU" sz="3000" b="0" i="0" dirty="0">
                <a:solidFill>
                  <a:srgbClr val="000000"/>
                </a:solidFill>
                <a:effectLst/>
              </a:rPr>
              <a:t>Определяются линейные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гиподенсивные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участки</a:t>
            </a:r>
            <a:r>
              <a:rPr lang="ru-RU" sz="3000" dirty="0">
                <a:solidFill>
                  <a:srgbClr val="000000"/>
                </a:solidFill>
              </a:rPr>
              <a:t> с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3000" dirty="0">
                <a:solidFill>
                  <a:srgbClr val="000000"/>
                </a:solidFill>
              </a:rPr>
              <a:t>неровными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краями.</a:t>
            </a:r>
          </a:p>
          <a:p>
            <a:r>
              <a:rPr lang="ru-RU" sz="3000" dirty="0">
                <a:solidFill>
                  <a:srgbClr val="000000"/>
                </a:solidFill>
              </a:rPr>
              <a:t>Ок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руглой или овальной формы гиподенсивные участки соответствуют </a:t>
            </a:r>
            <a:r>
              <a:rPr lang="ru-RU" sz="3000" b="0" i="0" dirty="0" err="1">
                <a:solidFill>
                  <a:srgbClr val="000000"/>
                </a:solidFill>
                <a:effectLst/>
              </a:rPr>
              <a:t>внутриселезеночной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 гематоме.</a:t>
            </a:r>
          </a:p>
          <a:p>
            <a:r>
              <a:rPr lang="ru-RU" sz="3000" b="0" i="0" dirty="0" err="1">
                <a:solidFill>
                  <a:srgbClr val="000000"/>
                </a:solidFill>
                <a:effectLst/>
              </a:rPr>
              <a:t>Гемоперитонеум</a:t>
            </a:r>
            <a:r>
              <a:rPr lang="ru-RU" sz="30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ru-RU" sz="3000" b="0" i="0" dirty="0">
                <a:solidFill>
                  <a:srgbClr val="000000"/>
                </a:solidFill>
                <a:effectLst/>
              </a:rPr>
              <a:t>В зависимости от клинического состояния лечение консервативное, так как активного кровотечения 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71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41B5F-C8AC-FE1A-1D34-0970D20D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45700"/>
            <a:ext cx="8911687" cy="1280890"/>
          </a:xfrm>
        </p:spPr>
        <p:txBody>
          <a:bodyPr/>
          <a:lstStyle/>
          <a:p>
            <a:pPr algn="ctr"/>
            <a:r>
              <a:rPr lang="ru-RU" dirty="0" err="1">
                <a:latin typeface="+mn-lt"/>
              </a:rPr>
              <a:t>Экстравазация</a:t>
            </a:r>
            <a:r>
              <a:rPr lang="ru-RU" dirty="0">
                <a:latin typeface="+mn-lt"/>
              </a:rPr>
              <a:t> контрастного вещества при травме </a:t>
            </a:r>
            <a:r>
              <a:rPr lang="ru-RU" dirty="0"/>
              <a:t>селезенки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04979-36E5-CF5B-6746-EAF0036F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315" y="2295325"/>
            <a:ext cx="5527441" cy="543013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0000"/>
                </a:solidFill>
              </a:rPr>
              <a:t>О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пределяется как область повышенной плотности в пределах 10 ед. по шкале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Хаунсфилда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по сравнению с соседним сосудом или аортой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2D243E-38B9-4F74-4FDD-8F9549BD2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9" y="2107132"/>
            <a:ext cx="6510286" cy="4476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8D423E-B93C-D698-1902-44E16B4341C6}"/>
              </a:ext>
            </a:extLst>
          </p:cNvPr>
          <p:cNvSpPr txBox="1"/>
          <p:nvPr/>
        </p:nvSpPr>
        <p:spPr>
          <a:xfrm>
            <a:off x="202029" y="2295325"/>
            <a:ext cx="651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Повреждение селезенки – </a:t>
            </a:r>
            <a:r>
              <a:rPr lang="ru-RU" sz="2400" b="1" dirty="0" err="1"/>
              <a:t>Экстравазация</a:t>
            </a:r>
            <a:r>
              <a:rPr lang="ru-RU" sz="2400" b="1" dirty="0"/>
              <a:t> контрастного вещества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C2F9D-E012-7C1B-4BB0-4F6B1C014100}"/>
              </a:ext>
            </a:extLst>
          </p:cNvPr>
          <p:cNvSpPr txBox="1"/>
          <p:nvPr/>
        </p:nvSpPr>
        <p:spPr>
          <a:xfrm>
            <a:off x="423197" y="3519200"/>
            <a:ext cx="62891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&gt;82</a:t>
            </a:r>
            <a:r>
              <a:rPr lang="ru-RU" sz="2600" dirty="0"/>
              <a:t>% не возможно консервативное введение</a:t>
            </a:r>
          </a:p>
          <a:p>
            <a:r>
              <a:rPr lang="en-US" sz="2600" dirty="0"/>
              <a:t>&gt;</a:t>
            </a:r>
            <a:r>
              <a:rPr lang="ru-RU" sz="2600" dirty="0"/>
              <a:t>в 9,2 раза больше вероятность того, что потребуется вмешательство</a:t>
            </a:r>
            <a:endParaRPr lang="en-US" sz="2600" dirty="0"/>
          </a:p>
          <a:p>
            <a:r>
              <a:rPr lang="en-US" sz="2600" dirty="0"/>
              <a:t>&gt;</a:t>
            </a:r>
            <a:r>
              <a:rPr lang="ru-RU" sz="2600" dirty="0"/>
              <a:t>Лечение с помощью эмболизации/спленэктомии</a:t>
            </a:r>
          </a:p>
        </p:txBody>
      </p:sp>
    </p:spTree>
    <p:extLst>
      <p:ext uri="{BB962C8B-B14F-4D97-AF65-F5344CB8AC3E}">
        <p14:creationId xmlns:p14="http://schemas.microsoft.com/office/powerpoint/2010/main" val="3291508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A9A60-DD11-F83F-AAE9-71FA6427E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420" y="15987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Случай 3. </a:t>
            </a:r>
            <a:r>
              <a:rPr lang="ru-RU" dirty="0"/>
              <a:t>Опишите повреждения селезенки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9944F-E317-3322-E21A-7319C555B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972" y="1800665"/>
            <a:ext cx="3275428" cy="489745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22-летний мужчина, поступил через 3 часа после несчастного случая на сноуборде с болью в левом плече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E6B467-91E2-AF5E-0597-9700AFABB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1" y="1569271"/>
            <a:ext cx="8553157" cy="50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1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D42DB-34AD-349B-D8EB-D5AF909B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31" y="399027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F1DA5-7BDE-5656-371C-2420FE88F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79" y="1113249"/>
            <a:ext cx="5303521" cy="5345724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b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sz="3000" b="0" i="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Гемоперитонеум</a:t>
            </a:r>
            <a:r>
              <a:rPr lang="ru-RU" sz="3000" b="0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вокруг селезенки и печени.</a:t>
            </a:r>
          </a:p>
          <a:p>
            <a:r>
              <a:rPr lang="ru-RU" sz="3000" b="0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Линейная зона </a:t>
            </a:r>
            <a:r>
              <a:rPr lang="ru-RU" sz="3000" b="0" i="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гиподенсии</a:t>
            </a:r>
            <a:r>
              <a:rPr lang="ru-RU" sz="3000" b="0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в передней части селезенки соответствует разрыву.</a:t>
            </a:r>
          </a:p>
          <a:p>
            <a:r>
              <a:rPr lang="ru-RU" sz="3000" b="0" i="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Медиально</a:t>
            </a:r>
            <a:r>
              <a:rPr lang="ru-RU" sz="3000" b="0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от селезенки отложение контраста соответствует </a:t>
            </a:r>
            <a:r>
              <a:rPr lang="ru-RU" sz="3000" b="0" i="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экстравазации</a:t>
            </a:r>
            <a:r>
              <a:rPr lang="ru-RU" sz="3000" b="0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ru-RU" sz="3000" dirty="0">
                <a:ea typeface="Open Sans" panose="020B0606030504020204" pitchFamily="34" charset="0"/>
                <a:cs typeface="Open Sans" panose="020B0606030504020204" pitchFamily="34" charset="0"/>
              </a:rPr>
              <a:t>В этом случае предпочтителен отказ от консервативной тактики ведения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14EB406-7E02-43FA-AC11-B34F6C05A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1"/>
            <a:ext cx="6839502" cy="37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92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4055D-0011-4D64-398A-A63FF91C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96" y="284610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Случай 4. </a:t>
            </a:r>
            <a:r>
              <a:rPr lang="ru-RU" dirty="0"/>
              <a:t>Выводы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177BB-D420-4E5A-F503-020A4C8C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182" y="1565499"/>
            <a:ext cx="4062803" cy="5007889"/>
          </a:xfrm>
        </p:spPr>
        <p:txBody>
          <a:bodyPr>
            <a:normAutofit fontScale="92500"/>
          </a:bodyPr>
          <a:lstStyle/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</a:rPr>
              <a:t>Имеются рваные раны, а также активное кровотечение с </a:t>
            </a:r>
            <a:r>
              <a:rPr lang="ru-RU" sz="2600" dirty="0" err="1">
                <a:solidFill>
                  <a:srgbClr val="000000"/>
                </a:solidFill>
              </a:rPr>
              <a:t>экстравазацией</a:t>
            </a:r>
            <a:r>
              <a:rPr lang="ru-RU" sz="2600" dirty="0">
                <a:solidFill>
                  <a:srgbClr val="000000"/>
                </a:solidFill>
              </a:rPr>
              <a:t> контраста</a:t>
            </a:r>
            <a:r>
              <a:rPr lang="ru-RU" sz="2600" b="0" i="0" dirty="0">
                <a:solidFill>
                  <a:srgbClr val="000000"/>
                </a:solidFill>
                <a:effectLst/>
              </a:rPr>
              <a:t> плотностью в пределах плотности аорты.</a:t>
            </a:r>
          </a:p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</a:rPr>
              <a:t>Также есть </a:t>
            </a:r>
            <a:r>
              <a:rPr lang="ru-RU" sz="2600" b="0" i="0" dirty="0" err="1">
                <a:solidFill>
                  <a:srgbClr val="000000"/>
                </a:solidFill>
                <a:effectLst/>
              </a:rPr>
              <a:t>гемоперитонеум</a:t>
            </a:r>
            <a:r>
              <a:rPr lang="ru-RU" sz="2600" b="0" i="0" dirty="0">
                <a:solidFill>
                  <a:srgbClr val="000000"/>
                </a:solidFill>
                <a:effectLst/>
              </a:rPr>
              <a:t>, вероятно, потребуется операция</a:t>
            </a:r>
          </a:p>
          <a:p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FD69D82-D3DF-4905-8EE2-EEB353CA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565501"/>
            <a:ext cx="7688462" cy="500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21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AA902-4354-830C-BED0-9D4AD505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97501"/>
            <a:ext cx="8911687" cy="1280890"/>
          </a:xfrm>
        </p:spPr>
        <p:txBody>
          <a:bodyPr/>
          <a:lstStyle/>
          <a:p>
            <a:pPr algn="ctr"/>
            <a:r>
              <a:rPr lang="ru-RU" i="0" dirty="0">
                <a:effectLst/>
              </a:rPr>
              <a:t>поджелудочная</a:t>
            </a:r>
            <a:r>
              <a:rPr lang="ru-RU" b="1" i="0" dirty="0">
                <a:effectLst/>
                <a:latin typeface="Open Sans" panose="020B0606030504020204" pitchFamily="34" charset="0"/>
              </a:rPr>
              <a:t> </a:t>
            </a:r>
            <a:r>
              <a:rPr lang="ru-RU" i="0" dirty="0">
                <a:effectLst/>
              </a:rPr>
              <a:t>железа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76ED1-92A5-E847-9B4E-289D942F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418" y="2114845"/>
            <a:ext cx="4406496" cy="474901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400" dirty="0">
                <a:solidFill>
                  <a:srgbClr val="000000"/>
                </a:solidFill>
              </a:rPr>
              <a:t>Редко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 повреждается 0,4%.</a:t>
            </a:r>
          </a:p>
          <a:p>
            <a:pPr algn="l"/>
            <a:r>
              <a:rPr lang="ru-RU" sz="3400" b="0" i="0" dirty="0">
                <a:solidFill>
                  <a:srgbClr val="000000"/>
                </a:solidFill>
                <a:effectLst/>
              </a:rPr>
              <a:t>1,1% заболеваемости при проникающих травмах и только 0,2% при тупых травмах.</a:t>
            </a:r>
          </a:p>
          <a:p>
            <a:pPr algn="l"/>
            <a:r>
              <a:rPr lang="ru-RU" sz="3400" b="0" i="0" dirty="0">
                <a:solidFill>
                  <a:srgbClr val="000000"/>
                </a:solidFill>
                <a:effectLst/>
              </a:rPr>
              <a:t>Редко изолированная травма.</a:t>
            </a:r>
          </a:p>
          <a:p>
            <a:pPr algn="l"/>
            <a:r>
              <a:rPr lang="ru-RU" sz="3400" b="0" i="0" dirty="0">
                <a:solidFill>
                  <a:srgbClr val="000000"/>
                </a:solidFill>
                <a:effectLst/>
              </a:rPr>
              <a:t>Обычно является частью «</a:t>
            </a:r>
            <a:r>
              <a:rPr lang="ru-RU" sz="3400" dirty="0">
                <a:solidFill>
                  <a:srgbClr val="000000"/>
                </a:solidFill>
              </a:rPr>
              <a:t>сочетанной травмы</a:t>
            </a:r>
            <a:r>
              <a:rPr lang="ru-RU" sz="3400" b="0" i="0" dirty="0">
                <a:solidFill>
                  <a:srgbClr val="000000"/>
                </a:solidFill>
                <a:effectLst/>
              </a:rPr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1DD760-8730-FD68-3CD4-26E15A932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6" y="2351910"/>
            <a:ext cx="7224723" cy="36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4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706FF-3972-38C3-6928-A35EACB2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442" y="356824"/>
            <a:ext cx="8911687" cy="1280890"/>
          </a:xfrm>
        </p:spPr>
        <p:txBody>
          <a:bodyPr/>
          <a:lstStyle/>
          <a:p>
            <a:pPr algn="ctr"/>
            <a:r>
              <a:rPr lang="ru-RU" i="0" dirty="0">
                <a:effectLst/>
              </a:rPr>
              <a:t>Введение</a:t>
            </a:r>
            <a:br>
              <a:rPr lang="ru-RU" b="1" i="0" dirty="0"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09AAF-E604-11C1-E772-55AC06FED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711" y="1118382"/>
            <a:ext cx="6710289" cy="5634110"/>
          </a:xfrm>
        </p:spPr>
        <p:txBody>
          <a:bodyPr>
            <a:normAutofit fontScale="62500" lnSpcReduction="20000"/>
          </a:bodyPr>
          <a:lstStyle/>
          <a:p>
            <a:r>
              <a:rPr lang="ru-RU" sz="3800" b="0" i="0" dirty="0">
                <a:solidFill>
                  <a:srgbClr val="000000"/>
                </a:solidFill>
                <a:effectLst/>
              </a:rPr>
              <a:t>Травма - основная причина смерти в возрасте до сорока лет (10% травмы живота)</a:t>
            </a:r>
          </a:p>
          <a:p>
            <a:pPr algn="l"/>
            <a:r>
              <a:rPr lang="ru-RU" sz="3800" dirty="0">
                <a:solidFill>
                  <a:srgbClr val="000000"/>
                </a:solidFill>
              </a:rPr>
              <a:t>КТ признаки травмы живота</a:t>
            </a:r>
            <a:r>
              <a:rPr lang="ru-RU" sz="3800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i="0" dirty="0" err="1">
                <a:solidFill>
                  <a:srgbClr val="000000"/>
                </a:solidFill>
                <a:effectLst/>
              </a:rPr>
              <a:t>Гемоперитонеум</a:t>
            </a:r>
            <a:endParaRPr lang="ru-RU" sz="3800" dirty="0">
              <a:solidFill>
                <a:srgbClr val="00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dirty="0" err="1">
                <a:solidFill>
                  <a:srgbClr val="000000"/>
                </a:solidFill>
              </a:rPr>
              <a:t>Э</a:t>
            </a:r>
            <a:r>
              <a:rPr lang="ru-RU" sz="3800" i="0" dirty="0" err="1">
                <a:solidFill>
                  <a:srgbClr val="000000"/>
                </a:solidFill>
                <a:effectLst/>
              </a:rPr>
              <a:t>кстравазация</a:t>
            </a:r>
            <a:r>
              <a:rPr lang="ru-RU" sz="3800" i="0" dirty="0">
                <a:solidFill>
                  <a:srgbClr val="000000"/>
                </a:solidFill>
                <a:effectLst/>
              </a:rPr>
              <a:t> контрастного вещества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i="0" dirty="0">
                <a:solidFill>
                  <a:srgbClr val="000000"/>
                </a:solidFill>
                <a:effectLst/>
              </a:rPr>
              <a:t>Разрывы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i="0" dirty="0">
                <a:solidFill>
                  <a:srgbClr val="000000"/>
                </a:solidFill>
                <a:effectLst/>
              </a:rPr>
              <a:t>Гематомы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i="0" dirty="0">
                <a:solidFill>
                  <a:srgbClr val="000000"/>
                </a:solidFill>
                <a:effectLst/>
              </a:rPr>
              <a:t>Ушибы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i="0" dirty="0" err="1">
                <a:solidFill>
                  <a:srgbClr val="000000"/>
                </a:solidFill>
                <a:effectLst/>
              </a:rPr>
              <a:t>Пневмоперитонеум</a:t>
            </a:r>
            <a:endParaRPr lang="ru-RU" sz="380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dirty="0">
                <a:solidFill>
                  <a:srgbClr val="000000"/>
                </a:solidFill>
              </a:rPr>
              <a:t>Нарушение </a:t>
            </a:r>
            <a:r>
              <a:rPr lang="ru-RU" sz="3800" dirty="0" err="1">
                <a:solidFill>
                  <a:srgbClr val="000000"/>
                </a:solidFill>
              </a:rPr>
              <a:t>васкуляризации</a:t>
            </a:r>
            <a:r>
              <a:rPr lang="ru-RU" sz="3800" i="0" dirty="0">
                <a:solidFill>
                  <a:srgbClr val="000000"/>
                </a:solidFill>
                <a:effectLst/>
              </a:rPr>
              <a:t> органов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i="0" dirty="0" err="1">
                <a:solidFill>
                  <a:srgbClr val="000000"/>
                </a:solidFill>
                <a:effectLst/>
              </a:rPr>
              <a:t>Подкапсульные</a:t>
            </a:r>
            <a:r>
              <a:rPr lang="ru-RU" sz="3800" i="0" dirty="0">
                <a:solidFill>
                  <a:srgbClr val="000000"/>
                </a:solidFill>
                <a:effectLst/>
              </a:rPr>
              <a:t> гематомы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5CDDD7-6038-7DA2-FBDC-C133AF6FA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3" y="1322364"/>
            <a:ext cx="5255473" cy="44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13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787FD-558E-07E8-4F9B-22B2280B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50257"/>
            <a:ext cx="10655007" cy="1280890"/>
          </a:xfrm>
        </p:spPr>
        <p:txBody>
          <a:bodyPr/>
          <a:lstStyle/>
          <a:p>
            <a:r>
              <a:rPr lang="ru-RU" b="1" dirty="0"/>
              <a:t>Случай 5. </a:t>
            </a:r>
            <a:r>
              <a:rPr lang="ru-RU" dirty="0"/>
              <a:t>Опишите поражения поджелудочной железы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0EA58E-B04A-AEC6-4989-D3E10E24E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703" y="1647971"/>
            <a:ext cx="4703297" cy="531055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</a:rPr>
              <a:t>В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одитель, попавший в аварию.</a:t>
            </a:r>
            <a:br>
              <a:rPr lang="ru-RU" sz="2400" b="0" i="0" dirty="0">
                <a:solidFill>
                  <a:srgbClr val="000000"/>
                </a:solidFill>
                <a:effectLst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Жизненно важные показатели были стабильными, живот был слегка болезненным</a:t>
            </a:r>
          </a:p>
          <a:p>
            <a:pPr marL="0" indent="0" algn="l">
              <a:buNone/>
            </a:pPr>
            <a:b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4844951D-EA48-6CA6-17B9-A5E3C8C7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5" y="1339511"/>
            <a:ext cx="6246056" cy="53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95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52A2D-846A-42E7-3AFD-DA993EDC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615" y="288388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2699F4-60BA-67F2-1531-3F51CFC5B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615" y="928833"/>
            <a:ext cx="9861452" cy="5760720"/>
          </a:xfrm>
        </p:spPr>
        <p:txBody>
          <a:bodyPr>
            <a:normAutofit/>
          </a:bodyPr>
          <a:lstStyle/>
          <a:p>
            <a:r>
              <a:rPr lang="ru-RU" sz="2400" dirty="0"/>
              <a:t>Все внутрибрюшинные органы в пределах нормы, внутрибрюшинной жидкости нет.</a:t>
            </a:r>
          </a:p>
          <a:p>
            <a:r>
              <a:rPr lang="ru-RU" sz="2400" dirty="0" err="1"/>
              <a:t>Гиподенсная</a:t>
            </a:r>
            <a:r>
              <a:rPr lang="ru-RU" sz="2400" dirty="0"/>
              <a:t> зона в хвосте поджелудочной железы и некоторое количество жидкости позади поджелудочной железы, лучше всего видна кпереди от левой почки.</a:t>
            </a:r>
          </a:p>
          <a:p>
            <a:r>
              <a:rPr lang="ru-RU" sz="2400" dirty="0"/>
              <a:t>Можно предположить повреждение поджелудочной железы. Изолированное повреждение встречается редко, поскольку поджелудочная железа защищена печенью, селезенкой и костной грудной клеткой.</a:t>
            </a:r>
          </a:p>
          <a:p>
            <a:r>
              <a:rPr lang="ru-RU" sz="2400" dirty="0"/>
              <a:t>При следующем наблюдении пациент испытывал сильную боль, проведено повторное сканирование - вокруг поджелудочной железы наблюдалось скопление жидкости.</a:t>
            </a:r>
          </a:p>
          <a:p>
            <a:r>
              <a:rPr lang="ru-RU" sz="2400" dirty="0"/>
              <a:t>У данного пациента - изолированное повреждение поджелудочной железы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259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ABDEA2-2C42-0B12-C1F4-84E73F751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21" y="1290063"/>
            <a:ext cx="11012755" cy="53738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AE262-3755-4231-9A07-07D9BFFC0112}"/>
              </a:ext>
            </a:extLst>
          </p:cNvPr>
          <p:cNvSpPr txBox="1"/>
          <p:nvPr/>
        </p:nvSpPr>
        <p:spPr>
          <a:xfrm>
            <a:off x="2965576" y="1590886"/>
            <a:ext cx="754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Области сочетанной травмы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B561D-6496-DCD2-1C40-91994A8F70CB}"/>
              </a:ext>
            </a:extLst>
          </p:cNvPr>
          <p:cNvSpPr txBox="1"/>
          <p:nvPr/>
        </p:nvSpPr>
        <p:spPr>
          <a:xfrm>
            <a:off x="1247429" y="3265604"/>
            <a:ext cx="29344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Правая</a:t>
            </a:r>
            <a:r>
              <a:rPr lang="en-US" sz="2600" dirty="0"/>
              <a:t> </a:t>
            </a:r>
            <a:r>
              <a:rPr lang="ru-RU" sz="2600" dirty="0"/>
              <a:t>доля печени</a:t>
            </a:r>
            <a:endParaRPr lang="en-US" sz="2600" dirty="0"/>
          </a:p>
          <a:p>
            <a:r>
              <a:rPr lang="ru-RU" sz="2600" dirty="0"/>
              <a:t>Правая</a:t>
            </a:r>
            <a:r>
              <a:rPr lang="en-US" sz="2600" dirty="0"/>
              <a:t> </a:t>
            </a:r>
            <a:r>
              <a:rPr lang="ru-RU" sz="2600" dirty="0"/>
              <a:t>почка</a:t>
            </a:r>
          </a:p>
          <a:p>
            <a:r>
              <a:rPr lang="ru-RU" sz="2600" dirty="0"/>
              <a:t>Диафрагма </a:t>
            </a:r>
          </a:p>
          <a:p>
            <a:r>
              <a:rPr lang="ru-RU" sz="2600" dirty="0"/>
              <a:t>Двенадцатиперстная кишка</a:t>
            </a:r>
          </a:p>
          <a:p>
            <a:r>
              <a:rPr lang="ru-RU" sz="2600" dirty="0"/>
              <a:t>Нижняя полая вена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3ACA2-0328-6F37-F4BA-1AEC68E77EB6}"/>
              </a:ext>
            </a:extLst>
          </p:cNvPr>
          <p:cNvSpPr txBox="1"/>
          <p:nvPr/>
        </p:nvSpPr>
        <p:spPr>
          <a:xfrm>
            <a:off x="4629143" y="3180479"/>
            <a:ext cx="422100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Левая доля печени</a:t>
            </a:r>
          </a:p>
          <a:p>
            <a:r>
              <a:rPr lang="ru-RU" sz="2600" dirty="0"/>
              <a:t>Поджелудочная железа</a:t>
            </a:r>
          </a:p>
          <a:p>
            <a:r>
              <a:rPr lang="ru-RU" sz="2600" dirty="0"/>
              <a:t>Аорта</a:t>
            </a:r>
          </a:p>
          <a:p>
            <a:r>
              <a:rPr lang="ru-RU" sz="2600" dirty="0"/>
              <a:t>Поперечная ободочная кишка</a:t>
            </a:r>
          </a:p>
          <a:p>
            <a:r>
              <a:rPr lang="ru-RU" sz="2600" dirty="0"/>
              <a:t>Двенадцатиперстная кишка</a:t>
            </a:r>
          </a:p>
          <a:p>
            <a:r>
              <a:rPr lang="ru-RU" sz="2600" dirty="0"/>
              <a:t>Тонкий кишечник</a:t>
            </a: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3820DE-C786-4BE7-338D-494566BEFD4A}"/>
              </a:ext>
            </a:extLst>
          </p:cNvPr>
          <p:cNvSpPr txBox="1"/>
          <p:nvPr/>
        </p:nvSpPr>
        <p:spPr>
          <a:xfrm>
            <a:off x="9106208" y="3184629"/>
            <a:ext cx="28150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Селезенка</a:t>
            </a:r>
          </a:p>
          <a:p>
            <a:r>
              <a:rPr lang="ru-RU" sz="2600" dirty="0"/>
              <a:t>Левая почка</a:t>
            </a:r>
          </a:p>
          <a:p>
            <a:r>
              <a:rPr lang="ru-RU" sz="2600" dirty="0"/>
              <a:t>Диафрагма </a:t>
            </a:r>
          </a:p>
          <a:p>
            <a:r>
              <a:rPr lang="ru-RU" sz="2600" dirty="0"/>
              <a:t>Поджелудочная железа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2C320F-7DBB-1B5A-C84C-C6F7F241ECEA}"/>
              </a:ext>
            </a:extLst>
          </p:cNvPr>
          <p:cNvSpPr txBox="1"/>
          <p:nvPr/>
        </p:nvSpPr>
        <p:spPr>
          <a:xfrm>
            <a:off x="989063" y="2635994"/>
            <a:ext cx="332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Правосторонняя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C7F11E-7660-06F7-9746-0B09E1F1F231}"/>
              </a:ext>
            </a:extLst>
          </p:cNvPr>
          <p:cNvSpPr txBox="1"/>
          <p:nvPr/>
        </p:nvSpPr>
        <p:spPr>
          <a:xfrm>
            <a:off x="8863989" y="2612289"/>
            <a:ext cx="313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Левосторонняя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C6AE5-C07B-8837-884D-4446E37B92CD}"/>
              </a:ext>
            </a:extLst>
          </p:cNvPr>
          <p:cNvSpPr txBox="1"/>
          <p:nvPr/>
        </p:nvSpPr>
        <p:spPr>
          <a:xfrm>
            <a:off x="5176911" y="2612289"/>
            <a:ext cx="261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Центральная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1987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12707-429F-4AE7-1502-C85CDEC7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09" y="362862"/>
            <a:ext cx="8911687" cy="1280890"/>
          </a:xfrm>
        </p:spPr>
        <p:txBody>
          <a:bodyPr/>
          <a:lstStyle/>
          <a:p>
            <a:r>
              <a:rPr lang="ru-RU" b="1" dirty="0"/>
              <a:t>Случай 6. </a:t>
            </a:r>
            <a:r>
              <a:rPr lang="ru-RU" dirty="0"/>
              <a:t>Опишите поражения</a:t>
            </a:r>
          </a:p>
        </p:txBody>
      </p:sp>
      <p:pic>
        <p:nvPicPr>
          <p:cNvPr id="4" name="Объект 4" descr="Изображение выглядит как внутренний, отражение&#10;&#10;Автоматически созданное описание">
            <a:extLst>
              <a:ext uri="{FF2B5EF4-FFF2-40B4-BE49-F238E27FC236}">
                <a16:creationId xmlns:a16="http://schemas.microsoft.com/office/drawing/2014/main" id="{76D0653C-9171-2C5B-3E05-C7C6C3F39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53" y="1390533"/>
            <a:ext cx="7554351" cy="52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9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D62FC-E9FF-58E8-588C-C8D1B316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69365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B6768A-D386-76F6-AA8D-3F504D7EA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130" y="1750255"/>
            <a:ext cx="8915400" cy="3777622"/>
          </a:xfrm>
        </p:spPr>
        <p:txBody>
          <a:bodyPr/>
          <a:lstStyle/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</a:rPr>
              <a:t>Левосторонняя сочетанная </a:t>
            </a:r>
            <a:r>
              <a:rPr lang="ru-RU" sz="3200" dirty="0">
                <a:solidFill>
                  <a:srgbClr val="000000"/>
                </a:solidFill>
              </a:rPr>
              <a:t>травма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.</a:t>
            </a:r>
            <a:endParaRPr lang="ru-RU" sz="3200" dirty="0">
              <a:solidFill>
                <a:srgbClr val="000000"/>
              </a:solidFill>
            </a:endParaRPr>
          </a:p>
          <a:p>
            <a:pPr algn="l"/>
            <a:r>
              <a:rPr lang="ru-RU" sz="3200" b="0" i="0" dirty="0">
                <a:solidFill>
                  <a:srgbClr val="000000"/>
                </a:solidFill>
                <a:effectLst/>
              </a:rPr>
              <a:t>Повреждение хвоста поджелудочной железы, а также повреждение селезенки, повреждение почек и </a:t>
            </a:r>
            <a:r>
              <a:rPr lang="ru-RU" sz="3200" b="0" i="0" dirty="0" err="1">
                <a:solidFill>
                  <a:srgbClr val="000000"/>
                </a:solidFill>
                <a:effectLst/>
              </a:rPr>
              <a:t>пневмоперитонеум</a:t>
            </a:r>
            <a:endParaRPr lang="ru-RU" sz="3200" b="0" i="0" dirty="0">
              <a:solidFill>
                <a:srgbClr val="000000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4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A0816-9528-2B99-4187-E2E92909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097" y="469366"/>
            <a:ext cx="8911687" cy="1280890"/>
          </a:xfrm>
        </p:spPr>
        <p:txBody>
          <a:bodyPr/>
          <a:lstStyle/>
          <a:p>
            <a:r>
              <a:rPr lang="ru-RU" b="1" dirty="0"/>
              <a:t>Случай 7. </a:t>
            </a:r>
            <a:r>
              <a:rPr lang="ru-RU" dirty="0"/>
              <a:t>Опишите поражения</a:t>
            </a:r>
          </a:p>
        </p:txBody>
      </p:sp>
      <p:pic>
        <p:nvPicPr>
          <p:cNvPr id="4" name="Picture 2" descr="Ранение правого пакета с вовлечением поджелудочной железы.">
            <a:extLst>
              <a:ext uri="{FF2B5EF4-FFF2-40B4-BE49-F238E27FC236}">
                <a16:creationId xmlns:a16="http://schemas.microsoft.com/office/drawing/2014/main" id="{882DCF8E-B47A-B125-9303-F4AD1731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24" y="1398473"/>
            <a:ext cx="7496151" cy="522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A1519-8C06-D732-41E8-BB4C502C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02" y="638178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6BFE1-4757-0030-FA72-51EF31DE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082" y="1547445"/>
            <a:ext cx="9685410" cy="4839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sz="2800" dirty="0"/>
              <a:t>Правосторонняя сочетанная травма.</a:t>
            </a:r>
          </a:p>
          <a:p>
            <a:r>
              <a:rPr lang="ru-RU" sz="2800" dirty="0"/>
              <a:t>Разрыв печени, затрагивающий крупные сосуды, пересекающие поджелудочную железу на границе головки и тела.</a:t>
            </a:r>
          </a:p>
          <a:p>
            <a:r>
              <a:rPr lang="ru-RU" sz="2800" dirty="0"/>
              <a:t>Сила должна исходить с правой передней стороны, сдавливая печень и поджелудочную железу против позвоночника.</a:t>
            </a:r>
          </a:p>
          <a:p>
            <a:r>
              <a:rPr lang="ru-RU" sz="2800" dirty="0"/>
              <a:t>Иногда этот вид травмы также затрагивает двенадцатиперстную кишку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716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6303D-E6A5-7E3A-AD95-1EC9AA92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194" y="200626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90DE7-78C8-8569-7C9D-D6DDB3A86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003" y="3287151"/>
            <a:ext cx="6765803" cy="1552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Продолжение следует…</a:t>
            </a:r>
          </a:p>
        </p:txBody>
      </p:sp>
    </p:spTree>
    <p:extLst>
      <p:ext uri="{BB962C8B-B14F-4D97-AF65-F5344CB8AC3E}">
        <p14:creationId xmlns:p14="http://schemas.microsoft.com/office/powerpoint/2010/main" val="36885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08ECF-769F-E805-3B24-9869B69E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107" y="114471"/>
            <a:ext cx="8911687" cy="1280890"/>
          </a:xfrm>
        </p:spPr>
        <p:txBody>
          <a:bodyPr/>
          <a:lstStyle/>
          <a:p>
            <a:r>
              <a:rPr lang="ru-RU" dirty="0"/>
              <a:t>Протокол травмы живота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0139E5-A027-7308-4E01-3360EA99D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110" y="1542974"/>
            <a:ext cx="5440890" cy="4805773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Тупая травма живота чаще лечится консервативно(более 50 % повреждений селезенки, 80 % повреждений печени и практически все повреждения почек), </a:t>
            </a:r>
            <a:r>
              <a:rPr lang="ru-RU" sz="2400" dirty="0">
                <a:solidFill>
                  <a:srgbClr val="000000"/>
                </a:solidFill>
              </a:rPr>
              <a:t>так как при сохранении органов, в долгосрочной перспективе благоприятный исход</a:t>
            </a:r>
            <a:endParaRPr lang="ru-RU" sz="24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A9F4E7-F699-F6B0-75FA-0E8311FB1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6" y="1418139"/>
            <a:ext cx="6399645" cy="4930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64DB6-5EB2-7641-5B2B-3520341B1F24}"/>
              </a:ext>
            </a:extLst>
          </p:cNvPr>
          <p:cNvSpPr txBox="1"/>
          <p:nvPr/>
        </p:nvSpPr>
        <p:spPr>
          <a:xfrm>
            <a:off x="961293" y="1542975"/>
            <a:ext cx="513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Протокол травмы живота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6FFBE-18DD-E3F8-5D2A-0E3928037015}"/>
              </a:ext>
            </a:extLst>
          </p:cNvPr>
          <p:cNvSpPr txBox="1"/>
          <p:nvPr/>
        </p:nvSpPr>
        <p:spPr>
          <a:xfrm>
            <a:off x="983934" y="2550975"/>
            <a:ext cx="513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Первоначальная оценка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19511-0E92-AC59-BDE1-F5F57D9F0B12}"/>
              </a:ext>
            </a:extLst>
          </p:cNvPr>
          <p:cNvSpPr txBox="1"/>
          <p:nvPr/>
        </p:nvSpPr>
        <p:spPr>
          <a:xfrm>
            <a:off x="2644726" y="3046413"/>
            <a:ext cx="307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/>
              <a:t>тупая травма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проникающая травма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1BAB7F-5C01-434C-CD63-955CCE9E8919}"/>
              </a:ext>
            </a:extLst>
          </p:cNvPr>
          <p:cNvSpPr txBox="1"/>
          <p:nvPr/>
        </p:nvSpPr>
        <p:spPr>
          <a:xfrm>
            <a:off x="983934" y="4422474"/>
            <a:ext cx="5249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Консервативное введение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Исключить повреждение</a:t>
            </a:r>
          </a:p>
        </p:txBody>
      </p:sp>
    </p:spTree>
    <p:extLst>
      <p:ext uri="{BB962C8B-B14F-4D97-AF65-F5344CB8AC3E}">
        <p14:creationId xmlns:p14="http://schemas.microsoft.com/office/powerpoint/2010/main" val="72571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0E1C-016C-25C3-8B34-CBF2BFCF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180" y="483433"/>
            <a:ext cx="8911687" cy="1280890"/>
          </a:xfrm>
        </p:spPr>
        <p:txBody>
          <a:bodyPr/>
          <a:lstStyle/>
          <a:p>
            <a:r>
              <a:rPr lang="ru-RU" dirty="0"/>
              <a:t>Компьютерная томография(КТ) проводится: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B1254-61A9-DD21-1ED9-13E37C74A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882" y="2152650"/>
            <a:ext cx="9909517" cy="4705350"/>
          </a:xfrm>
        </p:spPr>
        <p:txBody>
          <a:bodyPr>
            <a:normAutofit/>
          </a:bodyPr>
          <a:lstStyle/>
          <a:p>
            <a:r>
              <a:rPr lang="ru-RU" sz="2800" dirty="0"/>
              <a:t>Для оценки пациентов с тупой травмой живота (чувствительность составляет 96–100% и 94–100%) , а так же при выписке пациентов из отделения неотложной помощи, исключив травму. </a:t>
            </a:r>
          </a:p>
          <a:p>
            <a:r>
              <a:rPr lang="ru-RU" sz="2800" dirty="0"/>
              <a:t>При проникающих травмах живота(чувствительность составляет 31,3% - 100% и 81% - 84%)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569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0BC6A-F6B2-668B-5010-2CBCAC2E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4" y="0"/>
            <a:ext cx="10027504" cy="879231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М</a:t>
            </a:r>
            <a:r>
              <a:rPr lang="ru-RU" i="0" dirty="0">
                <a:effectLst/>
              </a:rPr>
              <a:t>ультиспиральная </a:t>
            </a:r>
            <a:r>
              <a:rPr lang="ru-RU" dirty="0"/>
              <a:t>к</a:t>
            </a:r>
            <a:r>
              <a:rPr lang="ru-RU" i="0" dirty="0">
                <a:effectLst/>
              </a:rPr>
              <a:t>омпьютерная томография брюшной полости</a:t>
            </a:r>
            <a:br>
              <a:rPr lang="ru-RU" b="1" i="0" dirty="0"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D3008-6BB1-3494-A91B-4D4F04FCB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701" y="1223890"/>
            <a:ext cx="10911840" cy="56692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М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етод выбора для диагностики или исключения повреждения сосудов или активного внутрибрюшного кровотечения.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В настоящее время признается важность сканирования в </a:t>
            </a:r>
            <a:r>
              <a:rPr lang="ru-RU" sz="2400" b="0" i="1" dirty="0">
                <a:solidFill>
                  <a:srgbClr val="000000"/>
                </a:solidFill>
                <a:effectLst/>
              </a:rPr>
              <a:t>артериальную фазу</a:t>
            </a:r>
            <a:r>
              <a:rPr lang="ru-RU" sz="2400" dirty="0">
                <a:solidFill>
                  <a:srgbClr val="000000"/>
                </a:solidFill>
              </a:rPr>
              <a:t> (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может служить «дорожной картой» для интервенционного рентгенолога или сосудистого хирурга).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</a:rPr>
              <a:t>Альтернатива - сканирование с разделенным болюсом (артериальная фаза и венозная фаза объединены в одном сканировании). </a:t>
            </a:r>
          </a:p>
          <a:p>
            <a:pPr marL="0" indent="0" algn="l">
              <a:buNone/>
            </a:pPr>
            <a:r>
              <a:rPr lang="ru-RU" sz="2400" i="1" dirty="0">
                <a:solidFill>
                  <a:srgbClr val="000000"/>
                </a:solidFill>
                <a:effectLst/>
              </a:rPr>
              <a:t>      Недостаток: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труднее обнаружить </a:t>
            </a:r>
            <a:r>
              <a:rPr lang="ru-RU" sz="2400" b="0" i="0" dirty="0" err="1">
                <a:solidFill>
                  <a:srgbClr val="000000"/>
                </a:solidFill>
                <a:effectLst/>
              </a:rPr>
              <a:t>экстравазацию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контраста из-за отсутствия временной разности фаз и сниженной видимости артерий.</a:t>
            </a:r>
            <a:endParaRPr lang="ru-RU" sz="24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indent="0" algn="l">
              <a:buNone/>
            </a:pPr>
            <a:r>
              <a:rPr lang="ru-RU" sz="2400" b="0" i="1" dirty="0">
                <a:solidFill>
                  <a:srgbClr val="000000"/>
                </a:solidFill>
                <a:effectLst/>
              </a:rPr>
              <a:t>      Преимущества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: меньшая доза облучения</a:t>
            </a:r>
          </a:p>
        </p:txBody>
      </p:sp>
    </p:spTree>
    <p:extLst>
      <p:ext uri="{BB962C8B-B14F-4D97-AF65-F5344CB8AC3E}">
        <p14:creationId xmlns:p14="http://schemas.microsoft.com/office/powerpoint/2010/main" val="14671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BF82C7-6CD1-33E9-EDE1-5A119BBE3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15" y="1453069"/>
            <a:ext cx="10227211" cy="515218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239606-4160-1BFA-D0E2-DF60F6019355}"/>
              </a:ext>
            </a:extLst>
          </p:cNvPr>
          <p:cNvSpPr txBox="1"/>
          <p:nvPr/>
        </p:nvSpPr>
        <p:spPr>
          <a:xfrm>
            <a:off x="4951828" y="1448246"/>
            <a:ext cx="355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/>
              <a:t>МНОГОФАЗНАЯ КТ 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E0522-FA49-3C42-DA47-2259D80C446D}"/>
              </a:ext>
            </a:extLst>
          </p:cNvPr>
          <p:cNvSpPr txBox="1"/>
          <p:nvPr/>
        </p:nvSpPr>
        <p:spPr>
          <a:xfrm>
            <a:off x="2499021" y="1860272"/>
            <a:ext cx="821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Артериальная + </a:t>
            </a:r>
            <a:r>
              <a:rPr lang="ru-RU" sz="2000" b="1" dirty="0" err="1"/>
              <a:t>портовенозная</a:t>
            </a:r>
            <a:r>
              <a:rPr lang="ru-RU" sz="2000" b="1" dirty="0"/>
              <a:t> фаза или сплит-</a:t>
            </a:r>
            <a:r>
              <a:rPr lang="ru-RU" sz="2000" b="1" dirty="0" err="1"/>
              <a:t>болюсная</a:t>
            </a:r>
            <a:r>
              <a:rPr lang="ru-RU" sz="2000" b="1" dirty="0"/>
              <a:t> КТ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99A0CA-6965-D540-F29F-E56350DD0D94}"/>
              </a:ext>
            </a:extLst>
          </p:cNvPr>
          <p:cNvSpPr txBox="1"/>
          <p:nvPr/>
        </p:nvSpPr>
        <p:spPr>
          <a:xfrm>
            <a:off x="2388280" y="2425681"/>
            <a:ext cx="224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Всегда при: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8BBF21-1DFA-A28D-82B8-B9550420E8B0}"/>
              </a:ext>
            </a:extLst>
          </p:cNvPr>
          <p:cNvSpPr txBox="1"/>
          <p:nvPr/>
        </p:nvSpPr>
        <p:spPr>
          <a:xfrm>
            <a:off x="1891957" y="3052645"/>
            <a:ext cx="32343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200" dirty="0"/>
              <a:t>Патологических изменения обнаруженные по </a:t>
            </a:r>
            <a:r>
              <a:rPr lang="en-US" sz="2200" dirty="0"/>
              <a:t>FAST</a:t>
            </a:r>
            <a:r>
              <a:rPr lang="ru-RU" sz="2200" dirty="0"/>
              <a:t>-протоколу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Макрогематурия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F7AA39-6AF9-D6D7-5A48-4B03AD7FB6CC}"/>
              </a:ext>
            </a:extLst>
          </p:cNvPr>
          <p:cNvSpPr txBox="1"/>
          <p:nvPr/>
        </p:nvSpPr>
        <p:spPr>
          <a:xfrm>
            <a:off x="7235705" y="2382356"/>
            <a:ext cx="2969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 показаниям:</a:t>
            </a: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9BA08-D958-1122-8DF5-3ECECA2246EA}"/>
              </a:ext>
            </a:extLst>
          </p:cNvPr>
          <p:cNvSpPr txBox="1"/>
          <p:nvPr/>
        </p:nvSpPr>
        <p:spPr>
          <a:xfrm>
            <a:off x="5659708" y="2887346"/>
            <a:ext cx="57351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2200" dirty="0"/>
              <a:t>систолическое давление </a:t>
            </a:r>
            <a:r>
              <a:rPr lang="en-US" sz="2200" dirty="0"/>
              <a:t>&lt; 90</a:t>
            </a:r>
            <a:r>
              <a:rPr lang="ru-RU" sz="2200" dirty="0"/>
              <a:t> мм. Рт. Ст. без выраженной гемодинамической нестабильности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Доказанная травма грудной клетки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Гематокрит </a:t>
            </a:r>
            <a:r>
              <a:rPr lang="en-US" sz="2200" dirty="0"/>
              <a:t>&lt; 30</a:t>
            </a:r>
            <a:r>
              <a:rPr lang="ru-RU" sz="2200" dirty="0"/>
              <a:t>%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Боль в животе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Внешние признаки повреждения (такие как гематомы, след пристегнутого ремня безопасности)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Перелом таза или бедренной кости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12BF72-8AD5-A6A4-4B3E-86208CEAF2EE}"/>
              </a:ext>
            </a:extLst>
          </p:cNvPr>
          <p:cNvSpPr txBox="1"/>
          <p:nvPr/>
        </p:nvSpPr>
        <p:spPr>
          <a:xfrm>
            <a:off x="1281549" y="252741"/>
            <a:ext cx="11066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</a:t>
            </a:r>
            <a:r>
              <a:rPr lang="ru-RU" sz="36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ротокол многофазная компьютерной томографии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402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00AE4-1167-666C-AB62-4A796E87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513" y="243545"/>
            <a:ext cx="996930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Экскреторная</a:t>
            </a:r>
            <a:r>
              <a:rPr lang="ru-RU" sz="4000" dirty="0">
                <a:effectLst/>
              </a:rPr>
              <a:t> компьютерная </a:t>
            </a:r>
            <a:r>
              <a:rPr lang="ru-RU" sz="4000" dirty="0"/>
              <a:t>т</a:t>
            </a:r>
            <a:r>
              <a:rPr lang="ru-RU" sz="4000" dirty="0">
                <a:effectLst/>
              </a:rPr>
              <a:t>омография</a:t>
            </a:r>
            <a:br>
              <a:rPr lang="ru-RU" b="1" i="0" dirty="0"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AA5FD-139B-2775-9B33-9CEC1E8C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7913" y="1948376"/>
            <a:ext cx="5247249" cy="49096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ru-RU" b="1" i="0" dirty="0">
              <a:effectLst/>
              <a:latin typeface="Open Sans" panose="020B0606030504020204" pitchFamily="34" charset="0"/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Для выявления </a:t>
            </a:r>
            <a:r>
              <a:rPr lang="ru-RU" sz="2800" dirty="0">
                <a:solidFill>
                  <a:srgbClr val="000000"/>
                </a:solidFill>
              </a:rPr>
              <a:t>изменений чашечно-лоханочной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 системы почек, мочеточников и мочевого пузыря добавляется </a:t>
            </a:r>
            <a:r>
              <a:rPr lang="ru-RU" sz="2800" dirty="0">
                <a:solidFill>
                  <a:srgbClr val="000000"/>
                </a:solidFill>
              </a:rPr>
              <a:t>отсроченная фаза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 через 7–10 минут (для повышения чувствительности КТ)</a:t>
            </a:r>
          </a:p>
          <a:p>
            <a:pPr marL="0" indent="0">
              <a:buNone/>
            </a:pPr>
            <a:endParaRPr lang="ru-RU" sz="24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Рисунок 4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D315333F-63B3-778F-1AE9-F959E14C5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9" y="2133600"/>
            <a:ext cx="6881975" cy="4253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0A5D8F-CB93-503E-B60E-A1F8422868A6}"/>
              </a:ext>
            </a:extLst>
          </p:cNvPr>
          <p:cNvSpPr txBox="1"/>
          <p:nvPr/>
        </p:nvSpPr>
        <p:spPr>
          <a:xfrm>
            <a:off x="1957755" y="2291759"/>
            <a:ext cx="356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КТ в фазе секреции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6A082-E717-881B-C6A2-CBF111938BCF}"/>
              </a:ext>
            </a:extLst>
          </p:cNvPr>
          <p:cNvSpPr txBox="1"/>
          <p:nvPr/>
        </p:nvSpPr>
        <p:spPr>
          <a:xfrm>
            <a:off x="1744395" y="2820758"/>
            <a:ext cx="399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Задержка на 7-10 минут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5B1D9-0362-18B8-533B-56A272492EA4}"/>
              </a:ext>
            </a:extLst>
          </p:cNvPr>
          <p:cNvSpPr txBox="1"/>
          <p:nvPr/>
        </p:nvSpPr>
        <p:spPr>
          <a:xfrm>
            <a:off x="856671" y="3587580"/>
            <a:ext cx="5689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</a:t>
            </a:r>
            <a:r>
              <a:rPr lang="ru-RU" sz="2800" dirty="0"/>
              <a:t>Наружное кровотечение</a:t>
            </a:r>
          </a:p>
          <a:p>
            <a:r>
              <a:rPr lang="ru-RU" sz="2800" dirty="0"/>
              <a:t>-переломы таза</a:t>
            </a:r>
          </a:p>
          <a:p>
            <a:r>
              <a:rPr lang="ru-RU" sz="2800" dirty="0"/>
              <a:t>-повреждение почек</a:t>
            </a:r>
          </a:p>
          <a:p>
            <a:r>
              <a:rPr lang="ru-RU" sz="2800" dirty="0"/>
              <a:t>-подозрение на повреждение мочевого пузыря</a:t>
            </a:r>
          </a:p>
        </p:txBody>
      </p:sp>
    </p:spTree>
    <p:extLst>
      <p:ext uri="{BB962C8B-B14F-4D97-AF65-F5344CB8AC3E}">
        <p14:creationId xmlns:p14="http://schemas.microsoft.com/office/powerpoint/2010/main" val="357309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8BFE5-EE39-11BA-2C3A-71494CF7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749" y="196947"/>
            <a:ext cx="8911687" cy="1280890"/>
          </a:xfrm>
        </p:spPr>
        <p:txBody>
          <a:bodyPr/>
          <a:lstStyle/>
          <a:p>
            <a:pPr algn="ctr"/>
            <a:r>
              <a:rPr lang="ru-RU" i="0" dirty="0">
                <a:effectLst/>
              </a:rPr>
              <a:t>Селезенка</a:t>
            </a:r>
            <a:br>
              <a:rPr lang="ru-RU" i="0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26B89-8C79-7845-7765-689AE34B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343" y="1708053"/>
            <a:ext cx="5415669" cy="4953000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Селезенка паренхиматозный орган наиболее часто повреждающийся при тупой травме живота (25%).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Обнаружение э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кстравазации контраста имеет большое значение для тактики ведения пациентов (при активном кровотечении в 80% случаев консервативное лечение будет безуспешным)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680CAB-091C-5462-97D6-72090E00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9" y="1905000"/>
            <a:ext cx="6250354" cy="375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6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6BE89-B3EA-D81D-3E15-F1C04394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639" y="306333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Компьютерная томография травм селезенки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B77C1D-1C76-1FAE-6B9E-B570DCAEB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639" y="1477108"/>
            <a:ext cx="9178973" cy="5542669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endParaRPr lang="ru-R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ru-RU" sz="3700" b="0" i="0" dirty="0">
                <a:solidFill>
                  <a:srgbClr val="000000"/>
                </a:solidFill>
                <a:effectLst/>
              </a:rPr>
              <a:t>Сосудистое повреждение ( </a:t>
            </a:r>
            <a:r>
              <a:rPr lang="ru-RU" sz="3700" b="0" i="0" dirty="0" err="1">
                <a:solidFill>
                  <a:srgbClr val="000000"/>
                </a:solidFill>
                <a:effectLst/>
              </a:rPr>
              <a:t>псевдоаневризма</a:t>
            </a:r>
            <a:r>
              <a:rPr lang="ru-RU" sz="3700" b="0" i="0" dirty="0">
                <a:solidFill>
                  <a:srgbClr val="000000"/>
                </a:solidFill>
                <a:effectLst/>
              </a:rPr>
              <a:t> или артериовенозная фистула) проявляется как локальное скопление контраста, которое вымывается кровотоком.</a:t>
            </a:r>
            <a:r>
              <a:rPr lang="ru-RU" sz="37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 </a:t>
            </a:r>
          </a:p>
          <a:p>
            <a:pPr algn="l"/>
            <a:r>
              <a:rPr lang="ru-RU" sz="3700" b="0" i="0" dirty="0">
                <a:solidFill>
                  <a:srgbClr val="000000"/>
                </a:solidFill>
                <a:effectLst/>
              </a:rPr>
              <a:t>Активное кровотечение идентифицируется как </a:t>
            </a:r>
            <a:r>
              <a:rPr lang="ru-RU" sz="3700" b="0" i="0" dirty="0" err="1">
                <a:solidFill>
                  <a:srgbClr val="000000"/>
                </a:solidFill>
                <a:effectLst/>
              </a:rPr>
              <a:t>гиперденсивная</a:t>
            </a:r>
            <a:r>
              <a:rPr lang="ru-RU" sz="3700" b="0" i="0" dirty="0">
                <a:solidFill>
                  <a:srgbClr val="000000"/>
                </a:solidFill>
                <a:effectLst/>
              </a:rPr>
              <a:t> зона в брюшной полости, не вымывается кровотоком и становится больше в отсроченную фазу.</a:t>
            </a:r>
          </a:p>
          <a:p>
            <a:pPr algn="l"/>
            <a:r>
              <a:rPr lang="ru-RU" sz="3700" b="0" i="0" dirty="0">
                <a:solidFill>
                  <a:srgbClr val="000000"/>
                </a:solidFill>
                <a:effectLst/>
              </a:rPr>
              <a:t>Тромбоз сосудов может привести к инфаркту органа</a:t>
            </a:r>
          </a:p>
        </p:txBody>
      </p:sp>
    </p:spTree>
    <p:extLst>
      <p:ext uri="{BB962C8B-B14F-4D97-AF65-F5344CB8AC3E}">
        <p14:creationId xmlns:p14="http://schemas.microsoft.com/office/powerpoint/2010/main" val="22502495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4236</TotalTime>
  <Words>1088</Words>
  <Application>Microsoft Office PowerPoint</Application>
  <PresentationFormat>Широкоэкранный</PresentationFormat>
  <Paragraphs>166</Paragraphs>
  <Slides>27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Open Sans</vt:lpstr>
      <vt:lpstr>Times New Roman</vt:lpstr>
      <vt:lpstr>Wingdings 3</vt:lpstr>
      <vt:lpstr>Легкий дым</vt:lpstr>
      <vt:lpstr>Компьютерная томография при травме живота</vt:lpstr>
      <vt:lpstr>Введение </vt:lpstr>
      <vt:lpstr>Протокол травмы живота</vt:lpstr>
      <vt:lpstr>Компьютерная томография(КТ) проводится:</vt:lpstr>
      <vt:lpstr>Мультиспиральная компьютерная томография брюшной полости </vt:lpstr>
      <vt:lpstr>Презентация PowerPoint</vt:lpstr>
      <vt:lpstr>Экскреторная компьютерная томография </vt:lpstr>
      <vt:lpstr>Селезенка </vt:lpstr>
      <vt:lpstr>Компьютерная томография травм селезенки</vt:lpstr>
      <vt:lpstr>Презентация PowerPoint</vt:lpstr>
      <vt:lpstr>Случай 1. Определите степень повреждения селезенки </vt:lpstr>
      <vt:lpstr>Выводы:</vt:lpstr>
      <vt:lpstr>Случай 2. Опишите повреждения селезенки </vt:lpstr>
      <vt:lpstr>Выводы:</vt:lpstr>
      <vt:lpstr>Экстравазация контрастного вещества при травме селезенки</vt:lpstr>
      <vt:lpstr>Случай 3. Опишите повреждения селезенки </vt:lpstr>
      <vt:lpstr>Выводы:</vt:lpstr>
      <vt:lpstr>Случай 4. Выводы </vt:lpstr>
      <vt:lpstr>поджелудочная железа</vt:lpstr>
      <vt:lpstr>Случай 5. Опишите поражения поджелудочной железы</vt:lpstr>
      <vt:lpstr>Выводы:</vt:lpstr>
      <vt:lpstr>Презентация PowerPoint</vt:lpstr>
      <vt:lpstr>Случай 6. Опишите поражения</vt:lpstr>
      <vt:lpstr>Выводы:</vt:lpstr>
      <vt:lpstr>Случай 7. Опишите поражения</vt:lpstr>
      <vt:lpstr>Выводы: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Герман Герман</dc:creator>
  <cp:lastModifiedBy>Герман Герман</cp:lastModifiedBy>
  <cp:revision>88</cp:revision>
  <dcterms:created xsi:type="dcterms:W3CDTF">2023-02-15T12:49:14Z</dcterms:created>
  <dcterms:modified xsi:type="dcterms:W3CDTF">2023-04-02T06:36:41Z</dcterms:modified>
</cp:coreProperties>
</file>