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7" r:id="rId2"/>
    <p:sldId id="258" r:id="rId3"/>
    <p:sldId id="263" r:id="rId4"/>
    <p:sldId id="261" r:id="rId5"/>
    <p:sldId id="312" r:id="rId6"/>
    <p:sldId id="313" r:id="rId7"/>
    <p:sldId id="304" r:id="rId8"/>
    <p:sldId id="262" r:id="rId9"/>
    <p:sldId id="264" r:id="rId10"/>
    <p:sldId id="265" r:id="rId11"/>
    <p:sldId id="266" r:id="rId12"/>
    <p:sldId id="267" r:id="rId13"/>
    <p:sldId id="268" r:id="rId14"/>
    <p:sldId id="305" r:id="rId15"/>
    <p:sldId id="306" r:id="rId16"/>
    <p:sldId id="307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8" r:id="rId26"/>
    <p:sldId id="309" r:id="rId27"/>
    <p:sldId id="277" r:id="rId28"/>
    <p:sldId id="278" r:id="rId29"/>
    <p:sldId id="279" r:id="rId30"/>
    <p:sldId id="280" r:id="rId31"/>
    <p:sldId id="333" r:id="rId32"/>
    <p:sldId id="334" r:id="rId33"/>
    <p:sldId id="281" r:id="rId34"/>
    <p:sldId id="316" r:id="rId35"/>
    <p:sldId id="282" r:id="rId36"/>
    <p:sldId id="336" r:id="rId37"/>
    <p:sldId id="337" r:id="rId38"/>
    <p:sldId id="338" r:id="rId39"/>
    <p:sldId id="283" r:id="rId40"/>
    <p:sldId id="339" r:id="rId41"/>
    <p:sldId id="340" r:id="rId42"/>
    <p:sldId id="284" r:id="rId43"/>
    <p:sldId id="341" r:id="rId44"/>
    <p:sldId id="342" r:id="rId45"/>
    <p:sldId id="285" r:id="rId46"/>
    <p:sldId id="328" r:id="rId47"/>
    <p:sldId id="286" r:id="rId48"/>
    <p:sldId id="335" r:id="rId49"/>
    <p:sldId id="287" r:id="rId50"/>
    <p:sldId id="331" r:id="rId51"/>
    <p:sldId id="332" r:id="rId52"/>
    <p:sldId id="343" r:id="rId53"/>
    <p:sldId id="323" r:id="rId54"/>
    <p:sldId id="288" r:id="rId55"/>
    <p:sldId id="289" r:id="rId56"/>
    <p:sldId id="290" r:id="rId57"/>
    <p:sldId id="315" r:id="rId58"/>
    <p:sldId id="291" r:id="rId59"/>
    <p:sldId id="292" r:id="rId60"/>
    <p:sldId id="310" r:id="rId61"/>
    <p:sldId id="311" r:id="rId62"/>
    <p:sldId id="293" r:id="rId63"/>
    <p:sldId id="294" r:id="rId64"/>
    <p:sldId id="295" r:id="rId65"/>
    <p:sldId id="327" r:id="rId66"/>
    <p:sldId id="296" r:id="rId67"/>
    <p:sldId id="297" r:id="rId68"/>
    <p:sldId id="301" r:id="rId69"/>
    <p:sldId id="299" r:id="rId70"/>
    <p:sldId id="302" r:id="rId71"/>
    <p:sldId id="300" r:id="rId72"/>
    <p:sldId id="329" r:id="rId73"/>
    <p:sldId id="330" r:id="rId74"/>
    <p:sldId id="298" r:id="rId75"/>
    <p:sldId id="314" r:id="rId76"/>
    <p:sldId id="317" r:id="rId77"/>
    <p:sldId id="318" r:id="rId78"/>
    <p:sldId id="319" r:id="rId79"/>
    <p:sldId id="320" r:id="rId80"/>
    <p:sldId id="303" r:id="rId81"/>
    <p:sldId id="321" r:id="rId82"/>
    <p:sldId id="322" r:id="rId83"/>
    <p:sldId id="259" r:id="rId84"/>
    <p:sldId id="260" r:id="rId85"/>
    <p:sldId id="344" r:id="rId8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44317756501758"/>
          <c:y val="2.7415613745956174E-2"/>
          <c:w val="0.6888279653302446"/>
          <c:h val="0.5547135684126441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ЧСС</c:v>
                </c:pt>
              </c:strCache>
            </c:strRef>
          </c:tx>
          <c:spPr>
            <a:ln w="38101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покой</c:v>
                </c:pt>
                <c:pt idx="1">
                  <c:v>нагрузка</c:v>
                </c:pt>
                <c:pt idx="2">
                  <c:v>2 мин.</c:v>
                </c:pt>
                <c:pt idx="3">
                  <c:v>3 мин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</c:v>
                </c:pt>
                <c:pt idx="1">
                  <c:v>85</c:v>
                </c:pt>
                <c:pt idx="2">
                  <c:v>40</c:v>
                </c:pt>
                <c:pt idx="3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САД</c:v>
                </c:pt>
              </c:strCache>
            </c:strRef>
          </c:tx>
          <c:spPr>
            <a:ln w="38101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покой</c:v>
                </c:pt>
                <c:pt idx="1">
                  <c:v>нагрузка</c:v>
                </c:pt>
                <c:pt idx="2">
                  <c:v>2 мин.</c:v>
                </c:pt>
                <c:pt idx="3">
                  <c:v>3 мин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</c:v>
                </c:pt>
                <c:pt idx="1">
                  <c:v>40</c:v>
                </c:pt>
                <c:pt idx="2">
                  <c:v>20</c:v>
                </c:pt>
                <c:pt idx="3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ДАД</c:v>
                </c:pt>
              </c:strCache>
            </c:strRef>
          </c:tx>
          <c:spPr>
            <a:ln w="38101">
              <a:solidFill>
                <a:srgbClr val="003300"/>
              </a:solidFill>
              <a:prstDash val="solid"/>
            </a:ln>
          </c:spPr>
          <c:marker>
            <c:symbol val="none"/>
          </c:marker>
          <c:cat>
            <c:strRef>
              <c:f>Sheet1!$B$1:$E$1</c:f>
              <c:strCache>
                <c:ptCount val="4"/>
                <c:pt idx="0">
                  <c:v>покой</c:v>
                </c:pt>
                <c:pt idx="1">
                  <c:v>нагрузка</c:v>
                </c:pt>
                <c:pt idx="2">
                  <c:v>2 мин.</c:v>
                </c:pt>
                <c:pt idx="3">
                  <c:v>3 мин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733824"/>
        <c:axId val="77275520"/>
      </c:lineChart>
      <c:catAx>
        <c:axId val="7473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77275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72755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1" i="0" u="none" strike="noStrike" baseline="0">
                <a:solidFill>
                  <a:srgbClr val="000000"/>
                </a:solidFill>
                <a:latin typeface="Times New Roman CYR"/>
                <a:ea typeface="Times New Roman CYR"/>
                <a:cs typeface="Times New Roman CYR"/>
              </a:defRPr>
            </a:pPr>
            <a:endParaRPr lang="ru-RU"/>
          </a:p>
        </c:txPr>
        <c:crossAx val="74733824"/>
        <c:crosses val="autoZero"/>
        <c:crossBetween val="between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6613004083151016"/>
          <c:y val="0.69066130320666441"/>
          <c:w val="0.31713264188433138"/>
          <c:h val="0.22477064220183487"/>
        </c:manualLayout>
      </c:layout>
      <c:overlay val="0"/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1" i="0" u="none" strike="noStrike" baseline="0">
              <a:solidFill>
                <a:srgbClr val="000000"/>
              </a:solidFill>
              <a:latin typeface="Times New Roman CYR"/>
              <a:ea typeface="Times New Roman CYR"/>
              <a:cs typeface="Times New Roman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5" b="1" i="0" u="none" strike="noStrike" baseline="0">
          <a:solidFill>
            <a:srgbClr val="000000"/>
          </a:solidFill>
          <a:latin typeface="Times New Roman CYR"/>
          <a:ea typeface="Times New Roman CYR"/>
          <a:cs typeface="Times New Roman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446B5-49DA-450E-948C-BD83224DCE5D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9F6E7-DFE5-4643-BC9F-AA90AA0F1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6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59F6E7-DFE5-4643-BC9F-AA90AA0F11AA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2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4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60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5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3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89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6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9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8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6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85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973E-108B-42A3-B44F-49357E6A347C}" type="datetimeFigureOut">
              <a:rPr lang="ru-RU" smtClean="0"/>
              <a:t>05.05.2016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BF8B4-4D09-4E23-9847-81108A4A7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82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51125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Кафедра поликлинической педиатрии и пропедевтики детских болезней с курсом ПО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B050"/>
                </a:solidFill>
              </a:rPr>
              <a:t>Предэкзаменационное погружение по теме </a:t>
            </a:r>
            <a:r>
              <a:rPr lang="ru-RU" b="1" dirty="0" smtClean="0">
                <a:solidFill>
                  <a:srgbClr val="00B050"/>
                </a:solidFill>
              </a:rPr>
              <a:t>«Оценка лабораторных и инструментальных данных»</a:t>
            </a:r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3 курс ФФМО педиатрия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10801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К.м.н., доцент </a:t>
            </a:r>
            <a:r>
              <a:rPr lang="ru-RU" b="1" dirty="0" err="1" smtClean="0">
                <a:solidFill>
                  <a:srgbClr val="FF0000"/>
                </a:solidFill>
              </a:rPr>
              <a:t>Гордиец</a:t>
            </a:r>
            <a:r>
              <a:rPr lang="ru-RU" b="1" dirty="0" smtClean="0">
                <a:solidFill>
                  <a:srgbClr val="FF0000"/>
                </a:solidFill>
              </a:rPr>
              <a:t> А.В.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06</a:t>
            </a:r>
            <a:r>
              <a:rPr lang="ru-RU" b="1" dirty="0" smtClean="0">
                <a:solidFill>
                  <a:srgbClr val="FF0000"/>
                </a:solidFill>
              </a:rPr>
              <a:t>.05.2016г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грудной клетки в прямой проекции</a:t>
            </a:r>
            <a:endParaRPr lang="ru-RU" dirty="0"/>
          </a:p>
        </p:txBody>
      </p:sp>
      <p:pic>
        <p:nvPicPr>
          <p:cNvPr id="4" name="Объект 3" descr="تقنية-جديدة-للكشف-المبكر-عن-سرطان-الثدي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91480"/>
            <a:ext cx="7632848" cy="4905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167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грудной клетки в прямой и боковой справа проекциях</a:t>
            </a:r>
            <a:endParaRPr lang="ru-RU" dirty="0"/>
          </a:p>
        </p:txBody>
      </p:sp>
      <p:pic>
        <p:nvPicPr>
          <p:cNvPr id="4" name="Объект 3" descr="абсцесс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640960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082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Бронхография</a:t>
            </a:r>
            <a:endParaRPr lang="ru-RU" dirty="0"/>
          </a:p>
        </p:txBody>
      </p:sp>
      <p:pic>
        <p:nvPicPr>
          <p:cNvPr id="4" name="Объект 3" descr="bronhoektaz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9674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3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Рентгенограмма правой кисти</a:t>
            </a:r>
            <a:endParaRPr lang="ru-RU" dirty="0"/>
          </a:p>
        </p:txBody>
      </p:sp>
      <p:pic>
        <p:nvPicPr>
          <p:cNvPr id="4" name="Объект 3" descr="с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61" y="1600200"/>
            <a:ext cx="374327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067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2132856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Рентгенограмма </a:t>
            </a:r>
            <a:r>
              <a:rPr lang="ru-RU" sz="1600" b="1" i="1" dirty="0"/>
              <a:t>кисти с лучезапястным суставом и схема к ней. 1 - эпифизы концевых фаланг; 2 - эпифизы средних фаланг; 3 - эпифизы основных фаланг; 4 - эпифиз пястной кости; 5 - эпифизы II, III, IV, V пястных костей; 6 - головчатая кость; 7 - крючковатая кость; 8 - трехгранная кость; 9 - полулунная кость; 10 - большая многоугольная кость; 11 - малая многоугольная кость; 12 - ладьевидная кость; 13 - гороховидная кость; 14 - дистальный эпифиз лучевой кости; 15 - дистальный эпифиз локтевой кости; 16 - шиловидный отросток локтевой кости; 17 - </a:t>
            </a:r>
            <a:r>
              <a:rPr lang="ru-RU" sz="1600" b="1" i="1" dirty="0" err="1"/>
              <a:t>сесамовидные</a:t>
            </a:r>
            <a:r>
              <a:rPr lang="ru-RU" sz="1600" b="1" i="1" dirty="0"/>
              <a:t> кости I пястной кости. А - рентгенограмма; Б - </a:t>
            </a:r>
            <a:r>
              <a:rPr lang="ru-RU" sz="1600" b="1" i="1" dirty="0" smtClean="0"/>
              <a:t>схема</a:t>
            </a:r>
            <a:endParaRPr lang="ru-RU" sz="1600" b="1" dirty="0"/>
          </a:p>
        </p:txBody>
      </p:sp>
      <p:pic>
        <p:nvPicPr>
          <p:cNvPr id="7170" name="Picture 2" descr="C:\Users\Adminn\Desktop\00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5638800" cy="454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0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Костный возраст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Исследование </a:t>
            </a:r>
            <a:r>
              <a:rPr lang="ru-RU" dirty="0"/>
              <a:t>костного возраста играет важное значение для комплексной оценки физического развития детей. Степень созревания скелета оценивается по костям кистей с лучезапястными суставами. Это обусловлено наличием в этой области множества центров окостенения, что позволяет идентифицировать различные стадии биологического созревания на протяжении всего периода роста.</a:t>
            </a:r>
          </a:p>
          <a:p>
            <a:r>
              <a:rPr lang="ru-RU" dirty="0"/>
              <a:t>Методика определения костного возраста предусматривает проведение рентгенологического </a:t>
            </a:r>
            <a:r>
              <a:rPr lang="ru-RU" dirty="0" err="1"/>
              <a:t>исследованияобеих</a:t>
            </a:r>
            <a:r>
              <a:rPr lang="ru-RU" dirty="0"/>
              <a:t> кистей с лучезапястными суставами и затем по специальным таблицам с учётом пола ребёнка определяется возрастной диапазон, которому соответствует количество </a:t>
            </a:r>
            <a:r>
              <a:rPr lang="ru-RU" dirty="0" err="1"/>
              <a:t>оссифицированных</a:t>
            </a:r>
            <a:r>
              <a:rPr lang="ru-RU" dirty="0"/>
              <a:t> ядер пястных костей с одной и другой стороны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93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61648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FF0000"/>
                </a:solidFill>
              </a:rPr>
              <a:t>Сроки окостенения скелета кисти и дистального отдела </a:t>
            </a:r>
            <a:r>
              <a:rPr lang="ru-RU" sz="2700" b="1" dirty="0" smtClean="0">
                <a:solidFill>
                  <a:srgbClr val="FF0000"/>
                </a:solidFill>
              </a:rPr>
              <a:t>предплечья у </a:t>
            </a:r>
            <a:r>
              <a:rPr lang="ru-RU" sz="2700" b="1" dirty="0">
                <a:solidFill>
                  <a:srgbClr val="FF0000"/>
                </a:solidFill>
              </a:rPr>
              <a:t>детей и подростков </a:t>
            </a:r>
            <a:r>
              <a:rPr lang="ru-RU" sz="2700" b="1" i="1" dirty="0">
                <a:solidFill>
                  <a:srgbClr val="FF0000"/>
                </a:solidFill>
              </a:rPr>
              <a:t>(Жуковский М.А. и др., 1980</a:t>
            </a:r>
            <a:r>
              <a:rPr lang="ru-RU" sz="2700" b="1" i="1" dirty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189029"/>
              </p:ext>
            </p:extLst>
          </p:nvPr>
        </p:nvGraphicFramePr>
        <p:xfrm>
          <a:off x="179511" y="980727"/>
          <a:ext cx="8856984" cy="5953991"/>
        </p:xfrm>
        <a:graphic>
          <a:graphicData uri="http://schemas.openxmlformats.org/drawingml/2006/table">
            <a:tbl>
              <a:tblPr/>
              <a:tblGrid>
                <a:gridCol w="5531887"/>
                <a:gridCol w="1670004"/>
                <a:gridCol w="1655093"/>
              </a:tblGrid>
              <a:tr h="219354">
                <a:tc rowSpan="2"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</a:rPr>
                        <a:t>Точки окостенения и синостозы</a:t>
                      </a:r>
                    </a:p>
                  </a:txBody>
                  <a:tcPr marL="27014" marR="27014" marT="27014" marB="2701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</a:rPr>
                        <a:t>Средний срок</a:t>
                      </a:r>
                    </a:p>
                  </a:txBody>
                  <a:tcPr marL="27014" marR="27014" marT="27014" marB="2701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</a:rPr>
                        <a:t>мальчики</a:t>
                      </a:r>
                    </a:p>
                  </a:txBody>
                  <a:tcPr marL="27014" marR="27014" marT="27014" marB="2701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effectLst/>
                        </a:rPr>
                        <a:t>девочки</a:t>
                      </a:r>
                    </a:p>
                  </a:txBody>
                  <a:tcPr marL="27014" marR="27014" marT="27014" marB="27014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80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Головчатая и крючковатая кости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3-4 мес.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2-3 мес.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80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Дистальный эпифиз лучевой кости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10-12 мес.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8-10 мес.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Эпифизы основных фаланг и пястных костей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15-18 мес.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10-12 </a:t>
                      </a:r>
                      <a:r>
                        <a:rPr lang="ru-RU" sz="1200" dirty="0" err="1">
                          <a:effectLst/>
                        </a:rPr>
                        <a:t>мес</a:t>
                      </a:r>
                      <a:endParaRPr lang="ru-RU" sz="1200" dirty="0">
                        <a:effectLst/>
                      </a:endParaRP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Эпифизы средних и концевых фаланг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20-24 мес.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12-15 мес.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80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Трёхгранная кость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3-3½ года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2-2½ года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80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Полулунная кость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3½-4 года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2½-3 года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80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Многоугольная и ладьевидная кости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5½-6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4-4½ года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80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Дистальный эпифиз локтевой кости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7-7½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6-6½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Шиловидный отросток локтевой кости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9½-10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7½-8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80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Гороховидная кость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11-12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8½-9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Сесамовидные кости в Iпястно-фаланговом суставе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13½-14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11-11½лет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Синостоз в </a:t>
                      </a:r>
                      <a:r>
                        <a:rPr lang="en-US" sz="1050">
                          <a:effectLst/>
                        </a:rPr>
                        <a:t>I</a:t>
                      </a:r>
                      <a:r>
                        <a:rPr lang="ru-RU" sz="1050">
                          <a:effectLst/>
                        </a:rPr>
                        <a:t>пястной кости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15½-16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12½-13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Синостозы в концевых фалангах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16-16½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13½-14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</a:rPr>
                        <a:t>Синостозы в основных фалангах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16½-17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14-15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 dirty="0">
                          <a:effectLst/>
                        </a:rPr>
                        <a:t>Синостозы в средних фалангах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16½-17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15½-16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Синостозы во </a:t>
                      </a:r>
                      <a:r>
                        <a:rPr lang="en-US" sz="1050">
                          <a:effectLst/>
                        </a:rPr>
                        <a:t>II-V</a:t>
                      </a:r>
                      <a:r>
                        <a:rPr lang="ru-RU" sz="1050">
                          <a:effectLst/>
                        </a:rPr>
                        <a:t>пястных костях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16½-17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15½-16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Синостоз дистального эпифиза локтевой кости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17-18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15½-16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93">
                <a:tc>
                  <a:txBody>
                    <a:bodyPr/>
                    <a:lstStyle/>
                    <a:p>
                      <a:r>
                        <a:rPr lang="ru-RU" sz="1050">
                          <a:effectLst/>
                        </a:rPr>
                        <a:t>Синостоз дистального эпифиза лучевой кости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18-19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16½-17½ лет</a:t>
                      </a:r>
                    </a:p>
                  </a:txBody>
                  <a:tcPr marL="27014" marR="27014" marT="27014" marB="2701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48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грудной клетки в прямой проекции</a:t>
            </a:r>
            <a:endParaRPr lang="ru-RU" dirty="0"/>
          </a:p>
        </p:txBody>
      </p:sp>
      <p:pic>
        <p:nvPicPr>
          <p:cNvPr id="4" name="Объект 3" descr="митр порок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756" y="3142329"/>
            <a:ext cx="1618488" cy="144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митр пор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696744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990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грудной клетки в прямой проекции</a:t>
            </a:r>
            <a:endParaRPr lang="ru-RU" dirty="0"/>
          </a:p>
        </p:txBody>
      </p:sp>
      <p:pic>
        <p:nvPicPr>
          <p:cNvPr id="4" name="Объект 3" descr="аорт стеноз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7128792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83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грудной клетки в прямой проекции</a:t>
            </a:r>
            <a:endParaRPr lang="ru-RU" dirty="0"/>
          </a:p>
        </p:txBody>
      </p:sp>
      <p:pic>
        <p:nvPicPr>
          <p:cNvPr id="4" name="Объект 3" descr="C:\Users\Adminn\Desktop\плеврит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05" y="1600200"/>
            <a:ext cx="5790248" cy="499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96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 </a:t>
            </a:r>
            <a:r>
              <a:rPr lang="ru-RU" b="1" dirty="0" smtClean="0">
                <a:solidFill>
                  <a:srgbClr val="FF0000"/>
                </a:solidFill>
              </a:rPr>
              <a:t>ответ будет дано 5 минут!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n\Desktop\63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965" y="1916832"/>
            <a:ext cx="2895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7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грудной клетки в прямой проекции</a:t>
            </a:r>
            <a:endParaRPr lang="ru-RU" dirty="0"/>
          </a:p>
        </p:txBody>
      </p:sp>
      <p:pic>
        <p:nvPicPr>
          <p:cNvPr id="4" name="Объект 3" descr="C:\Users\Adminn\Desktop\image03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55272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784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Экскреторная </a:t>
            </a:r>
            <a:r>
              <a:rPr lang="ru-RU" dirty="0" err="1" smtClean="0"/>
              <a:t>урограмма</a:t>
            </a:r>
            <a:endParaRPr lang="ru-RU" dirty="0"/>
          </a:p>
        </p:txBody>
      </p:sp>
      <p:pic>
        <p:nvPicPr>
          <p:cNvPr id="4" name="Объект 3" descr="C:\Users\Adminn\Desktop\intravenous-pyelogra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2776"/>
            <a:ext cx="424847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048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Рентгенография позвоночника</a:t>
            </a:r>
            <a:endParaRPr lang="ru-RU" dirty="0"/>
          </a:p>
        </p:txBody>
      </p:sp>
      <p:pic>
        <p:nvPicPr>
          <p:cNvPr id="4" name="Объект 3" descr="C:\Users\Adminn\Desktop\article-2570324-1BE9236000000578-812_634x77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35" y="1600200"/>
            <a:ext cx="3702529" cy="50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697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Рентгенография костей нижних конечностей</a:t>
            </a:r>
            <a:endParaRPr lang="ru-RU" dirty="0"/>
          </a:p>
        </p:txBody>
      </p:sp>
      <p:pic>
        <p:nvPicPr>
          <p:cNvPr id="4" name="Объект 3" descr="C:\Users\Adminn\Desktop\30365-deformaciya-nogtey-na-bolshih-palcah-ruk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86730"/>
            <a:ext cx="2846809" cy="4882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0851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Рентгенография черепа в боковой проекции с прицелом на турецкое седло</a:t>
            </a:r>
            <a:endParaRPr lang="ru-RU" dirty="0"/>
          </a:p>
        </p:txBody>
      </p:sp>
      <p:pic>
        <p:nvPicPr>
          <p:cNvPr id="4" name="Объект 3" descr="C:\Users\Adminn\Desktop\Череп 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30904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368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Оценка турецкого седла по данным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b="1" i="1" dirty="0" err="1" smtClean="0">
                <a:solidFill>
                  <a:srgbClr val="FF0000"/>
                </a:solidFill>
              </a:rPr>
              <a:t>краниограммы</a:t>
            </a:r>
            <a:r>
              <a:rPr lang="ru-RU" sz="3600" b="1" i="1" dirty="0" smtClean="0">
                <a:solidFill>
                  <a:srgbClr val="FF0000"/>
                </a:solidFill>
              </a:rPr>
              <a:t> в боковой проекции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Визуализация </a:t>
            </a:r>
            <a:r>
              <a:rPr lang="ru-RU" dirty="0"/>
              <a:t>особенностей строения турецкого седла и сопутствующей патологии осуществляется рентгенологическим исследованием черепа в боковой </a:t>
            </a:r>
            <a:r>
              <a:rPr lang="ru-RU" dirty="0" smtClean="0"/>
              <a:t>проекции </a:t>
            </a:r>
            <a:r>
              <a:rPr lang="ru-RU" dirty="0"/>
              <a:t>с эффективной (эквивалентной) дозой 0,01 </a:t>
            </a:r>
            <a:r>
              <a:rPr lang="ru-RU" dirty="0" err="1"/>
              <a:t>мЗв</a:t>
            </a:r>
            <a:r>
              <a:rPr lang="ru-RU" dirty="0"/>
              <a:t> (до 7 лет) и 0,02 </a:t>
            </a:r>
            <a:r>
              <a:rPr lang="ru-RU" dirty="0" err="1"/>
              <a:t>мЗв</a:t>
            </a:r>
            <a:r>
              <a:rPr lang="ru-RU" dirty="0"/>
              <a:t> (после 7 лет).</a:t>
            </a:r>
          </a:p>
          <a:p>
            <a:r>
              <a:rPr lang="ru-RU" dirty="0"/>
              <a:t>На рентгенограммах фиксируются структура</a:t>
            </a:r>
            <a:r>
              <a:rPr lang="ru-RU" i="1" dirty="0"/>
              <a:t> </a:t>
            </a:r>
            <a:r>
              <a:rPr lang="ru-RU" dirty="0"/>
              <a:t>спинки (однородная, без признаков остеопороза, без деформаций), вход и сагиттальный размер турецкого седла, выявляются признаки внутричерепной гипертензии (в виде усиления сосудистого рисунка и рисунка пальцевидных вдавлений, изменения состояния швов), а также </a:t>
            </a:r>
            <a:r>
              <a:rPr lang="ru-RU" dirty="0" err="1"/>
              <a:t>кальцификаты</a:t>
            </a:r>
            <a:r>
              <a:rPr lang="ru-RU" dirty="0"/>
              <a:t> и другие патологические изменения.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40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Размеры турецкого седла (мм)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780623"/>
              </p:ext>
            </p:extLst>
          </p:nvPr>
        </p:nvGraphicFramePr>
        <p:xfrm>
          <a:off x="1115616" y="1556791"/>
          <a:ext cx="7200801" cy="4896544"/>
        </p:xfrm>
        <a:graphic>
          <a:graphicData uri="http://schemas.openxmlformats.org/drawingml/2006/table">
            <a:tbl>
              <a:tblPr/>
              <a:tblGrid>
                <a:gridCol w="2396233"/>
                <a:gridCol w="2408335"/>
                <a:gridCol w="2396233"/>
              </a:tblGrid>
              <a:tr h="144395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Возраст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Сагиттальный размер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Высота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4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5 лет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4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6-8 лет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11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10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47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9-15 лет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12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11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14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взрослые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15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12</a:t>
                      </a:r>
                    </a:p>
                  </a:txBody>
                  <a:tcPr marL="66675" marR="66675" marT="66675" marB="6667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58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Клинический анализ крови</a:t>
            </a:r>
            <a:br>
              <a:rPr lang="ru-RU" dirty="0" smtClean="0"/>
            </a:br>
            <a:r>
              <a:rPr lang="ru-RU" dirty="0" smtClean="0"/>
              <a:t>(ручной вариант)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0960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306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354551"/>
              </p:ext>
            </p:extLst>
          </p:nvPr>
        </p:nvGraphicFramePr>
        <p:xfrm>
          <a:off x="395535" y="188636"/>
          <a:ext cx="8424934" cy="6432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9351"/>
                <a:gridCol w="254206"/>
                <a:gridCol w="508414"/>
                <a:gridCol w="635517"/>
                <a:gridCol w="508414"/>
                <a:gridCol w="508414"/>
                <a:gridCol w="508414"/>
                <a:gridCol w="508414"/>
                <a:gridCol w="701895"/>
                <a:gridCol w="701895"/>
              </a:tblGrid>
              <a:tr h="469304"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Эритроциты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Гемоглобин по </a:t>
                      </a:r>
                      <a:r>
                        <a:rPr lang="ru-RU" sz="1400" dirty="0" err="1">
                          <a:effectLst/>
                        </a:rPr>
                        <a:t>Сали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Цв</a:t>
                      </a:r>
                      <a:r>
                        <a:rPr lang="ru-RU" sz="1400" dirty="0">
                          <a:effectLst/>
                        </a:rPr>
                        <a:t>. показатель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Толстая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кап.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Ретикулоциты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 rowSpan="2" grid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Пластинки Бицоцеро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Паразиты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</a:tr>
              <a:tr h="88419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полихром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Базофил. </a:t>
                      </a:r>
                      <a:r>
                        <a:rPr lang="ru-RU" sz="1400" dirty="0" err="1">
                          <a:effectLst/>
                        </a:rPr>
                        <a:t>зерн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395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 – 5 мм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-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0,5%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250-300 т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</a:tr>
              <a:tr h="46930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7,0</a:t>
                      </a:r>
                      <a:r>
                        <a:rPr lang="ru-RU" sz="1400">
                          <a:effectLst/>
                          <a:sym typeface="Symbol"/>
                        </a:rPr>
                        <a:t></a:t>
                      </a:r>
                      <a:r>
                        <a:rPr lang="ru-RU" sz="1400">
                          <a:effectLst/>
                        </a:rPr>
                        <a:t>10</a:t>
                      </a:r>
                      <a:r>
                        <a:rPr lang="ru-RU" sz="1400" baseline="30000">
                          <a:effectLst/>
                        </a:rPr>
                        <a:t>12</a:t>
                      </a:r>
                      <a:r>
                        <a:rPr lang="ru-RU" sz="1400">
                          <a:effectLst/>
                        </a:rPr>
                        <a:t>/л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 г/л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1,1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</a:tr>
              <a:tr h="242305"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Лейкоциты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Базофилы 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Эозинофилы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     Нейтрофилы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</a:tr>
              <a:tr h="1058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Миелоциты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Юные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Палочки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Сегменты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лимфоциты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Моноциты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Индекс  сдвига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 vert="vert270"/>
                </a:tc>
              </a:tr>
              <a:tr h="469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6-800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68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1-16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</a:tr>
              <a:tr h="11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15,0</a:t>
                      </a:r>
                      <a:r>
                        <a:rPr lang="ru-RU" sz="1400" dirty="0">
                          <a:effectLst/>
                          <a:sym typeface="Symbol"/>
                        </a:rPr>
                        <a:t></a:t>
                      </a:r>
                      <a:r>
                        <a:rPr lang="ru-RU" sz="1400" dirty="0">
                          <a:effectLst/>
                        </a:rPr>
                        <a:t>10</a:t>
                      </a:r>
                      <a:r>
                        <a:rPr lang="ru-RU" sz="1400" baseline="30000" dirty="0">
                          <a:effectLst/>
                        </a:rPr>
                        <a:t>9</a:t>
                      </a:r>
                      <a:r>
                        <a:rPr lang="ru-RU" sz="1400" dirty="0">
                          <a:effectLst/>
                        </a:rPr>
                        <a:t>/л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Метамиелоциты - 4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34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</a:tr>
              <a:tr h="469304">
                <a:tc rowSpan="2"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Анизоцитоз_____________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Пойкилоцитоз___________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нормобласты </a:t>
                      </a:r>
                      <a:endParaRPr lang="ru-RU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Время кровотечения_____________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мах.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9304"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Свертываемость крови</a:t>
                      </a:r>
                      <a:endParaRPr lang="ru-RU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54038" marR="5403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270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Клинический анализ крови (цифровой вариант)</a:t>
            </a:r>
            <a:endParaRPr lang="ru-RU" dirty="0"/>
          </a:p>
        </p:txBody>
      </p:sp>
      <p:pic>
        <p:nvPicPr>
          <p:cNvPr id="4" name="Объект 3" descr="Изображение 18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8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986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73899"/>
              </p:ext>
            </p:extLst>
          </p:nvPr>
        </p:nvGraphicFramePr>
        <p:xfrm>
          <a:off x="179510" y="116633"/>
          <a:ext cx="8784977" cy="6625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6960"/>
                <a:gridCol w="1625551"/>
                <a:gridCol w="446803"/>
                <a:gridCol w="1283543"/>
                <a:gridCol w="443554"/>
                <a:gridCol w="171985"/>
                <a:gridCol w="463051"/>
                <a:gridCol w="463051"/>
                <a:gridCol w="463051"/>
                <a:gridCol w="463051"/>
                <a:gridCol w="463051"/>
                <a:gridCol w="691326"/>
              </a:tblGrid>
              <a:tr h="100298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Параметр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Оценка правильности выполнения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457">
                <a:tc gridSpan="6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Представить пол, возраст ребенка.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457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2. Указать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название обследования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322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3. Объяснить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принципы подготовки пациента к исследованию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322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4. Объяснить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принципы проведения данного исследования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45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Оценить исследование по алгоритму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457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5. Выделение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нормальных показателей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130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6. 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Выделение патологических изменений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130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7. Общий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вывод по проведенному исследованию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45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Дальнейшая тактика по ведению пациента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322">
                <a:tc gridSpan="6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</a:rPr>
                        <a:t>8. Выдача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рекомендаций по консультациям и обследованиям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нет ошибок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+/-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0,5 ошибки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одна ошибка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322">
                <a:tc grid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0 – 1,0 ошибки – «отлично»; 1,5 – 2,0 ошибки – «хорошо»; 2,5 – 3,0 ошибки – «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удовл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.»; более 3,5 ошибок  – «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</a:rPr>
                        <a:t>неудовл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</a:rPr>
                        <a:t>.»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14955" y="260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3153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Изображение 126а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29600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7224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79296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-</a:t>
            </a:r>
            <a:r>
              <a:rPr lang="ru-RU" sz="3400" dirty="0"/>
              <a:t> </a:t>
            </a:r>
            <a:r>
              <a:rPr lang="ru-RU" sz="3400" i="1" dirty="0"/>
              <a:t>Гемоглобин</a:t>
            </a:r>
            <a:r>
              <a:rPr lang="ru-RU" sz="3400" dirty="0"/>
              <a:t>: снижение – при всех видах анемий, </a:t>
            </a:r>
            <a:r>
              <a:rPr lang="ru-RU" sz="3400" dirty="0" err="1"/>
              <a:t>гемобластозах</a:t>
            </a:r>
            <a:r>
              <a:rPr lang="ru-RU" sz="3400" dirty="0"/>
              <a:t>, </a:t>
            </a:r>
            <a:r>
              <a:rPr lang="ru-RU" sz="3400" dirty="0" err="1"/>
              <a:t>лимфопролиферативных</a:t>
            </a:r>
            <a:r>
              <a:rPr lang="ru-RU" sz="3400" dirty="0"/>
              <a:t> процессах. Повышается при сгущении крови, </a:t>
            </a:r>
            <a:r>
              <a:rPr lang="ru-RU" sz="3400" dirty="0" err="1"/>
              <a:t>гемоконцентрации</a:t>
            </a:r>
            <a:r>
              <a:rPr lang="ru-RU" sz="3400" dirty="0"/>
              <a:t>, эритремии, при заболеваниях органов дыхания, врожденных пороках сердца, объемных процессах, сопровождающихся повышением эритроцитов.</a:t>
            </a:r>
          </a:p>
          <a:p>
            <a:pPr marL="0" indent="0">
              <a:buNone/>
            </a:pPr>
            <a:r>
              <a:rPr lang="ru-RU" sz="3400" i="1" dirty="0"/>
              <a:t>- Эритроциты</a:t>
            </a:r>
            <a:r>
              <a:rPr lang="ru-RU" sz="3400" dirty="0"/>
              <a:t>: уменьшение в различной степени при всех формах анемий. Увеличение при абсолютных и относительных эритроцитозах. </a:t>
            </a:r>
            <a:r>
              <a:rPr lang="ru-RU" sz="3400" dirty="0" err="1"/>
              <a:t>Гемоконцентрационные</a:t>
            </a:r>
            <a:r>
              <a:rPr lang="ru-RU" sz="3400" dirty="0"/>
              <a:t> </a:t>
            </a:r>
            <a:r>
              <a:rPr lang="ru-RU" sz="3400" dirty="0" err="1"/>
              <a:t>эрироцитозы</a:t>
            </a:r>
            <a:r>
              <a:rPr lang="ru-RU" sz="3400" dirty="0"/>
              <a:t> – в результате потери жидкости с рвотой, диареей, при ожогах, шоке.</a:t>
            </a:r>
          </a:p>
          <a:p>
            <a:pPr marL="0" indent="0">
              <a:buNone/>
            </a:pPr>
            <a:r>
              <a:rPr lang="ru-RU" sz="3400" dirty="0"/>
              <a:t>- </a:t>
            </a:r>
            <a:r>
              <a:rPr lang="ru-RU" sz="3400" i="1" dirty="0"/>
              <a:t>Цветовой показатель</a:t>
            </a:r>
            <a:r>
              <a:rPr lang="ru-RU" sz="3400" dirty="0"/>
              <a:t>: норма 0,85-1,15. </a:t>
            </a:r>
            <a:r>
              <a:rPr lang="ru-RU" sz="3400" dirty="0" err="1"/>
              <a:t>Гиперхромия</a:t>
            </a:r>
            <a:r>
              <a:rPr lang="ru-RU" sz="3400" dirty="0"/>
              <a:t> – ЦП выше 1,15 (при фолиево-дефицитной, В</a:t>
            </a:r>
            <a:r>
              <a:rPr lang="ru-RU" sz="3400" baseline="-25000" dirty="0"/>
              <a:t>12</a:t>
            </a:r>
            <a:r>
              <a:rPr lang="ru-RU" sz="3400" dirty="0"/>
              <a:t>– дефицитной, некоторых хронических гемолитических анемиях, нарушениях функции печени, дифиллоботриозе). </a:t>
            </a:r>
            <a:r>
              <a:rPr lang="ru-RU" sz="3400" dirty="0" err="1"/>
              <a:t>Гипохромия</a:t>
            </a:r>
            <a:r>
              <a:rPr lang="ru-RU" sz="3400" dirty="0"/>
              <a:t> – ЦП ниже 0,85 - показатель или дефицита железа или </a:t>
            </a:r>
            <a:r>
              <a:rPr lang="ru-RU" sz="3400" dirty="0" err="1"/>
              <a:t>железорефрактерности</a:t>
            </a:r>
            <a:r>
              <a:rPr lang="ru-RU" sz="3400" dirty="0"/>
              <a:t> (</a:t>
            </a:r>
            <a:r>
              <a:rPr lang="ru-RU" sz="3400" dirty="0" err="1"/>
              <a:t>сидороахрестическая</a:t>
            </a:r>
            <a:r>
              <a:rPr lang="ru-RU" sz="3400" dirty="0"/>
              <a:t> анемия).</a:t>
            </a:r>
          </a:p>
          <a:p>
            <a:pPr marL="0" indent="0">
              <a:buNone/>
            </a:pPr>
            <a:r>
              <a:rPr lang="ru-RU" sz="3400" dirty="0"/>
              <a:t>- </a:t>
            </a:r>
            <a:r>
              <a:rPr lang="ru-RU" sz="3400" i="1" dirty="0" err="1"/>
              <a:t>Ретикулоциты</a:t>
            </a:r>
            <a:r>
              <a:rPr lang="ru-RU" sz="3400" dirty="0"/>
              <a:t>: менее 5 ‰– </a:t>
            </a:r>
            <a:r>
              <a:rPr lang="ru-RU" sz="3400" dirty="0" err="1"/>
              <a:t>гипорегенаротрное</a:t>
            </a:r>
            <a:r>
              <a:rPr lang="ru-RU" sz="3400" dirty="0"/>
              <a:t> состояние </a:t>
            </a:r>
            <a:r>
              <a:rPr lang="ru-RU" sz="3400" dirty="0" err="1"/>
              <a:t>эритропоэза</a:t>
            </a:r>
            <a:r>
              <a:rPr lang="ru-RU" sz="3400" dirty="0"/>
              <a:t>. 5-50‰ – </a:t>
            </a:r>
            <a:r>
              <a:rPr lang="ru-RU" sz="3400" dirty="0" err="1"/>
              <a:t>норморегенеративное</a:t>
            </a:r>
            <a:r>
              <a:rPr lang="ru-RU" sz="3400" dirty="0"/>
              <a:t>, более 50 ‰ – </a:t>
            </a:r>
            <a:r>
              <a:rPr lang="ru-RU" sz="3400" dirty="0" err="1"/>
              <a:t>гиперрегенераторное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896813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- </a:t>
            </a:r>
            <a:r>
              <a:rPr lang="ru-RU" i="1" dirty="0"/>
              <a:t>Тромбоциты</a:t>
            </a:r>
            <a:r>
              <a:rPr lang="ru-RU" dirty="0"/>
              <a:t>: норма 150-400∙10</a:t>
            </a:r>
            <a:r>
              <a:rPr lang="ru-RU" baseline="30000" dirty="0"/>
              <a:t>9</a:t>
            </a:r>
            <a:r>
              <a:rPr lang="ru-RU" dirty="0"/>
              <a:t>. Тромбоцитоз в физиологических условиях наблюдается при физических нагрузках, в патологических условиях отмечается при лейкозах, </a:t>
            </a:r>
            <a:r>
              <a:rPr lang="ru-RU" dirty="0" err="1"/>
              <a:t>эритромиелофиброзе</a:t>
            </a:r>
            <a:r>
              <a:rPr lang="ru-RU" dirty="0"/>
              <a:t>, эритремии после </a:t>
            </a:r>
            <a:r>
              <a:rPr lang="ru-RU" dirty="0" err="1"/>
              <a:t>спленэктомии</a:t>
            </a:r>
            <a:r>
              <a:rPr lang="ru-RU" dirty="0"/>
              <a:t>, при гемолитических кризах, после кровотечений, при ожогах. Тромбоцитопения – при тромбоцитопенической пурпуре, лейкозах, </a:t>
            </a:r>
            <a:r>
              <a:rPr lang="ru-RU" dirty="0" err="1"/>
              <a:t>гипо</a:t>
            </a:r>
            <a:r>
              <a:rPr lang="ru-RU" dirty="0"/>
              <a:t>- </a:t>
            </a:r>
            <a:r>
              <a:rPr lang="ru-RU" dirty="0" err="1"/>
              <a:t>апластических</a:t>
            </a:r>
            <a:r>
              <a:rPr lang="ru-RU" dirty="0"/>
              <a:t> анемиях, </a:t>
            </a:r>
            <a:r>
              <a:rPr lang="ru-RU" dirty="0" err="1"/>
              <a:t>гиперспленизме</a:t>
            </a:r>
            <a:r>
              <a:rPr lang="ru-RU" dirty="0"/>
              <a:t>, ДВС-синдроме в стадии </a:t>
            </a:r>
            <a:r>
              <a:rPr lang="ru-RU" dirty="0" err="1"/>
              <a:t>гиперкоагуляции</a:t>
            </a:r>
            <a:r>
              <a:rPr lang="ru-RU" dirty="0"/>
              <a:t>, относительная тромбоцитопения на фоне снижения количества эритроцитов, абсолютная тромбоцитопения на фоне нормального содержания эритроцитов.</a:t>
            </a:r>
          </a:p>
          <a:p>
            <a:pPr marL="0" indent="0">
              <a:buNone/>
            </a:pPr>
            <a:r>
              <a:rPr lang="ru-RU" dirty="0"/>
              <a:t>- </a:t>
            </a:r>
            <a:r>
              <a:rPr lang="ru-RU" i="1" dirty="0"/>
              <a:t>Лейкоциты</a:t>
            </a:r>
            <a:r>
              <a:rPr lang="ru-RU" dirty="0"/>
              <a:t>: количество повышается при некоторых физиологических состояниях, при введении некоторых фармакологических препаратов (кортикостероиды) – относительный лейкоцитоз. Абсолютный лейкоцитоз – при острых воспалительных и инфекционных заболеваниях, острых и хронических лейкозах, злокачественных опухолях, обширных ожогах, после кровотечений. Лейкопения физиологическая отмечается при голодании, солнечной инсоляции; патологическая – при бактериальных и вирусных инфекциях, </a:t>
            </a:r>
            <a:r>
              <a:rPr lang="ru-RU" dirty="0" err="1"/>
              <a:t>гиперспленизме</a:t>
            </a:r>
            <a:r>
              <a:rPr lang="ru-RU" dirty="0"/>
              <a:t>, </a:t>
            </a:r>
            <a:r>
              <a:rPr lang="ru-RU" dirty="0" err="1"/>
              <a:t>гипо</a:t>
            </a:r>
            <a:r>
              <a:rPr lang="ru-RU" dirty="0"/>
              <a:t>- </a:t>
            </a:r>
            <a:r>
              <a:rPr lang="ru-RU" dirty="0" err="1"/>
              <a:t>апластических</a:t>
            </a:r>
            <a:r>
              <a:rPr lang="ru-RU" dirty="0"/>
              <a:t> состояниях.</a:t>
            </a:r>
          </a:p>
          <a:p>
            <a:pPr marL="0" indent="0">
              <a:buNone/>
            </a:pPr>
            <a:r>
              <a:rPr lang="ru-RU" dirty="0"/>
              <a:t>- </a:t>
            </a:r>
            <a:r>
              <a:rPr lang="ru-RU" i="1" dirty="0"/>
              <a:t>Лейкоцитарная формула</a:t>
            </a:r>
            <a:r>
              <a:rPr lang="ru-RU" dirty="0"/>
              <a:t>– процентное соотношение клеток на 100 лейкоцитов (эозинофилы, базофилы, нейтрофилы, лимфоциты, моноциты). Нормы абсолютных количеств отдельных лейкоцитов и их процентного соотношения приведены в разделе «гематология».</a:t>
            </a:r>
          </a:p>
          <a:p>
            <a:pPr marL="0" indent="0">
              <a:buNone/>
            </a:pPr>
            <a:r>
              <a:rPr lang="ru-RU" dirty="0"/>
              <a:t>- </a:t>
            </a:r>
            <a:r>
              <a:rPr lang="ru-RU" i="1" dirty="0"/>
              <a:t>Скорость оседания эритроцитов</a:t>
            </a:r>
            <a:r>
              <a:rPr lang="ru-RU" dirty="0"/>
              <a:t>– СОЭ (нормальные показатели приведены в разделе «гематология») повышена при инфекционных процессах, диффузных заболеваниях </a:t>
            </a:r>
            <a:r>
              <a:rPr lang="ru-RU" dirty="0" smtClean="0"/>
              <a:t>соединительной </a:t>
            </a:r>
            <a:r>
              <a:rPr lang="ru-RU" dirty="0"/>
              <a:t>ткани, аутоиммунных заболеваниях, анемиях, злокачественных заболеваниях, поражениях печени. Низкие показатели СОЭ (1-2 мм/ч) возможны при декомпенсации сердечной деятельности, повышении концентрации углекислого газа в крови.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601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Общий анализ мочи</a:t>
            </a:r>
            <a:endParaRPr lang="ru-RU" dirty="0"/>
          </a:p>
        </p:txBody>
      </p:sp>
      <p:pic>
        <p:nvPicPr>
          <p:cNvPr id="4" name="Объект 3" descr="Изображение 18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62473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256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Для общего анализа собирают утреннюю порцию мочи: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Новорождённого </a:t>
            </a:r>
            <a:r>
              <a:rPr lang="ru-RU" dirty="0"/>
              <a:t>ребёнка подмывают с мылом, при этом вода должна стекать спереди назад.</a:t>
            </a:r>
          </a:p>
          <a:p>
            <a:pPr lvl="0"/>
            <a:r>
              <a:rPr lang="ru-RU" dirty="0"/>
              <a:t>Для стимуляции мочеиспускания у ребёнка тёплой рукой поглаживают живот с лёгким надавливанием в надлобковой области.</a:t>
            </a:r>
          </a:p>
          <a:p>
            <a:pPr lvl="0"/>
            <a:r>
              <a:rPr lang="ru-RU" dirty="0"/>
              <a:t>Под струю подставляют лоток или пузырёк с широким горлышком.</a:t>
            </a:r>
          </a:p>
          <a:p>
            <a:pPr lvl="0"/>
            <a:r>
              <a:rPr lang="ru-RU" dirty="0"/>
              <a:t>Лучше, если моча собирается двумя порциями в разную посуду: в начале мочеиспускания и в его конце. Первая порция даёт представление о патологических процессах в уретре, а вторая – в мочевом пузыре и вышерасположенных мочевых путях.</a:t>
            </a:r>
          </a:p>
          <a:p>
            <a:pPr lvl="0"/>
            <a:r>
              <a:rPr lang="ru-RU" dirty="0"/>
              <a:t>Для посева мочи на микробную флору её собирают в стерильную пробирку.</a:t>
            </a:r>
          </a:p>
          <a:p>
            <a:pPr lvl="0"/>
            <a:r>
              <a:rPr lang="ru-RU" dirty="0"/>
              <a:t>Для сбора суточной мочи используют специальную накладку с отверстием, которой прикрывают половые органы ребёнка и фиксируют бинтом в поясничной области. К накладке присоединяется резиновая трубка, второй конец которой опускают в чистую ёмкость (банку). У мальчиков после надевания мужского презерватива на пенис, в свободном конце кондома делают прорезь и фиксируют к резиновой трубке, другой конец которой опускают в мочеприёмник.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830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мочи по Нечипоренко</a:t>
            </a:r>
            <a:endParaRPr lang="ru-RU" dirty="0"/>
          </a:p>
        </p:txBody>
      </p:sp>
      <p:pic>
        <p:nvPicPr>
          <p:cNvPr id="4" name="Объект 3" descr="Изображение 15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3690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9660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Анализ мочи по Нечипоренко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Данный анализ позволяет выявить скрытые воспалительные процессы в мочевыделительной системе. В ходе исследования определяется концентрация форменных элементов: эритроцитов, цилиндров и лейкоцитов в 1 мл мочи.</a:t>
            </a:r>
          </a:p>
        </p:txBody>
      </p:sp>
    </p:spTree>
    <p:extLst>
      <p:ext uri="{BB962C8B-B14F-4D97-AF65-F5344CB8AC3E}">
        <p14:creationId xmlns:p14="http://schemas.microsoft.com/office/powerpoint/2010/main" val="2654965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640871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За сутки до сдачи мочи необходимо скорректировать свой рацион: отказаться от употребления в пищу мяса, жидкостей ярко окрашенных (морковного, свекольного соков), алкоголя (в том числе пива), газированных напитков, сладостей, меда и кондитерских изделий.</a:t>
            </a:r>
          </a:p>
          <a:p>
            <a:r>
              <a:rPr lang="ru-RU" dirty="0"/>
              <a:t>Определенные лекарственные вещества (</a:t>
            </a:r>
            <a:r>
              <a:rPr lang="ru-RU" dirty="0" err="1"/>
              <a:t>рефампицин</a:t>
            </a:r>
            <a:r>
              <a:rPr lang="ru-RU" dirty="0"/>
              <a:t>, </a:t>
            </a:r>
            <a:r>
              <a:rPr lang="ru-RU" dirty="0" err="1"/>
              <a:t>метронидазол</a:t>
            </a:r>
            <a:r>
              <a:rPr lang="ru-RU" dirty="0"/>
              <a:t>, мочегонные препараты и др.), а так же интенсивные физические нагрузки на время следует отменить, так как они могут исказить результаты анализа.</a:t>
            </a:r>
          </a:p>
          <a:p>
            <a:r>
              <a:rPr lang="ru-RU" dirty="0"/>
              <a:t>Следует так же заранее подготовить емкость для сбора мочи. Идеальным вариантом будет стеклянная баночка емкостью до 100мл., имеющая широкое горло Она моется без использования чистящих средств (допускается сода) и стерилизуется (например, в духовом шкафу) 5-7 минут. Еще проще купить в аптеке уже готовую стерильную емкость, специально предназначенную для этих целей.</a:t>
            </a:r>
          </a:p>
          <a:p>
            <a:r>
              <a:rPr lang="ru-RU" dirty="0"/>
              <a:t>Перед тем, как сдать анализ, необходимо тщательно очистить половые органы (подмыться), чтобы избежать попадания в мочу клеток плоского эпителия и т.д.</a:t>
            </a:r>
          </a:p>
          <a:p>
            <a:r>
              <a:rPr lang="ru-RU" dirty="0"/>
              <a:t>При менструальном кровотечении у женщин исследование обычно откладывается. Если же этого сделать нельзя, то при сборе мочи вход во влагалище необходимо закрыть тампоном.</a:t>
            </a:r>
          </a:p>
          <a:p>
            <a:r>
              <a:rPr lang="ru-RU" dirty="0"/>
              <a:t>Собирается средняя порция мочи при первом утреннем мочеиспускании. Для этого вначале 1-2 секунды нужно помочиться в унитаз, затем – в подготовленную тару. Порция мочи в конце мочеиспускания так же не собирается.</a:t>
            </a:r>
          </a:p>
          <a:p>
            <a:r>
              <a:rPr lang="ru-RU" dirty="0"/>
              <a:t>Доставить мочу в лабораторию необходимо в течение 2х часов после сбора.</a:t>
            </a:r>
          </a:p>
        </p:txBody>
      </p:sp>
    </p:spTree>
    <p:extLst>
      <p:ext uri="{BB962C8B-B14F-4D97-AF65-F5344CB8AC3E}">
        <p14:creationId xmlns:p14="http://schemas.microsoft.com/office/powerpoint/2010/main" val="2128851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Норма: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цилиндры </a:t>
            </a:r>
            <a:r>
              <a:rPr lang="ru-RU" dirty="0"/>
              <a:t>— до 20;</a:t>
            </a:r>
          </a:p>
          <a:p>
            <a:r>
              <a:rPr lang="ru-RU" dirty="0"/>
              <a:t>лейкоциты — до 2000;</a:t>
            </a:r>
          </a:p>
          <a:p>
            <a:r>
              <a:rPr lang="ru-RU" dirty="0"/>
              <a:t>эритроциты — до 1000;</a:t>
            </a:r>
          </a:p>
          <a:p>
            <a:r>
              <a:rPr lang="ru-RU" dirty="0"/>
              <a:t>бактерии – не обнаруживаются;</a:t>
            </a:r>
          </a:p>
          <a:p>
            <a:r>
              <a:rPr lang="ru-RU" dirty="0"/>
              <a:t>белок – нет;</a:t>
            </a:r>
          </a:p>
          <a:p>
            <a:r>
              <a:rPr lang="ru-RU" dirty="0"/>
              <a:t>эпителиальные клетки – единично.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1730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мочи по </a:t>
            </a:r>
            <a:r>
              <a:rPr lang="ru-RU" dirty="0" err="1" smtClean="0"/>
              <a:t>Зимницкому</a:t>
            </a:r>
            <a:endParaRPr lang="ru-RU" dirty="0"/>
          </a:p>
        </p:txBody>
      </p:sp>
      <p:pic>
        <p:nvPicPr>
          <p:cNvPr id="4" name="Объект 3" descr="Изображение 14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424936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85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Приготовлено 180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60 рентгенограмм:</a:t>
            </a:r>
          </a:p>
          <a:p>
            <a:r>
              <a:rPr lang="ru-RU" dirty="0" smtClean="0"/>
              <a:t>Грудной клетки в прямой проекции</a:t>
            </a:r>
          </a:p>
          <a:p>
            <a:r>
              <a:rPr lang="ru-RU" dirty="0" smtClean="0"/>
              <a:t>Черепа</a:t>
            </a:r>
          </a:p>
          <a:p>
            <a:r>
              <a:rPr lang="ru-RU" dirty="0" smtClean="0"/>
              <a:t>Позвоночника</a:t>
            </a:r>
          </a:p>
          <a:p>
            <a:r>
              <a:rPr lang="ru-RU" dirty="0"/>
              <a:t> </a:t>
            </a:r>
            <a:r>
              <a:rPr lang="ru-RU" dirty="0" smtClean="0"/>
              <a:t>кистей (для определения костного возраста)</a:t>
            </a:r>
          </a:p>
          <a:p>
            <a:r>
              <a:rPr lang="ru-RU" dirty="0" smtClean="0"/>
              <a:t>Экскреторная урография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701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Исследование включает определение следующих трех показателей: плотность мочи; суточный объем выделяемой мочи; распределение общего объема мочи в течение суток.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Чтобы подготовиться к сбору анализа, необходимы: 8 чистых баночек; часы с функцией будильника (чтобы не забыть о времени, когда нужно помочиться); лист бумаги для записи потребляемой жидкости в течение суток, в которые собирается моча (включая объем жидкости, поступающей с первым блюдом, молоком и т.д.); Сбор мочи В 6.00 утра следует помочиться в унитаз, т.е. ночную мочу собирать не нужно. Далее через равные промежутки времени в 3 часа следует мочиться в баночки (на каждое мочеиспускание — новая баночка) в течение суток. Начинается сбор мочи с 9.00 утра (первая баночка), заканчивается в 6.00 утра (последняя, восьмая баночка). Другой вариант методики: сбор мочи через 4 часа, в этом случае понадобится 6 баночек. Следует тщательно записывать на листик бумаги всю потребляемую в течение этих суток жидкость и ее количество. Каждая баночка сразу после мочеиспускания ставится для хранения в холодильник. В случае, если в положенное время позывы к мочеиспусканию отсутствуют, баночку оставляют пустой. А при полиурии, когда баночка оказывается заполненной раньше окончания 3-часового промежутка, пациент мочится в дополнительную баночку, а не выливает мочу в унитаз. Утром после последнего мочеиспускания все баночки (в том числе и дополнительные) вместе с листиком записей о выпитой жидкости следует отнести в лабораторию.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8615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Норма: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Общий </a:t>
            </a:r>
            <a:r>
              <a:rPr lang="ru-RU" dirty="0"/>
              <a:t>суточный объем выделяемой мочи 1500-2000 мл. </a:t>
            </a:r>
            <a:endParaRPr lang="ru-RU" dirty="0" smtClean="0"/>
          </a:p>
          <a:p>
            <a:r>
              <a:rPr lang="ru-RU" dirty="0" smtClean="0"/>
              <a:t>Отношение </a:t>
            </a:r>
            <a:r>
              <a:rPr lang="ru-RU" dirty="0"/>
              <a:t>поступившей в организм жидкости и объема суточной мочи 65-80%. </a:t>
            </a:r>
            <a:endParaRPr lang="ru-RU" dirty="0" smtClean="0"/>
          </a:p>
          <a:p>
            <a:r>
              <a:rPr lang="ru-RU" dirty="0" smtClean="0"/>
              <a:t>Объем </a:t>
            </a:r>
            <a:r>
              <a:rPr lang="ru-RU" dirty="0"/>
              <a:t>выделенной мочи в дневное время 2/3, в ночное – 1/3. </a:t>
            </a:r>
            <a:endParaRPr lang="ru-RU" dirty="0" smtClean="0"/>
          </a:p>
          <a:p>
            <a:r>
              <a:rPr lang="ru-RU" dirty="0" smtClean="0"/>
              <a:t>Значительное </a:t>
            </a:r>
            <a:r>
              <a:rPr lang="ru-RU" dirty="0"/>
              <a:t>усиление мочевыделения после употребления жидкости. </a:t>
            </a:r>
            <a:endParaRPr lang="ru-RU" dirty="0" smtClean="0"/>
          </a:p>
          <a:p>
            <a:r>
              <a:rPr lang="ru-RU" dirty="0" smtClean="0"/>
              <a:t>Колебание </a:t>
            </a:r>
            <a:r>
              <a:rPr lang="ru-RU" dirty="0"/>
              <a:t>плотности мочи в пробах в пределах 1 003-1 035 г/л. </a:t>
            </a:r>
            <a:endParaRPr lang="ru-RU" dirty="0" smtClean="0"/>
          </a:p>
          <a:p>
            <a:r>
              <a:rPr lang="ru-RU" dirty="0" smtClean="0"/>
              <a:t>Плотность </a:t>
            </a:r>
            <a:r>
              <a:rPr lang="ru-RU" dirty="0"/>
              <a:t>мочи в нескольких или одной баночке более 1020 г/л. </a:t>
            </a:r>
            <a:endParaRPr lang="ru-RU" dirty="0" smtClean="0"/>
          </a:p>
          <a:p>
            <a:r>
              <a:rPr lang="ru-RU" dirty="0" smtClean="0"/>
              <a:t>Плотность </a:t>
            </a:r>
            <a:r>
              <a:rPr lang="ru-RU" dirty="0"/>
              <a:t>мочи во всех пробах менее 1035 г/л.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436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Трех стаканная проба</a:t>
            </a:r>
            <a:endParaRPr lang="ru-RU" dirty="0"/>
          </a:p>
        </p:txBody>
      </p:sp>
      <p:pic>
        <p:nvPicPr>
          <p:cNvPr id="4" name="Объект 3" descr="367627_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110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Трехстаканная</a:t>
            </a:r>
            <a:r>
              <a:rPr lang="ru-RU" b="1" i="1" dirty="0" smtClean="0">
                <a:solidFill>
                  <a:srgbClr val="FF0000"/>
                </a:solidFill>
              </a:rPr>
              <a:t> проба мочи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90059"/>
          </a:xfrm>
        </p:spPr>
        <p:txBody>
          <a:bodyPr>
            <a:normAutofit/>
          </a:bodyPr>
          <a:lstStyle/>
          <a:p>
            <a:r>
              <a:rPr lang="ru-RU" dirty="0" smtClean="0"/>
              <a:t>— </a:t>
            </a:r>
            <a:r>
              <a:rPr lang="ru-RU" dirty="0"/>
              <a:t>это лабораторный метод микроскопического анализа трех разных порций мочи, полученных за одно мочеиспускание, который позволяет точно выявить, в каких именно отделах мочеполовой системы протекает воспалительный процесс. </a:t>
            </a:r>
            <a:endParaRPr lang="ru-RU" dirty="0" smtClean="0"/>
          </a:p>
          <a:p>
            <a:r>
              <a:rPr lang="ru-RU" dirty="0" smtClean="0"/>
              <a:t>Исследуемые </a:t>
            </a:r>
            <a:r>
              <a:rPr lang="ru-RU" dirty="0"/>
              <a:t>отделы мочевой системы: уретра; простата; мочевой пузырь; мочеточники; почки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1000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n\Desktop\rashifr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1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Посев мочи на стерильность и чувствительность флоры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0"/>
            <a:ext cx="6840759" cy="50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553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Бактериурия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инфекции мочевыводящих путей: более 100 000 микробных тел в 1 </a:t>
            </a:r>
            <a:r>
              <a:rPr lang="ru-RU" dirty="0" smtClean="0"/>
              <a:t>мл.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243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Фракционное дуоденальное зондирование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099399"/>
              </p:ext>
            </p:extLst>
          </p:nvPr>
        </p:nvGraphicFramePr>
        <p:xfrm>
          <a:off x="179513" y="1484784"/>
          <a:ext cx="8795319" cy="52644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1773"/>
                <a:gridCol w="2931773"/>
                <a:gridCol w="2931773"/>
              </a:tblGrid>
              <a:tr h="778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Время введения зонда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8ч. 30 мин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длительность </a:t>
                      </a:r>
                      <a:r>
                        <a:rPr lang="en-US" sz="1400" b="1" spc="-25">
                          <a:effectLst/>
                        </a:rPr>
                        <a:t>I</a:t>
                      </a:r>
                      <a:r>
                        <a:rPr lang="ru-RU" sz="1400" b="1" spc="-25">
                          <a:effectLst/>
                        </a:rPr>
                        <a:t> фа       фазы   40 мин</a:t>
                      </a:r>
                      <a:endParaRPr lang="ru-RU" sz="1400" b="1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6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Время появления порции А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9ч. 30 мин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длительность </a:t>
                      </a:r>
                      <a:r>
                        <a:rPr lang="en-US" sz="1400" b="1" spc="-25" dirty="0">
                          <a:effectLst/>
                        </a:rPr>
                        <a:t>II</a:t>
                      </a:r>
                      <a:r>
                        <a:rPr lang="ru-RU" sz="1400" b="1" spc="-25" dirty="0">
                          <a:effectLst/>
                        </a:rPr>
                        <a:t> фазы 10 мин.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6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Время окончания порции А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9ч. 45 мин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Длительность </a:t>
                      </a:r>
                      <a:r>
                        <a:rPr lang="en-US" sz="1400" b="1" spc="-25" dirty="0">
                          <a:effectLst/>
                        </a:rPr>
                        <a:t>III</a:t>
                      </a:r>
                      <a:r>
                        <a:rPr lang="ru-RU" sz="1400" b="1" spc="-25" dirty="0">
                          <a:effectLst/>
                        </a:rPr>
                        <a:t> фазы 7 мин.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6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Объем порции А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13 мл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Длительность </a:t>
                      </a:r>
                      <a:r>
                        <a:rPr lang="en-US" sz="1400" b="1" spc="-25" dirty="0">
                          <a:effectLst/>
                        </a:rPr>
                        <a:t>IV</a:t>
                      </a:r>
                      <a:r>
                        <a:rPr lang="ru-RU" sz="1400" b="1" spc="-25" dirty="0">
                          <a:effectLst/>
                        </a:rPr>
                        <a:t>  фазы 18 мин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667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Раздражитель – сорбит                    Длительность </a:t>
                      </a:r>
                      <a:r>
                        <a:rPr lang="en-US" sz="1400" b="1" spc="-25" dirty="0">
                          <a:effectLst/>
                        </a:rPr>
                        <a:t>V</a:t>
                      </a:r>
                      <a:r>
                        <a:rPr lang="ru-RU" sz="1400" b="1" spc="-25" dirty="0">
                          <a:effectLst/>
                        </a:rPr>
                        <a:t>  фазы  15 мин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Время введения раздражителя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9ч. 46 мин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6679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Скорость выделения порции                               А 0,9 мл/мин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Время открытия сф. Одди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9ч. 56 мин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Скорость выделения порции В    1,9 мл/мин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6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Объем порции А</a:t>
                      </a:r>
                      <a:r>
                        <a:rPr lang="ru-RU" sz="1400" b="1" spc="-25" baseline="-25000">
                          <a:effectLst/>
                        </a:rPr>
                        <a:t>1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6 мл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77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Время появления   порции В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10ч. 3 м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Время окончания порции В      10 ч. 21 мин.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776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Скорость выделения порции В    1,0 мл/мин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Объем порции В     35 мл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Время окончания порции С        10 ч. 36 мин.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66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Объем порции С     15 мл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>
                          <a:effectLst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25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9482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8072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/>
              <a:t>- I порция (фаза </a:t>
            </a:r>
            <a:r>
              <a:rPr lang="ru-RU" sz="4200" dirty="0" err="1"/>
              <a:t>холедоха</a:t>
            </a:r>
            <a:r>
              <a:rPr lang="ru-RU" sz="4200" dirty="0"/>
              <a:t>) –</a:t>
            </a:r>
            <a:r>
              <a:rPr lang="ru-RU" sz="4200" b="1" dirty="0"/>
              <a:t> </a:t>
            </a:r>
            <a:r>
              <a:rPr lang="ru-RU" sz="4200" dirty="0"/>
              <a:t>базальная секреции жёлчи, светло-жёлтая, время выделения до 10-15 мин, объём жёлчи до 15-20 мл.</a:t>
            </a:r>
          </a:p>
          <a:p>
            <a:pPr marL="0" indent="0">
              <a:buNone/>
            </a:pPr>
            <a:r>
              <a:rPr lang="ru-RU" sz="4200" dirty="0"/>
              <a:t>- По окончании выделения жёлчи в зонд вводится 40 мл 33 % раствора магния сульфата, </a:t>
            </a:r>
            <a:r>
              <a:rPr lang="ru-RU" sz="4200" i="1" dirty="0"/>
              <a:t>tº </a:t>
            </a:r>
            <a:r>
              <a:rPr lang="ru-RU" sz="4200" dirty="0"/>
              <a:t>= 35-37</a:t>
            </a:r>
            <a:r>
              <a:rPr lang="ru-RU" sz="4200" baseline="30000" dirty="0"/>
              <a:t>º</a:t>
            </a:r>
            <a:r>
              <a:rPr lang="ru-RU" sz="4200" dirty="0"/>
              <a:t>С, зонд перекрывают на 3 мин.</a:t>
            </a:r>
          </a:p>
          <a:p>
            <a:pPr marL="0" indent="0">
              <a:buNone/>
            </a:pPr>
            <a:r>
              <a:rPr lang="ru-RU" sz="4200" dirty="0"/>
              <a:t>- II порция (фаза закрытого сфинктера </a:t>
            </a:r>
            <a:r>
              <a:rPr lang="ru-RU" sz="4200" dirty="0" err="1"/>
              <a:t>Одди</a:t>
            </a:r>
            <a:r>
              <a:rPr lang="ru-RU" sz="4200" dirty="0"/>
              <a:t>) продолжается от момента открытия зонда до появления жёлчи, длительность 3-6 мин.</a:t>
            </a:r>
          </a:p>
          <a:p>
            <a:pPr marL="0" indent="0">
              <a:buNone/>
            </a:pPr>
            <a:r>
              <a:rPr lang="ru-RU" sz="4200" dirty="0"/>
              <a:t>- III порция (фаза порции А) длится</a:t>
            </a:r>
            <a:r>
              <a:rPr lang="ru-RU" sz="4200" b="1" dirty="0"/>
              <a:t> </a:t>
            </a:r>
            <a:r>
              <a:rPr lang="ru-RU" sz="4200" dirty="0"/>
              <a:t>3-5 мин, выделяется 3-5 мл светло-коричневой жёлчи, начинается с момента открытия сфинктера </a:t>
            </a:r>
            <a:r>
              <a:rPr lang="ru-RU" sz="4200" dirty="0" err="1"/>
              <a:t>Одди</a:t>
            </a:r>
            <a:r>
              <a:rPr lang="ru-RU" sz="4200" dirty="0"/>
              <a:t> и до выделения порции В (открытие сфинктера </a:t>
            </a:r>
            <a:r>
              <a:rPr lang="ru-RU" sz="4200" dirty="0" err="1"/>
              <a:t>Люткенса</a:t>
            </a:r>
            <a:r>
              <a:rPr lang="ru-RU" sz="4200" dirty="0"/>
              <a:t>). Скорость выделения жёлчи в течение I и III фазы 1-2 мл/мин.</a:t>
            </a:r>
          </a:p>
          <a:p>
            <a:pPr marL="0" indent="0">
              <a:buNone/>
            </a:pPr>
            <a:r>
              <a:rPr lang="ru-RU" sz="4200" dirty="0"/>
              <a:t>- IV порция (пузырная фаза)</a:t>
            </a:r>
            <a:r>
              <a:rPr lang="ru-RU" sz="4200" b="1" dirty="0"/>
              <a:t> </a:t>
            </a:r>
            <a:r>
              <a:rPr lang="ru-RU" sz="4200" dirty="0"/>
              <a:t>начинается с момента открытия сфинктера </a:t>
            </a:r>
            <a:r>
              <a:rPr lang="ru-RU" sz="4200" dirty="0" err="1"/>
              <a:t>Люткенса</a:t>
            </a:r>
            <a:r>
              <a:rPr lang="ru-RU" sz="4200" dirty="0"/>
              <a:t>, появления тёмно-оливковой порции В, заканчивается появлением порции С, длительность составляет 20-30 мин, выделяется 30-50 мл жёлчи.</a:t>
            </a:r>
          </a:p>
          <a:p>
            <a:pPr marL="0" indent="0">
              <a:buNone/>
            </a:pPr>
            <a:r>
              <a:rPr lang="ru-RU" sz="4200" dirty="0"/>
              <a:t>- V порция (печёночная фаза) –</a:t>
            </a:r>
            <a:r>
              <a:rPr lang="ru-RU" sz="4200" b="1" dirty="0"/>
              <a:t> </a:t>
            </a:r>
            <a:r>
              <a:rPr lang="ru-RU" sz="4200" dirty="0"/>
              <a:t>С-порция жёлчи, начинается от момента прекращения выделения В-порции, продолжается 10-20 мин, выделяется 10-30 мл жёлчи. Скорость выделения печёночной жёлчи – 1,1-1,5 мл/мин.</a:t>
            </a:r>
          </a:p>
          <a:p>
            <a:pPr marL="0" indent="0">
              <a:buNone/>
            </a:pPr>
            <a:r>
              <a:rPr lang="ru-RU" sz="4200" dirty="0"/>
              <a:t>Даётся оценка микроскопического исследования жёлчи: наличие простейших и паразитов, показатель рН пузырной жёлчи, количество лейкоцитов, количество кристаллов холестерина, жёлчных кислот, билирубина, кальция (учитывать, что жёлчь поступает в оливу из двенадцатиперстной кишки). Содержимое двенадцатиперстной кишки, извлекаемое путём дуоденального зондирования, представляет собой смесь жёлчи, секретов двенадцатиперстной кишки, поджелудочной железы и некоторого количества желудочного сока.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1455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Фракционное желудочное зондирование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713356"/>
              </p:ext>
            </p:extLst>
          </p:nvPr>
        </p:nvGraphicFramePr>
        <p:xfrm>
          <a:off x="179512" y="1556793"/>
          <a:ext cx="8784976" cy="48245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12659"/>
                <a:gridCol w="941177"/>
                <a:gridCol w="932308"/>
                <a:gridCol w="1070280"/>
                <a:gridCol w="975670"/>
                <a:gridCol w="936250"/>
                <a:gridCol w="939205"/>
                <a:gridCol w="937235"/>
                <a:gridCol w="940192"/>
              </a:tblGrid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Колич. сока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Общ. кисл.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Свобод. </a:t>
                      </a: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сол. к-т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Связан. </a:t>
                      </a:r>
                    </a:p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К-т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Слизь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Желчь</a:t>
                      </a:r>
                      <a:endParaRPr lang="ru-RU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Кровь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71755" marR="71755"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Перев.</a:t>
                      </a:r>
                      <a:endParaRPr lang="ru-RU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vert="vert270"/>
                </a:tc>
              </a:tr>
              <a:tr h="8771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Натощак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15,0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</a:t>
                      </a:r>
                      <a:r>
                        <a:rPr lang="he-IL" sz="1600" b="1" baseline="30000">
                          <a:effectLst/>
                        </a:rPr>
                        <a:t>׳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13,0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30</a:t>
                      </a:r>
                      <a:r>
                        <a:rPr lang="he-IL" sz="1600" b="1" baseline="30000">
                          <a:effectLst/>
                        </a:rPr>
                        <a:t>׳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14,0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45</a:t>
                      </a:r>
                      <a:r>
                        <a:rPr lang="he-IL" sz="1600" b="1" baseline="30000">
                          <a:effectLst/>
                        </a:rPr>
                        <a:t>׳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15,0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++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60</a:t>
                      </a:r>
                      <a:r>
                        <a:rPr lang="he-IL" sz="1600" b="1" baseline="30000">
                          <a:effectLst/>
                        </a:rPr>
                        <a:t>׳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13,0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75</a:t>
                      </a:r>
                      <a:r>
                        <a:rPr lang="he-IL" sz="1600" b="1" baseline="30000">
                          <a:effectLst/>
                        </a:rPr>
                        <a:t>׳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15,0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90</a:t>
                      </a:r>
                      <a:r>
                        <a:rPr lang="he-IL" sz="1600" b="1" baseline="30000">
                          <a:effectLst/>
                        </a:rPr>
                        <a:t>׳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15,0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105</a:t>
                      </a:r>
                      <a:r>
                        <a:rPr lang="he-IL" sz="1600" b="1" baseline="30000">
                          <a:effectLst/>
                        </a:rPr>
                        <a:t>׳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20,0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4385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120</a:t>
                      </a:r>
                      <a:r>
                        <a:rPr lang="he-IL" sz="1600" b="1" baseline="30000">
                          <a:effectLst/>
                        </a:rPr>
                        <a:t>׳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10,0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13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20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++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4553932"/>
            <a:ext cx="878497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lang="ru-RU" altLang="ja-JP" sz="12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lang="ru-RU" altLang="ja-JP" sz="12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lang="ru-RU" altLang="ja-JP" sz="12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lang="ru-RU" altLang="ja-JP" sz="12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kumimoji="0" lang="ru-RU" altLang="ja-JP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endParaRPr lang="ru-RU" altLang="ja-JP" sz="1200" dirty="0"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2025" algn="l"/>
              </a:tabLst>
            </a:pP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Лейкоцитов до 10 в п/ </a:t>
            </a:r>
            <a:r>
              <a:rPr kumimoji="0" lang="ru-RU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зр</a:t>
            </a: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., </a:t>
            </a:r>
            <a:r>
              <a:rPr kumimoji="0" lang="ru-RU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билирубинат</a:t>
            </a: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кальция ++, эпителий плоский 10-15 в п/ </a:t>
            </a:r>
            <a:r>
              <a:rPr kumimoji="0" lang="ru-RU" altLang="ja-JP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зр</a:t>
            </a:r>
            <a:r>
              <a:rPr kumimoji="0" lang="ru-RU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слизь ++, дрожжи ++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7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0"/>
            <a:ext cx="8928992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000" b="1" dirty="0" smtClean="0"/>
              <a:t>Оценить </a:t>
            </a:r>
            <a:r>
              <a:rPr lang="ru-RU" sz="4000" b="1" dirty="0"/>
              <a:t>результаты рентгенологического исследования органов дыхания (рентгенограммы, </a:t>
            </a:r>
            <a:r>
              <a:rPr lang="ru-RU" sz="4000" b="1" dirty="0" err="1"/>
              <a:t>бронхограммы</a:t>
            </a:r>
            <a:r>
              <a:rPr lang="ru-RU" sz="4000" b="1" dirty="0"/>
              <a:t>).</a:t>
            </a:r>
            <a:endParaRPr lang="ru-RU" sz="4000" dirty="0"/>
          </a:p>
          <a:p>
            <a:pPr marL="0" indent="0">
              <a:buNone/>
            </a:pPr>
            <a:r>
              <a:rPr lang="ru-RU" sz="4000" i="1" dirty="0"/>
              <a:t>1. </a:t>
            </a:r>
            <a:r>
              <a:rPr lang="ru-RU" sz="4000" b="1" i="1" dirty="0">
                <a:solidFill>
                  <a:srgbClr val="FF0000"/>
                </a:solidFill>
              </a:rPr>
              <a:t>Проекция снимка: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/>
              <a:t>- прямая (передняя или задняя);</a:t>
            </a:r>
          </a:p>
          <a:p>
            <a:pPr marL="0" indent="0">
              <a:buNone/>
            </a:pPr>
            <a:r>
              <a:rPr lang="ru-RU" sz="4000" dirty="0"/>
              <a:t>- боковая (правая или левая);</a:t>
            </a:r>
          </a:p>
          <a:p>
            <a:pPr marL="0" indent="0">
              <a:buNone/>
            </a:pPr>
            <a:r>
              <a:rPr lang="ru-RU" sz="4000" dirty="0"/>
              <a:t>- косая (передняя или задняя).</a:t>
            </a:r>
          </a:p>
          <a:p>
            <a:pPr marL="0" indent="0">
              <a:buNone/>
            </a:pPr>
            <a:r>
              <a:rPr lang="ru-RU" sz="4000" i="1" dirty="0"/>
              <a:t>2. </a:t>
            </a:r>
            <a:r>
              <a:rPr lang="ru-RU" sz="4000" b="1" i="1" dirty="0">
                <a:solidFill>
                  <a:srgbClr val="FF0000"/>
                </a:solidFill>
              </a:rPr>
              <a:t>Особые условия рентгенографии: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/>
              <a:t>Положение больного сидя или лёжа (из-за тяжести состояния).</a:t>
            </a:r>
          </a:p>
          <a:p>
            <a:pPr marL="0" indent="0">
              <a:buNone/>
            </a:pPr>
            <a:r>
              <a:rPr lang="ru-RU" sz="4000" dirty="0"/>
              <a:t>Дыхательная динамическая незрелость изображения (у больных без сознания).</a:t>
            </a:r>
          </a:p>
          <a:p>
            <a:pPr marL="0" indent="0">
              <a:buNone/>
            </a:pPr>
            <a:r>
              <a:rPr lang="ru-RU" sz="4000" i="1" dirty="0"/>
              <a:t>3</a:t>
            </a:r>
            <a:r>
              <a:rPr lang="ru-RU" sz="4000" b="1" i="1" dirty="0">
                <a:solidFill>
                  <a:srgbClr val="FF0000"/>
                </a:solidFill>
              </a:rPr>
              <a:t>. Оценка качества снимка: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/>
              <a:t>- контрастность;</a:t>
            </a:r>
          </a:p>
          <a:p>
            <a:pPr marL="0" indent="0">
              <a:buNone/>
            </a:pPr>
            <a:r>
              <a:rPr lang="ru-RU" sz="4000" dirty="0"/>
              <a:t>- резкость изображения;</a:t>
            </a:r>
          </a:p>
          <a:p>
            <a:pPr marL="0" indent="0">
              <a:buNone/>
            </a:pPr>
            <a:r>
              <a:rPr lang="ru-RU" sz="4000" dirty="0"/>
              <a:t>- отсутствие артефактов и вуали.</a:t>
            </a:r>
          </a:p>
          <a:p>
            <a:pPr marL="0" indent="0">
              <a:buNone/>
            </a:pPr>
            <a:r>
              <a:rPr lang="ru-RU" sz="4000" i="1" dirty="0"/>
              <a:t>4. </a:t>
            </a:r>
            <a:r>
              <a:rPr lang="ru-RU" sz="4000" b="1" i="1" dirty="0">
                <a:solidFill>
                  <a:srgbClr val="FF0000"/>
                </a:solidFill>
              </a:rPr>
              <a:t>Состояние мягких тканей грудной клетки: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/>
              <a:t>- объём;</a:t>
            </a:r>
          </a:p>
          <a:p>
            <a:pPr marL="0" indent="0">
              <a:buNone/>
            </a:pPr>
            <a:r>
              <a:rPr lang="ru-RU" sz="4000" dirty="0"/>
              <a:t>- структура;</a:t>
            </a:r>
          </a:p>
          <a:p>
            <a:pPr marL="0" indent="0">
              <a:buNone/>
            </a:pPr>
            <a:r>
              <a:rPr lang="ru-RU" sz="4000" dirty="0"/>
              <a:t>- наличие инородных тел или свободного газа после травм.</a:t>
            </a:r>
          </a:p>
          <a:p>
            <a:pPr marL="0" indent="0">
              <a:buNone/>
            </a:pPr>
            <a:r>
              <a:rPr lang="ru-RU" sz="4000" i="1" dirty="0"/>
              <a:t>5. </a:t>
            </a:r>
            <a:r>
              <a:rPr lang="ru-RU" sz="4000" b="1" i="1" dirty="0">
                <a:solidFill>
                  <a:srgbClr val="FF0000"/>
                </a:solidFill>
              </a:rPr>
              <a:t>Состояние скелета грудной клетки и плечевого пояса: рёбер, грудины, видимых шейных и грудных позвонков, ключиц, лопаток, головок плечевых костей; состояние ядер окостенения и зон роста:</a:t>
            </a:r>
            <a:endParaRPr lang="ru-RU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dirty="0"/>
              <a:t>- положение;</a:t>
            </a:r>
          </a:p>
          <a:p>
            <a:pPr marL="0" indent="0">
              <a:buNone/>
            </a:pPr>
            <a:r>
              <a:rPr lang="ru-RU" sz="4000" dirty="0"/>
              <a:t>- форма;</a:t>
            </a:r>
          </a:p>
          <a:p>
            <a:pPr marL="0" indent="0">
              <a:buNone/>
            </a:pPr>
            <a:r>
              <a:rPr lang="ru-RU" sz="4000" dirty="0"/>
              <a:t>- величина;</a:t>
            </a:r>
          </a:p>
          <a:p>
            <a:pPr marL="0" indent="0">
              <a:buNone/>
            </a:pPr>
            <a:r>
              <a:rPr lang="ru-RU" sz="4000" dirty="0"/>
              <a:t>- структура костей.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57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6693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1). </a:t>
            </a:r>
            <a:r>
              <a:rPr lang="ru-RU" i="1" dirty="0"/>
              <a:t>Противопоказания для зондирования</a:t>
            </a:r>
            <a:r>
              <a:rPr lang="ru-RU" i="1" dirty="0" smtClean="0"/>
              <a:t>: </a:t>
            </a:r>
            <a:r>
              <a:rPr lang="ru-RU" dirty="0" smtClean="0"/>
              <a:t>язвенная </a:t>
            </a:r>
            <a:r>
              <a:rPr lang="ru-RU" dirty="0"/>
              <a:t>болезнь желудка в фазе обострения, сужение пищевода, состояние после желудочного кровотечения, выраженная сердечно-сосудистая недостаточность, тяжёлое общее состояние больного.</a:t>
            </a:r>
          </a:p>
          <a:p>
            <a:pPr marL="0" indent="0">
              <a:buNone/>
            </a:pPr>
            <a:r>
              <a:rPr lang="ru-RU" dirty="0"/>
              <a:t>2). Исследование начинается утром натощак. Конец зонда помещают в глубине глотки на корень языка и предлагают пациенту сделать несколько неторопливых глотательных движений, вследствие чего зонд продвигается по пищеводу. Необходимым условием полного извлечения желудочного содержимого является установка конца зонда в середине </a:t>
            </a:r>
            <a:r>
              <a:rPr lang="ru-RU" dirty="0" err="1"/>
              <a:t>антрального</a:t>
            </a:r>
            <a:r>
              <a:rPr lang="ru-RU" dirty="0"/>
              <a:t> отдела желудка. Для этого зонд вводят на глубину, рассчитанную следующим образом: </a:t>
            </a:r>
            <a:r>
              <a:rPr lang="ru-RU" i="1" dirty="0"/>
              <a:t>рост пациента в сантиметрах минус 100.</a:t>
            </a:r>
            <a:r>
              <a:rPr lang="ru-RU" b="1" dirty="0"/>
              <a:t> </a:t>
            </a:r>
            <a:r>
              <a:rPr lang="ru-RU" dirty="0"/>
              <a:t>При необходимости положение зонда контролируют рентгенологически. Пациент во время исследования может сидеть или лежать на левом боку.</a:t>
            </a:r>
          </a:p>
          <a:p>
            <a:pPr marL="0" indent="0">
              <a:buNone/>
            </a:pPr>
            <a:r>
              <a:rPr lang="ru-RU" dirty="0"/>
              <a:t>3). После введения зонда </a:t>
            </a:r>
            <a:r>
              <a:rPr lang="ru-RU" dirty="0" err="1"/>
              <a:t>аспирируют</a:t>
            </a:r>
            <a:r>
              <a:rPr lang="ru-RU" dirty="0"/>
              <a:t> содержимое желудка натощак в течение 5 мин (длительность латентного периода возбуждения желудочных желёз) – </a:t>
            </a:r>
            <a:r>
              <a:rPr lang="ru-RU" dirty="0" err="1"/>
              <a:t>натощаковая</a:t>
            </a:r>
            <a:r>
              <a:rPr lang="ru-RU" dirty="0"/>
              <a:t> (0) порция.</a:t>
            </a:r>
          </a:p>
          <a:p>
            <a:pPr marL="0" indent="0">
              <a:buNone/>
            </a:pPr>
            <a:r>
              <a:rPr lang="ru-RU" dirty="0"/>
              <a:t>4). Затем в течение часа собирают секрет желудка (1,2,3,4 порции через 15 минут) – базальный секрет, отражающий влияние блуждающего нерва на продукцию желудочного сока.</a:t>
            </a:r>
          </a:p>
          <a:p>
            <a:pPr marL="0" indent="0">
              <a:buNone/>
            </a:pPr>
            <a:r>
              <a:rPr lang="ru-RU" dirty="0"/>
              <a:t>5). Вслед за этим стимулируют кислотную продукцию желудка. Для </a:t>
            </a:r>
            <a:r>
              <a:rPr lang="ru-RU" b="1" i="1" dirty="0" err="1"/>
              <a:t>субмаксимальной</a:t>
            </a:r>
            <a:r>
              <a:rPr lang="ru-RU" b="1" i="1" dirty="0"/>
              <a:t> стимуляции</a:t>
            </a:r>
            <a:r>
              <a:rPr lang="ru-RU" dirty="0"/>
              <a:t> желудочной секреции используется гистамина </a:t>
            </a:r>
            <a:r>
              <a:rPr lang="ru-RU" dirty="0" err="1"/>
              <a:t>дигидрохлорид</a:t>
            </a:r>
            <a:r>
              <a:rPr lang="ru-RU" dirty="0"/>
              <a:t> подкожно, 0,008 мг/кг или гистамина фосфат, 0,01 мг/кг. Можно использовать внутривенное введение эуфиллина 10 мл 2,4 % или подкожно 2 мл 24 % раствора. Для </a:t>
            </a:r>
            <a:r>
              <a:rPr lang="ru-RU" b="1" i="1" dirty="0"/>
              <a:t>максимальной стимуляции</a:t>
            </a:r>
            <a:r>
              <a:rPr lang="ru-RU" dirty="0"/>
              <a:t> желудочной секреции подкожно вводится </a:t>
            </a:r>
            <a:r>
              <a:rPr lang="ru-RU" dirty="0" err="1"/>
              <a:t>гастрин</a:t>
            </a:r>
            <a:r>
              <a:rPr lang="ru-RU" dirty="0"/>
              <a:t>, 2 мкг/кг, или его синтетический аналог </a:t>
            </a:r>
            <a:r>
              <a:rPr lang="ru-RU" dirty="0" err="1"/>
              <a:t>пентагастрин</a:t>
            </a:r>
            <a:r>
              <a:rPr lang="ru-RU" dirty="0"/>
              <a:t>, 6 мкг/кг, или гистамина </a:t>
            </a:r>
            <a:r>
              <a:rPr lang="ru-RU" dirty="0" err="1"/>
              <a:t>дигидрохлорид</a:t>
            </a:r>
            <a:r>
              <a:rPr lang="ru-RU" dirty="0"/>
              <a:t>, 0,025 мг/кг. При введении </a:t>
            </a:r>
            <a:r>
              <a:rPr lang="ru-RU" dirty="0" err="1"/>
              <a:t>энтерального</a:t>
            </a:r>
            <a:r>
              <a:rPr lang="ru-RU" dirty="0"/>
              <a:t> пробного завтрака (мясной бульон) – через 15 минут извлечь остаток пробного завтрака и весь выделенный секрет.</a:t>
            </a:r>
          </a:p>
          <a:p>
            <a:pPr marL="0" indent="0">
              <a:buNone/>
            </a:pPr>
            <a:r>
              <a:rPr lang="ru-RU" dirty="0"/>
              <a:t>6). Далее собирают желудочный сок в течение часа (5,6,7,8 порции через 15 минут).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845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Исследование желудочного </a:t>
            </a:r>
            <a:r>
              <a:rPr lang="ru-RU" b="1" dirty="0" smtClean="0"/>
              <a:t>содержимого. </a:t>
            </a:r>
            <a:r>
              <a:rPr lang="ru-RU" b="1" dirty="0"/>
              <a:t>Определяется </a:t>
            </a:r>
            <a:r>
              <a:rPr lang="ru-RU" dirty="0"/>
              <a:t>объём желудочного сока, кислотный состав содержимого и дебит соляной кислоты (кислотную продукцию). Кислотная продукция – базальная (ВАО) и стимулированная (SAO) рассчитывается по формулам:</a:t>
            </a:r>
          </a:p>
          <a:p>
            <a:pPr marL="0" indent="0">
              <a:buNone/>
            </a:pPr>
            <a:r>
              <a:rPr lang="en-US" b="1" dirty="0"/>
              <a:t>BAO = (V1*C1 + V2*C2 + V3*C3 + V4*C4)/1000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SAO = (V5*C5 + V6*C6 + V7*C7 + V8*C8)/1000</a:t>
            </a:r>
            <a:r>
              <a:rPr lang="ru-RU" dirty="0"/>
              <a:t>, где</a:t>
            </a:r>
          </a:p>
          <a:p>
            <a:pPr marL="0" indent="0">
              <a:buNone/>
            </a:pPr>
            <a:r>
              <a:rPr lang="ru-RU" b="1" dirty="0"/>
              <a:t>V</a:t>
            </a:r>
            <a:r>
              <a:rPr lang="ru-RU" dirty="0"/>
              <a:t> – объём данной порции содержимого в мл;</a:t>
            </a:r>
          </a:p>
          <a:p>
            <a:pPr marL="0" indent="0">
              <a:buNone/>
            </a:pPr>
            <a:r>
              <a:rPr lang="ru-RU" b="1" dirty="0"/>
              <a:t>С </a:t>
            </a:r>
            <a:r>
              <a:rPr lang="ru-RU" dirty="0"/>
              <a:t>– общая кислотность данной порции в </a:t>
            </a:r>
            <a:r>
              <a:rPr lang="ru-RU" dirty="0" err="1"/>
              <a:t>титрационных</a:t>
            </a:r>
            <a:r>
              <a:rPr lang="ru-RU" dirty="0"/>
              <a:t> единицах.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0496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087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У здоровых детей показатели</a:t>
            </a:r>
            <a:r>
              <a:rPr lang="ru-RU" b="1" dirty="0"/>
              <a:t> ВАО</a:t>
            </a:r>
            <a:r>
              <a:rPr lang="ru-RU" dirty="0"/>
              <a:t> составляют 1,14-2,38 </a:t>
            </a:r>
            <a:r>
              <a:rPr lang="ru-RU" dirty="0" err="1"/>
              <a:t>ммоль</a:t>
            </a:r>
            <a:r>
              <a:rPr lang="ru-RU" dirty="0"/>
              <a:t>/час, </a:t>
            </a:r>
            <a:r>
              <a:rPr lang="en-US" b="1" dirty="0"/>
              <a:t>SAO</a:t>
            </a:r>
            <a:r>
              <a:rPr lang="ru-RU" dirty="0"/>
              <a:t> – 3,2-5,3 </a:t>
            </a:r>
            <a:r>
              <a:rPr lang="ru-RU" dirty="0" err="1"/>
              <a:t>ммоль</a:t>
            </a:r>
            <a:r>
              <a:rPr lang="ru-RU" dirty="0"/>
              <a:t>/час, </a:t>
            </a:r>
            <a:r>
              <a:rPr lang="ru-RU" b="1" dirty="0"/>
              <a:t>МАО</a:t>
            </a:r>
            <a:r>
              <a:rPr lang="ru-RU" dirty="0"/>
              <a:t> – 4,24-11,55 </a:t>
            </a:r>
            <a:r>
              <a:rPr lang="ru-RU" dirty="0" err="1"/>
              <a:t>ммоль</a:t>
            </a:r>
            <a:r>
              <a:rPr lang="ru-RU" dirty="0"/>
              <a:t>/час.</a:t>
            </a:r>
          </a:p>
          <a:p>
            <a:r>
              <a:rPr lang="ru-RU" dirty="0"/>
              <a:t>	</a:t>
            </a:r>
            <a:r>
              <a:rPr lang="ru-RU" u="sng" dirty="0"/>
              <a:t>Выделяют три варианта кислотообразования:</a:t>
            </a:r>
            <a:r>
              <a:rPr lang="ru-RU" dirty="0"/>
              <a:t> нормальная, повышенная и пониженная кислотность. </a:t>
            </a:r>
            <a:endParaRPr lang="ru-RU" dirty="0" smtClean="0"/>
          </a:p>
          <a:p>
            <a:r>
              <a:rPr lang="ru-RU" b="1" dirty="0" smtClean="0">
                <a:solidFill>
                  <a:srgbClr val="FF0000"/>
                </a:solidFill>
              </a:rPr>
              <a:t>Нормальное </a:t>
            </a:r>
            <a:r>
              <a:rPr lang="ru-RU" b="1" dirty="0">
                <a:solidFill>
                  <a:srgbClr val="FF0000"/>
                </a:solidFill>
              </a:rPr>
              <a:t>кислотообразование </a:t>
            </a:r>
            <a:r>
              <a:rPr lang="ru-RU" dirty="0"/>
              <a:t>соответствует нормальным значениям ВАО и </a:t>
            </a:r>
            <a:r>
              <a:rPr lang="en-US" dirty="0"/>
              <a:t>SAO</a:t>
            </a:r>
            <a:r>
              <a:rPr lang="ru-RU" dirty="0"/>
              <a:t>. Кислотообразующая функция может считаться нормальной и в тех случаях, когда показатели ВАО снижены, а показатели  </a:t>
            </a:r>
            <a:r>
              <a:rPr lang="en-US" dirty="0"/>
              <a:t>SAO</a:t>
            </a:r>
            <a:r>
              <a:rPr lang="ru-RU" dirty="0"/>
              <a:t> – нормальные. </a:t>
            </a:r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Пониженная </a:t>
            </a:r>
            <a:r>
              <a:rPr lang="ru-RU" b="1" i="1" dirty="0">
                <a:solidFill>
                  <a:srgbClr val="FF0000"/>
                </a:solidFill>
              </a:rPr>
              <a:t>кислотообразующая функция </a:t>
            </a:r>
            <a:r>
              <a:rPr lang="ru-RU" dirty="0"/>
              <a:t>желудка соответствует сниженным показателям в обеих фазах (ВАО и </a:t>
            </a:r>
            <a:r>
              <a:rPr lang="en-US" dirty="0"/>
              <a:t>SAO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Повышенная </a:t>
            </a:r>
            <a:r>
              <a:rPr lang="ru-RU" b="1" i="1" dirty="0">
                <a:solidFill>
                  <a:srgbClr val="FF0000"/>
                </a:solidFill>
              </a:rPr>
              <a:t>кислотообразующая функция </a:t>
            </a:r>
            <a:r>
              <a:rPr lang="ru-RU" dirty="0"/>
              <a:t>характеризуется  увеличением показателей ВАО и </a:t>
            </a:r>
            <a:r>
              <a:rPr lang="en-US" dirty="0"/>
              <a:t>SAO</a:t>
            </a:r>
            <a:r>
              <a:rPr lang="ru-RU" dirty="0"/>
              <a:t>, либо лишь одного из них.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53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06684"/>
              </p:ext>
            </p:extLst>
          </p:nvPr>
        </p:nvGraphicFramePr>
        <p:xfrm>
          <a:off x="107504" y="188640"/>
          <a:ext cx="8784976" cy="6480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24872"/>
                <a:gridCol w="3260104"/>
              </a:tblGrid>
              <a:tr h="185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Показатель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Значения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Альбумин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36-50 г/л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Аммиак плазмы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19-43 мкмоль/л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Белок общий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65-85 г/л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Билирубин общий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3,4-22,2 </a:t>
                      </a:r>
                      <a:r>
                        <a:rPr lang="ru-RU" sz="800" dirty="0" err="1">
                          <a:effectLst/>
                        </a:rPr>
                        <a:t>мкмоль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Билирубин прямой (конъюгированный)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0-3,4 </a:t>
                      </a:r>
                      <a:r>
                        <a:rPr lang="ru-RU" sz="800" dirty="0" err="1">
                          <a:effectLst/>
                        </a:rPr>
                        <a:t>мкмоль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Глюкоза плазмы натощак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3,3-5,5 </a:t>
                      </a:r>
                      <a:r>
                        <a:rPr lang="ru-RU" sz="800" dirty="0" err="1">
                          <a:effectLst/>
                        </a:rPr>
                        <a:t>ммоль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Железо общее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9,0-31,3 </a:t>
                      </a:r>
                      <a:r>
                        <a:rPr lang="ru-RU" sz="800" dirty="0" err="1">
                          <a:effectLst/>
                        </a:rPr>
                        <a:t>мкмоль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Железосвязывающая способность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44,8-80,6 </a:t>
                      </a:r>
                      <a:r>
                        <a:rPr lang="ru-RU" sz="800" dirty="0" err="1">
                          <a:effectLst/>
                        </a:rPr>
                        <a:t>мкмоль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Насыщение железом </a:t>
                      </a:r>
                      <a:r>
                        <a:rPr lang="ru-RU" sz="800" dirty="0" err="1">
                          <a:effectLst/>
                        </a:rPr>
                        <a:t>трансферрина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0,20-0,50 доля насыщения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Калий плазмы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3,3-4,9 </a:t>
                      </a:r>
                      <a:r>
                        <a:rPr lang="ru-RU" sz="800" dirty="0" err="1">
                          <a:effectLst/>
                        </a:rPr>
                        <a:t>ммоль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Кальций общий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2,23-2,57 </a:t>
                      </a:r>
                      <a:r>
                        <a:rPr lang="ru-RU" sz="800" dirty="0" err="1">
                          <a:effectLst/>
                        </a:rPr>
                        <a:t>ммоль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Кальций ионизированный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1,15-1,267 ммоль/л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Креатинин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44-150 мкмоль/л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Медь (общая)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11,0-24,3 </a:t>
                      </a:r>
                      <a:r>
                        <a:rPr lang="ru-RU" sz="800" dirty="0" err="1">
                          <a:effectLst/>
                        </a:rPr>
                        <a:t>мкмоль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Мочевая кислота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179-476 </a:t>
                      </a:r>
                      <a:r>
                        <a:rPr lang="ru-RU" sz="800" dirty="0" err="1">
                          <a:effectLst/>
                        </a:rPr>
                        <a:t>мкмоль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Натрий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135-145ммоль/л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Хлориды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97-110 </a:t>
                      </a:r>
                      <a:r>
                        <a:rPr lang="ru-RU" sz="800" dirty="0" err="1">
                          <a:effectLst/>
                        </a:rPr>
                        <a:t>ммоль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Триглицериды натощак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&lt;2,83 ммоль/л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Холестерин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&lt;5,18 ммоль/л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Холестерин ЛПВП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0,70-254 моль/л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Церулоплазмин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1,3-3,3 </a:t>
                      </a:r>
                      <a:r>
                        <a:rPr lang="ru-RU" sz="800" dirty="0" err="1">
                          <a:effectLst/>
                        </a:rPr>
                        <a:t>ммоль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Гастрин натощак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0-130 </a:t>
                      </a:r>
                      <a:r>
                        <a:rPr lang="ru-RU" sz="800" dirty="0" err="1">
                          <a:effectLst/>
                        </a:rPr>
                        <a:t>нг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Инсулин натощак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36-180 </a:t>
                      </a:r>
                      <a:r>
                        <a:rPr lang="ru-RU" sz="800" dirty="0" err="1">
                          <a:effectLst/>
                        </a:rPr>
                        <a:t>пмоль</a:t>
                      </a:r>
                      <a:r>
                        <a:rPr lang="ru-RU" sz="800" dirty="0">
                          <a:effectLst/>
                        </a:rPr>
                        <a:t>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Амилаза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35-118МЕ/л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АлАТ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7-53 МЕ/л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АсАТ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14-47 МЕ/л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Гамма ГТП мужчины, женщины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20-76 МЕ/л, 12-54 МЕ/л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КФК мужчины, женщины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30-220МЕ/л, 20-170МЕ/л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ЛДГ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90-280 МЕ/л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Липаза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2,3-20 МЕ/л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Щелочная фосфатаза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38-126 МЕ/л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Время кровотечения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2,5-9,5 мин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effectLst/>
                        </a:rPr>
                        <a:t>Протромбиновое</a:t>
                      </a:r>
                      <a:r>
                        <a:rPr lang="ru-RU" sz="800" dirty="0">
                          <a:effectLst/>
                        </a:rPr>
                        <a:t> время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11,3-18,5 с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  <a:tr h="185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Фибриноген</a:t>
                      </a:r>
                      <a:endParaRPr lang="ru-RU" sz="8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1,5-3,6 г/л</a:t>
                      </a:r>
                      <a:endParaRPr lang="ru-RU" sz="8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26437" marR="26437" marT="26437" marB="2643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385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Биохимический анализ крови</a:t>
            </a:r>
            <a:endParaRPr lang="ru-RU" dirty="0"/>
          </a:p>
        </p:txBody>
      </p:sp>
      <p:pic>
        <p:nvPicPr>
          <p:cNvPr id="4" name="Объект 3" descr="Изображение 19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12968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798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Биохимический анализ крови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Билирубин общий 28,4 мкм /л</a:t>
            </a:r>
          </a:p>
          <a:p>
            <a:pPr marL="0" indent="0">
              <a:buNone/>
            </a:pPr>
            <a:r>
              <a:rPr lang="ru-RU" dirty="0"/>
              <a:t>Прямой 18,1 мкм/л</a:t>
            </a:r>
          </a:p>
          <a:p>
            <a:pPr marL="0" indent="0">
              <a:buNone/>
            </a:pPr>
            <a:r>
              <a:rPr lang="ru-RU" dirty="0"/>
              <a:t>Непрямой 10,3 мкм/л</a:t>
            </a:r>
          </a:p>
          <a:p>
            <a:r>
              <a:rPr lang="ru-RU" dirty="0"/>
              <a:t>Тимоловая проба 16 ед.</a:t>
            </a:r>
          </a:p>
          <a:p>
            <a:r>
              <a:rPr lang="ru-RU" dirty="0" err="1"/>
              <a:t>Трансаминаза</a:t>
            </a:r>
            <a:r>
              <a:rPr lang="ru-RU" dirty="0"/>
              <a:t> 0,9 мкм/л</a:t>
            </a:r>
          </a:p>
          <a:p>
            <a:r>
              <a:rPr lang="en-US" dirty="0" err="1"/>
              <a:t>HbsAg</a:t>
            </a:r>
            <a:r>
              <a:rPr lang="ru-RU" dirty="0"/>
              <a:t>  - положительный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591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Посев мокроты</a:t>
            </a:r>
            <a:endParaRPr lang="ru-RU" dirty="0"/>
          </a:p>
        </p:txBody>
      </p:sp>
      <p:pic>
        <p:nvPicPr>
          <p:cNvPr id="4" name="Объект 3" descr="Изображение 19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640959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0869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Сбор и оценка анализов мокроты при заболеваниях органов дыхания: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Для </a:t>
            </a:r>
            <a:r>
              <a:rPr lang="ru-RU" dirty="0"/>
              <a:t>исследования берут утреннюю мокроту (в стерильную чашку Петри).</a:t>
            </a:r>
          </a:p>
          <a:p>
            <a:pPr lvl="0"/>
            <a:r>
              <a:rPr lang="ru-RU" dirty="0"/>
              <a:t>Высоко информативным считается метод индуцированной мокроты (проводится ингаляция гипертоническим раствором хлорида натрия, затем забирается мокрота для исследования).</a:t>
            </a:r>
          </a:p>
          <a:p>
            <a:pPr lvl="0"/>
            <a:r>
              <a:rPr lang="ru-RU" dirty="0"/>
              <a:t>Определяют общее количество мокроты, выделяемое больным за сутки.</a:t>
            </a:r>
          </a:p>
          <a:p>
            <a:pPr lvl="0"/>
            <a:r>
              <a:rPr lang="ru-RU" dirty="0"/>
              <a:t>Оценивается характер мокроты (серозная, гнойная, кровянистая).</a:t>
            </a:r>
          </a:p>
          <a:p>
            <a:pPr lvl="0"/>
            <a:r>
              <a:rPr lang="ru-RU" dirty="0"/>
              <a:t>Производится микроскопическое исследование мокроты (клеточный состав, наличие патологических включений).</a:t>
            </a:r>
          </a:p>
          <a:p>
            <a:pPr lvl="0"/>
            <a:r>
              <a:rPr lang="ru-RU" dirty="0"/>
              <a:t>Бактериологическое исследование (на флору и туберкулёзные микобактерии).</a:t>
            </a:r>
          </a:p>
          <a:p>
            <a:pPr lvl="0"/>
            <a:r>
              <a:rPr lang="ru-RU" dirty="0"/>
              <a:t>Проводится определение чувствительности выделенной культуры к определенным антибактериальным препаратам.</a:t>
            </a:r>
          </a:p>
          <a:p>
            <a:pPr lvl="0"/>
            <a:r>
              <a:rPr lang="ru-RU" dirty="0"/>
              <a:t>При микроскопическом исследовании в норме может быть небольшое количество лейкоцитов, эритроцитов, клеток плоского эпителия и тяжей слизи. При заболеваниях лёгких можно обнаружить ряд образований, имеющих диагностическое значение.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7666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Мазок из носа на цитологию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Нейтрофилы – 45%, лимфоциты – 1%, макрофаги – 1 %, эозинофилы – 15 %. Цилиндрический эпителий – 20%, плоский эпителий – 3%, чешуйки – 8%.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50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264696"/>
          </a:xfrm>
        </p:spPr>
        <p:txBody>
          <a:bodyPr>
            <a:normAutofit/>
          </a:bodyPr>
          <a:lstStyle/>
          <a:p>
            <a:r>
              <a:rPr lang="ru-RU" dirty="0" smtClean="0"/>
              <a:t>Оцените </a:t>
            </a:r>
            <a:r>
              <a:rPr lang="ru-RU" dirty="0"/>
              <a:t>результаты теста на толерантность к глюкозе. Максим В., 14 лет. </a:t>
            </a:r>
          </a:p>
          <a:p>
            <a:r>
              <a:rPr lang="ru-RU" dirty="0"/>
              <a:t>8.00 Глюкоза крови натощак 6,4 </a:t>
            </a:r>
            <a:r>
              <a:rPr lang="ru-RU" dirty="0" err="1"/>
              <a:t>ммоль</a:t>
            </a:r>
            <a:r>
              <a:rPr lang="ru-RU" dirty="0"/>
              <a:t>/л</a:t>
            </a:r>
          </a:p>
          <a:p>
            <a:r>
              <a:rPr lang="ru-RU" dirty="0"/>
              <a:t>11.00 Глюкоза крови после завтрака 8,2 </a:t>
            </a:r>
            <a:r>
              <a:rPr lang="ru-RU" dirty="0" err="1"/>
              <a:t>ммоль</a:t>
            </a:r>
            <a:r>
              <a:rPr lang="ru-RU" dirty="0"/>
              <a:t>/л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Оцените </a:t>
            </a:r>
            <a:r>
              <a:rPr lang="ru-RU" dirty="0"/>
              <a:t>результат биохимического анализа крови. Варвара Т., 3 года. </a:t>
            </a:r>
          </a:p>
          <a:p>
            <a:r>
              <a:rPr lang="ru-RU" dirty="0"/>
              <a:t>Глюкоза  натощак 13,5 </a:t>
            </a:r>
            <a:r>
              <a:rPr lang="ru-RU" dirty="0" err="1"/>
              <a:t>ммоль</a:t>
            </a:r>
            <a:r>
              <a:rPr lang="ru-RU" dirty="0"/>
              <a:t>/л, </a:t>
            </a:r>
          </a:p>
          <a:p>
            <a:r>
              <a:rPr lang="ru-RU" dirty="0"/>
              <a:t>Инсулин  1,7 </a:t>
            </a:r>
            <a:r>
              <a:rPr lang="ru-RU" dirty="0" err="1"/>
              <a:t>мкЕд</a:t>
            </a:r>
            <a:r>
              <a:rPr lang="ru-RU" dirty="0"/>
              <a:t>/мл.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09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6247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6</a:t>
            </a:r>
            <a:r>
              <a:rPr lang="ru-RU" b="1" i="1" dirty="0" smtClean="0">
                <a:solidFill>
                  <a:srgbClr val="FF0000"/>
                </a:solidFill>
              </a:rPr>
              <a:t>. Сравнительная оценка лёгочных полей: </a:t>
            </a:r>
            <a:r>
              <a:rPr lang="ru-RU" i="1" dirty="0" smtClean="0"/>
              <a:t>площадь, форма, прозрачность.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7. </a:t>
            </a:r>
            <a:r>
              <a:rPr lang="ru-RU" b="1" i="1" dirty="0" smtClean="0">
                <a:solidFill>
                  <a:srgbClr val="FF0000"/>
                </a:solidFill>
              </a:rPr>
              <a:t>При обнаружении симптомов патологии: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- обширное или ограниченное затемнение или просветление;</a:t>
            </a:r>
          </a:p>
          <a:p>
            <a:pPr marL="0" indent="0">
              <a:buNone/>
            </a:pPr>
            <a:r>
              <a:rPr lang="ru-RU" dirty="0" smtClean="0"/>
              <a:t>- очаги, круглая или кольцевидная тень;</a:t>
            </a:r>
          </a:p>
          <a:p>
            <a:pPr marL="0" indent="0">
              <a:buNone/>
            </a:pPr>
            <a:r>
              <a:rPr lang="ru-RU" dirty="0" smtClean="0"/>
              <a:t>- подробное описание их положения, формы, размеров, плотности тени, структуры, контуров.</a:t>
            </a:r>
          </a:p>
          <a:p>
            <a:pPr marL="0" indent="0">
              <a:buNone/>
            </a:pPr>
            <a:r>
              <a:rPr lang="ru-RU" i="1" dirty="0" smtClean="0"/>
              <a:t>8. </a:t>
            </a:r>
            <a:r>
              <a:rPr lang="ru-RU" b="1" i="1" dirty="0" smtClean="0">
                <a:solidFill>
                  <a:srgbClr val="FF0000"/>
                </a:solidFill>
              </a:rPr>
              <a:t>Состояние лёгочного рисунка: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Распределение элементов.</a:t>
            </a:r>
          </a:p>
          <a:p>
            <a:pPr marL="0" indent="0">
              <a:buNone/>
            </a:pPr>
            <a:r>
              <a:rPr lang="ru-RU" dirty="0" smtClean="0"/>
              <a:t>Архитектоника.</a:t>
            </a:r>
          </a:p>
          <a:p>
            <a:pPr marL="0" indent="0">
              <a:buNone/>
            </a:pPr>
            <a:r>
              <a:rPr lang="ru-RU" dirty="0" smtClean="0"/>
              <a:t>Калибр и характер контуров.</a:t>
            </a:r>
          </a:p>
          <a:p>
            <a:pPr marL="0" indent="0">
              <a:buNone/>
            </a:pPr>
            <a:r>
              <a:rPr lang="ru-RU" i="1" dirty="0" smtClean="0"/>
              <a:t>9. </a:t>
            </a:r>
            <a:r>
              <a:rPr lang="ru-RU" b="1" i="1" dirty="0" smtClean="0">
                <a:solidFill>
                  <a:srgbClr val="FF0000"/>
                </a:solidFill>
              </a:rPr>
              <a:t>Состояние корней лёгких: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Положение.</a:t>
            </a:r>
          </a:p>
          <a:p>
            <a:pPr marL="0" indent="0">
              <a:buNone/>
            </a:pPr>
            <a:r>
              <a:rPr lang="ru-RU" dirty="0" smtClean="0"/>
              <a:t>Форма.</a:t>
            </a:r>
          </a:p>
          <a:p>
            <a:pPr marL="0" indent="0">
              <a:buNone/>
            </a:pPr>
            <a:r>
              <a:rPr lang="ru-RU" dirty="0" smtClean="0"/>
              <a:t>Размеры.</a:t>
            </a:r>
          </a:p>
          <a:p>
            <a:pPr marL="0" indent="0">
              <a:buNone/>
            </a:pPr>
            <a:r>
              <a:rPr lang="ru-RU" dirty="0" smtClean="0"/>
              <a:t>Структура.</a:t>
            </a:r>
          </a:p>
          <a:p>
            <a:pPr marL="0" indent="0">
              <a:buNone/>
            </a:pPr>
            <a:r>
              <a:rPr lang="ru-RU" dirty="0" smtClean="0"/>
              <a:t>Контуры элементов.</a:t>
            </a:r>
          </a:p>
          <a:p>
            <a:pPr marL="0" indent="0">
              <a:buNone/>
            </a:pPr>
            <a:r>
              <a:rPr lang="ru-RU" dirty="0" smtClean="0"/>
              <a:t>Наличие дополнительных образований.</a:t>
            </a:r>
          </a:p>
          <a:p>
            <a:pPr marL="0" indent="0">
              <a:buNone/>
            </a:pPr>
            <a:r>
              <a:rPr lang="ru-RU" i="1" dirty="0" smtClean="0"/>
              <a:t>10. </a:t>
            </a:r>
            <a:r>
              <a:rPr lang="ru-RU" b="1" i="1" dirty="0" smtClean="0">
                <a:solidFill>
                  <a:srgbClr val="FF0000"/>
                </a:solidFill>
              </a:rPr>
              <a:t>Состояние средостения: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Положение.</a:t>
            </a:r>
          </a:p>
          <a:p>
            <a:pPr marL="0" indent="0">
              <a:buNone/>
            </a:pPr>
            <a:r>
              <a:rPr lang="ru-RU" dirty="0" smtClean="0"/>
              <a:t>Форма и ширина его в целом.</a:t>
            </a:r>
          </a:p>
          <a:p>
            <a:pPr marL="0" indent="0">
              <a:buNone/>
            </a:pPr>
            <a:r>
              <a:rPr lang="ru-RU" dirty="0" smtClean="0"/>
              <a:t>Характеристика отдельных органов.</a:t>
            </a:r>
          </a:p>
          <a:p>
            <a:pPr marL="0" indent="0">
              <a:buNone/>
            </a:pPr>
            <a:r>
              <a:rPr lang="ru-RU" i="1" dirty="0" smtClean="0"/>
              <a:t>11</a:t>
            </a:r>
            <a:r>
              <a:rPr lang="ru-RU" b="1" i="1" dirty="0" smtClean="0">
                <a:solidFill>
                  <a:srgbClr val="FF0000"/>
                </a:solidFill>
              </a:rPr>
              <a:t>. Рентгенологическое (клинико-рентгенологическое) заключение.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7849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Стандартный оральный </a:t>
            </a:r>
            <a:r>
              <a:rPr lang="ru-RU" b="1" i="1" dirty="0" err="1" smtClean="0"/>
              <a:t>глюкозотолерантный</a:t>
            </a:r>
            <a:r>
              <a:rPr lang="ru-RU" b="1" i="1" dirty="0" smtClean="0"/>
              <a:t> тест (СГТТ)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411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СГТТ </a:t>
            </a:r>
            <a:r>
              <a:rPr lang="ru-RU" dirty="0"/>
              <a:t>используется для диагностики нарушений углеводного обмена.</a:t>
            </a:r>
          </a:p>
          <a:p>
            <a:r>
              <a:rPr lang="ru-RU" dirty="0"/>
              <a:t>Тест проводится утром натощак. Накануне исследования питание ребёнка не ограничивается, вместе с тем период ночного голодания перед СГТТ должен быть 10-16 часов.</a:t>
            </a:r>
          </a:p>
          <a:p>
            <a:r>
              <a:rPr lang="ru-RU" dirty="0"/>
              <a:t>Нагрузка глюкозой составляет 1,75 г/кг долженствующей массы тела, но не более 75 гр. Полученное количество глюкозы разводится в 200 мл тёплой кипячёной воды и выпивается в течение 3-5 минут. Оценивается уровень гликемии натощак и через 2 часа после нагрузки </a:t>
            </a:r>
            <a:r>
              <a:rPr lang="ru-RU" dirty="0" smtClean="0"/>
              <a:t>глюкозой. </a:t>
            </a:r>
            <a:r>
              <a:rPr lang="ru-RU" dirty="0"/>
              <a:t>СТТГ проводится не чаще 1 раза в 6 месяцев.</a:t>
            </a:r>
          </a:p>
          <a:p>
            <a:r>
              <a:rPr lang="ru-RU" dirty="0"/>
              <a:t>Противопоказания к СТТГ:</a:t>
            </a:r>
          </a:p>
          <a:p>
            <a:r>
              <a:rPr lang="ru-RU" dirty="0"/>
              <a:t>Клинические симптомы сахарного диабета.</a:t>
            </a:r>
          </a:p>
          <a:p>
            <a:r>
              <a:rPr lang="ru-RU" dirty="0"/>
              <a:t>Гликемия натощак выше 6,1 </a:t>
            </a:r>
            <a:r>
              <a:rPr lang="ru-RU" dirty="0" err="1"/>
              <a:t>ммоль</a:t>
            </a:r>
            <a:r>
              <a:rPr lang="ru-RU" dirty="0"/>
              <a:t>/л.</a:t>
            </a:r>
          </a:p>
          <a:p>
            <a:r>
              <a:rPr lang="ru-RU" dirty="0"/>
              <a:t>Гликемия в любое время суток выше 11,1 </a:t>
            </a:r>
            <a:r>
              <a:rPr lang="ru-RU" dirty="0" err="1"/>
              <a:t>ммоль</a:t>
            </a:r>
            <a:r>
              <a:rPr lang="ru-RU" dirty="0"/>
              <a:t>/л.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585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Диагностика нарушений углеводного обмена </a:t>
            </a:r>
            <a:r>
              <a:rPr lang="ru-RU" i="1" dirty="0"/>
              <a:t>(ВОЗ, 1999)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65540"/>
              </p:ext>
            </p:extLst>
          </p:nvPr>
        </p:nvGraphicFramePr>
        <p:xfrm>
          <a:off x="323530" y="1552774"/>
          <a:ext cx="8640958" cy="5116587"/>
        </p:xfrm>
        <a:graphic>
          <a:graphicData uri="http://schemas.openxmlformats.org/drawingml/2006/table">
            <a:tbl>
              <a:tblPr/>
              <a:tblGrid>
                <a:gridCol w="3856850"/>
                <a:gridCol w="2392054"/>
                <a:gridCol w="2392054"/>
              </a:tblGrid>
              <a:tr h="1055266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Нозология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Концентрация глюкозы, </a:t>
                      </a:r>
                      <a:r>
                        <a:rPr lang="ru-RU" sz="1800" b="1" dirty="0" err="1">
                          <a:effectLst/>
                        </a:rPr>
                        <a:t>ммоль</a:t>
                      </a:r>
                      <a:r>
                        <a:rPr lang="ru-RU" sz="1800" b="1" dirty="0">
                          <a:effectLst/>
                        </a:rPr>
                        <a:t>/л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</a:rPr>
                        <a:t>(капиллярная кровь)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59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натощак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через 2 часа после</a:t>
                      </a:r>
                    </a:p>
                    <a:p>
                      <a:pPr algn="ctr"/>
                      <a:r>
                        <a:rPr lang="ru-RU" sz="1800" b="1" dirty="0">
                          <a:effectLst/>
                        </a:rPr>
                        <a:t>нагрузкой глюкозой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62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Норма: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3,3-5,5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&lt;7,8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514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Нарушенная гликемия</a:t>
                      </a:r>
                    </a:p>
                    <a:p>
                      <a:r>
                        <a:rPr lang="ru-RU" sz="1800" b="1">
                          <a:effectLst/>
                        </a:rPr>
                        <a:t>натощак: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≥5,6 &lt;6,1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&lt;7,8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5266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Нарушенная толерантность к углеводам: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&lt;6,1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≥7,8 &lt;11,1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762">
                <a:tc>
                  <a:txBody>
                    <a:bodyPr/>
                    <a:lstStyle/>
                    <a:p>
                      <a:r>
                        <a:rPr lang="ru-RU" sz="1800" b="1">
                          <a:effectLst/>
                        </a:rPr>
                        <a:t>Сахарный диабет: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effectLst/>
                        </a:rPr>
                        <a:t>≥6,1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/>
                        </a:rPr>
                        <a:t>≥11,1</a:t>
                      </a:r>
                    </a:p>
                  </a:txBody>
                  <a:tcPr marL="65028" marR="65028" marT="65028" marB="65028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4194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Оцените тип реакции на нагрузку при пробе </a:t>
            </a:r>
            <a:r>
              <a:rPr lang="ru-RU" dirty="0" err="1"/>
              <a:t>Шалкова</a:t>
            </a:r>
            <a:r>
              <a:rPr lang="ru-RU" dirty="0"/>
              <a:t> №6. Максим В. 7 лет</a:t>
            </a: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593760"/>
              </p:ext>
            </p:extLst>
          </p:nvPr>
        </p:nvGraphicFramePr>
        <p:xfrm>
          <a:off x="457200" y="1844824"/>
          <a:ext cx="85626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9390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Нейросонограмма</a:t>
            </a:r>
            <a:endParaRPr lang="ru-RU" dirty="0"/>
          </a:p>
        </p:txBody>
      </p:sp>
      <p:pic>
        <p:nvPicPr>
          <p:cNvPr id="4" name="Объект 3" descr="Изображение 16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222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Газы крови</a:t>
            </a:r>
            <a:endParaRPr lang="ru-RU" dirty="0"/>
          </a:p>
        </p:txBody>
      </p:sp>
      <p:pic>
        <p:nvPicPr>
          <p:cNvPr id="4" name="Объект 3" descr="Изображение 12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136904" cy="55446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5223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5527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b="1" i="1" dirty="0"/>
              <a:t>1. Парциальное напряжение кислорода в крови </a:t>
            </a:r>
            <a:r>
              <a:rPr lang="ru-RU" sz="3400" dirty="0"/>
              <a:t>в норме 50-80 мм </a:t>
            </a:r>
            <a:r>
              <a:rPr lang="ru-RU" sz="3400" dirty="0" err="1"/>
              <a:t>рт.ст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b="1" i="1" dirty="0"/>
              <a:t>2</a:t>
            </a:r>
            <a:r>
              <a:rPr lang="ru-RU" sz="3400" dirty="0"/>
              <a:t>.</a:t>
            </a:r>
            <a:r>
              <a:rPr lang="ru-RU" sz="3400" b="1" i="1" dirty="0"/>
              <a:t>Гипоксемия</a:t>
            </a:r>
            <a:r>
              <a:rPr lang="ru-RU" sz="3400" dirty="0"/>
              <a:t>– снижение парциального напряжения кислорода в артериальной крови (Р</a:t>
            </a:r>
            <a:r>
              <a:rPr lang="ru-RU" sz="3400" baseline="-25000" dirty="0"/>
              <a:t>а</a:t>
            </a:r>
            <a:r>
              <a:rPr lang="ru-RU" sz="3400" dirty="0"/>
              <a:t>О</a:t>
            </a:r>
            <a:r>
              <a:rPr lang="ru-RU" sz="3400" baseline="-25000" dirty="0"/>
              <a:t>2</a:t>
            </a:r>
            <a:r>
              <a:rPr lang="ru-RU" sz="3400" dirty="0"/>
              <a:t>) до менее 50-60 мм </a:t>
            </a:r>
            <a:r>
              <a:rPr lang="ru-RU" sz="3400" dirty="0" err="1"/>
              <a:t>рт.ст</a:t>
            </a:r>
            <a:r>
              <a:rPr lang="ru-RU" sz="3400" dirty="0"/>
              <a:t>. при дыхании комнатным воздухом. Гипоксемия является результатом нарушения соотношения вентиляция/перфузия (внутрилёгочное шунтирование) или право-левого шунта крови (шунт на уровне сердца при врождённых пороках сердца), а также диффузии или </a:t>
            </a:r>
            <a:r>
              <a:rPr lang="ru-RU" sz="3400" dirty="0" err="1"/>
              <a:t>гиповентиляции</a:t>
            </a:r>
            <a:r>
              <a:rPr lang="ru-RU" sz="3400" dirty="0"/>
              <a:t> (апноэ).</a:t>
            </a:r>
          </a:p>
          <a:p>
            <a:pPr marL="0" indent="0">
              <a:buNone/>
            </a:pPr>
            <a:r>
              <a:rPr lang="ru-RU" sz="3400" b="1" i="1" dirty="0"/>
              <a:t>3</a:t>
            </a:r>
            <a:r>
              <a:rPr lang="ru-RU" sz="3400" dirty="0"/>
              <a:t>.</a:t>
            </a:r>
            <a:r>
              <a:rPr lang="ru-RU" sz="3400" b="1" i="1" dirty="0"/>
              <a:t> Парциальное напряжение углекислого газа в крови (Р</a:t>
            </a:r>
            <a:r>
              <a:rPr lang="ru-RU" sz="3400" b="1" i="1" baseline="-25000" dirty="0"/>
              <a:t>а</a:t>
            </a:r>
            <a:r>
              <a:rPr lang="ru-RU" sz="3400" b="1" i="1" dirty="0"/>
              <a:t>СО</a:t>
            </a:r>
            <a:r>
              <a:rPr lang="ru-RU" sz="3400" b="1" i="1" baseline="-25000" dirty="0"/>
              <a:t>2</a:t>
            </a:r>
            <a:r>
              <a:rPr lang="ru-RU" sz="3400" b="1" i="1" dirty="0"/>
              <a:t>)</a:t>
            </a:r>
            <a:r>
              <a:rPr lang="ru-RU" sz="3400" dirty="0"/>
              <a:t>в норме 35-45 мм </a:t>
            </a:r>
            <a:r>
              <a:rPr lang="ru-RU" sz="3400" dirty="0" err="1"/>
              <a:t>рт.ст</a:t>
            </a:r>
            <a:r>
              <a:rPr lang="ru-RU" sz="3400" dirty="0"/>
              <a:t>. (</a:t>
            </a:r>
            <a:r>
              <a:rPr lang="ru-RU" sz="3400" dirty="0" err="1"/>
              <a:t>торр</a:t>
            </a:r>
            <a:r>
              <a:rPr lang="ru-RU" sz="3400" dirty="0"/>
              <a:t>).</a:t>
            </a:r>
          </a:p>
          <a:p>
            <a:pPr marL="0" indent="0">
              <a:buNone/>
            </a:pPr>
            <a:r>
              <a:rPr lang="ru-RU" sz="3400" b="1" i="1" dirty="0"/>
              <a:t>4</a:t>
            </a:r>
            <a:r>
              <a:rPr lang="ru-RU" sz="3400" dirty="0"/>
              <a:t>.</a:t>
            </a:r>
            <a:r>
              <a:rPr lang="ru-RU" sz="3400" b="1" i="1" dirty="0"/>
              <a:t> Истинные бикарбонаты (АВ)</a:t>
            </a:r>
            <a:r>
              <a:rPr lang="ru-RU" sz="3400" dirty="0"/>
              <a:t>в норме 19,1-23,4 </a:t>
            </a:r>
            <a:r>
              <a:rPr lang="ru-RU" sz="3400" dirty="0" err="1"/>
              <a:t>ммоль</a:t>
            </a:r>
            <a:r>
              <a:rPr lang="ru-RU" sz="3400" dirty="0"/>
              <a:t>/л.</a:t>
            </a:r>
          </a:p>
          <a:p>
            <a:pPr marL="0" indent="0">
              <a:buNone/>
            </a:pPr>
            <a:r>
              <a:rPr lang="ru-RU" sz="3400" b="1" i="1" dirty="0"/>
              <a:t>5</a:t>
            </a:r>
            <a:r>
              <a:rPr lang="ru-RU" sz="3400" dirty="0"/>
              <a:t>.</a:t>
            </a:r>
            <a:r>
              <a:rPr lang="ru-RU" sz="3400" b="1" i="1" dirty="0"/>
              <a:t> Стандартные бикарбонаты (SB)</a:t>
            </a:r>
            <a:r>
              <a:rPr lang="ru-RU" sz="3400" dirty="0"/>
              <a:t>в норме 21,3-24,8 </a:t>
            </a:r>
            <a:r>
              <a:rPr lang="ru-RU" sz="3400" dirty="0" err="1"/>
              <a:t>ммоль</a:t>
            </a:r>
            <a:r>
              <a:rPr lang="ru-RU" sz="3400" dirty="0"/>
              <a:t>/л.</a:t>
            </a:r>
          </a:p>
          <a:p>
            <a:pPr marL="0" indent="0">
              <a:buNone/>
            </a:pPr>
            <a:r>
              <a:rPr lang="ru-RU" sz="3400" b="1" i="1" dirty="0"/>
              <a:t>6</a:t>
            </a:r>
            <a:r>
              <a:rPr lang="ru-RU" sz="3400" dirty="0"/>
              <a:t>.</a:t>
            </a:r>
            <a:r>
              <a:rPr lang="ru-RU" sz="3400" b="1" i="1" dirty="0"/>
              <a:t> Дефицит оснований (ВЕ)</a:t>
            </a:r>
            <a:r>
              <a:rPr lang="ru-RU" sz="3400" dirty="0"/>
              <a:t>в норме 0±2 </a:t>
            </a:r>
            <a:r>
              <a:rPr lang="ru-RU" sz="3400" dirty="0" err="1"/>
              <a:t>ммоль</a:t>
            </a:r>
            <a:r>
              <a:rPr lang="ru-RU" sz="3400" dirty="0"/>
              <a:t>/л.</a:t>
            </a:r>
          </a:p>
          <a:p>
            <a:pPr marL="0" indent="0">
              <a:buNone/>
            </a:pPr>
            <a:r>
              <a:rPr lang="ru-RU" sz="3400" b="1" i="1" dirty="0"/>
              <a:t>7</a:t>
            </a:r>
            <a:r>
              <a:rPr lang="ru-RU" sz="3400" dirty="0"/>
              <a:t>.</a:t>
            </a:r>
            <a:r>
              <a:rPr lang="ru-RU" sz="3400" b="1" i="1" dirty="0"/>
              <a:t>рН со 2-х суток жизни </a:t>
            </a:r>
            <a:r>
              <a:rPr lang="ru-RU" sz="3400" dirty="0"/>
              <a:t>в норме 7,35-7,45.</a:t>
            </a:r>
          </a:p>
          <a:p>
            <a:pPr marL="0" indent="0">
              <a:buNone/>
            </a:pPr>
            <a:r>
              <a:rPr lang="ru-RU" sz="3400" b="1" i="1" dirty="0"/>
              <a:t>8</a:t>
            </a:r>
            <a:r>
              <a:rPr lang="ru-RU" sz="3400" dirty="0"/>
              <a:t>.</a:t>
            </a:r>
            <a:r>
              <a:rPr lang="ru-RU" sz="3400" b="1" i="1" dirty="0"/>
              <a:t> </a:t>
            </a:r>
            <a:r>
              <a:rPr lang="ru-RU" sz="3400" b="1" i="1" dirty="0" smtClean="0"/>
              <a:t>Гиперкапния </a:t>
            </a:r>
            <a:r>
              <a:rPr lang="ru-RU" sz="3400" dirty="0" smtClean="0"/>
              <a:t>обычно </a:t>
            </a:r>
            <a:r>
              <a:rPr lang="ru-RU" sz="3400" dirty="0"/>
              <a:t>вызывается </a:t>
            </a:r>
            <a:r>
              <a:rPr lang="ru-RU" sz="3400" dirty="0" err="1"/>
              <a:t>гиповентиляцией</a:t>
            </a:r>
            <a:r>
              <a:rPr lang="ru-RU" sz="3400" dirty="0"/>
              <a:t> или тяжёлым нарушением соотношения вентиляция/перфузия. Изменения дыхательного объёма значительнее влияют на элиминацию СО</a:t>
            </a:r>
            <a:r>
              <a:rPr lang="ru-RU" sz="3400" baseline="-25000" dirty="0"/>
              <a:t>2</a:t>
            </a:r>
            <a:r>
              <a:rPr lang="ru-RU" sz="3400" dirty="0"/>
              <a:t>, чем изменения частоты дыхания, однако на практике используют уменьшение дыхательного объёма и увеличение частоты дыхания, чтобы предотвратить тяжелейшее осложнение ИВЛ – </a:t>
            </a:r>
            <a:r>
              <a:rPr lang="ru-RU" sz="3400" dirty="0" err="1"/>
              <a:t>волюмотравму</a:t>
            </a:r>
            <a:r>
              <a:rPr lang="ru-RU" sz="3400" dirty="0"/>
              <a:t>.</a:t>
            </a:r>
          </a:p>
          <a:p>
            <a:pPr marL="0" indent="0">
              <a:buNone/>
            </a:pPr>
            <a:r>
              <a:rPr lang="ru-RU" sz="3400" b="1" i="1" dirty="0"/>
              <a:t>9. Выраженная гиперкапния</a:t>
            </a:r>
            <a:r>
              <a:rPr lang="ru-RU" sz="3400" dirty="0"/>
              <a:t>: Р</a:t>
            </a:r>
            <a:r>
              <a:rPr lang="ru-RU" sz="3400" baseline="-25000" dirty="0"/>
              <a:t>СО2</a:t>
            </a:r>
            <a:r>
              <a:rPr lang="ru-RU" sz="3400" dirty="0"/>
              <a:t>&gt; 60 мм </a:t>
            </a:r>
            <a:r>
              <a:rPr lang="ru-RU" sz="3400" dirty="0" err="1"/>
              <a:t>рт.ст</a:t>
            </a:r>
            <a:r>
              <a:rPr lang="ru-RU" sz="3400" dirty="0"/>
              <a:t>., рН &gt; 7,25.</a:t>
            </a:r>
          </a:p>
          <a:p>
            <a:pPr marL="0" indent="0">
              <a:buNone/>
            </a:pPr>
            <a:r>
              <a:rPr lang="ru-RU" sz="3400" b="1" i="1" dirty="0"/>
              <a:t>10. </a:t>
            </a:r>
            <a:r>
              <a:rPr lang="ru-RU" sz="3400" b="1" i="1" dirty="0" smtClean="0"/>
              <a:t>Алкалоз </a:t>
            </a:r>
            <a:r>
              <a:rPr lang="ru-RU" sz="3400" dirty="0" smtClean="0"/>
              <a:t>констатируют </a:t>
            </a:r>
            <a:r>
              <a:rPr lang="ru-RU" sz="3400" dirty="0"/>
              <a:t>при рН &gt; 7,45, величины ВЕ более +2 </a:t>
            </a:r>
            <a:r>
              <a:rPr lang="ru-RU" sz="3400" dirty="0" err="1"/>
              <a:t>ммоль</a:t>
            </a:r>
            <a:r>
              <a:rPr lang="ru-RU" sz="3400" dirty="0"/>
              <a:t>/л.</a:t>
            </a:r>
          </a:p>
          <a:p>
            <a:pPr marL="0" indent="0">
              <a:buNone/>
            </a:pPr>
            <a:r>
              <a:rPr lang="ru-RU" sz="3400" b="1" i="1" dirty="0"/>
              <a:t>11. Дыхательный объём </a:t>
            </a:r>
            <a:r>
              <a:rPr lang="ru-RU" sz="3400" dirty="0"/>
              <a:t>у новорождённых при естественном дыхании составляет 6-8 см</a:t>
            </a:r>
            <a:r>
              <a:rPr lang="ru-RU" sz="3400" baseline="30000" dirty="0"/>
              <a:t>3</a:t>
            </a:r>
            <a:r>
              <a:rPr lang="ru-RU" sz="3400" dirty="0"/>
              <a:t>/кг массы тела.</a:t>
            </a:r>
          </a:p>
          <a:p>
            <a:pPr marL="0" indent="0">
              <a:buNone/>
            </a:pPr>
            <a:r>
              <a:rPr lang="ru-RU" sz="3400" b="1" i="1" dirty="0"/>
              <a:t>12. Частота дыхания (ЧД) </a:t>
            </a:r>
            <a:r>
              <a:rPr lang="ru-RU" sz="3400" dirty="0"/>
              <a:t>– это частота смены газа в альвеолах за 1 минуту, чем чаще ЧД, тем ниже уровень СО</a:t>
            </a:r>
            <a:r>
              <a:rPr lang="ru-RU" sz="3400" baseline="-25000" dirty="0"/>
              <a:t>2</a:t>
            </a:r>
            <a:r>
              <a:rPr lang="ru-RU" sz="3400" dirty="0"/>
              <a:t>. На начальном этапе ИВЛ используют физиологическую ЧД (30-40 в 1 мин для доношенных и 40-50/мин – для недоношенных новорождённых).</a:t>
            </a:r>
          </a:p>
          <a:p>
            <a:pPr marL="0" indent="0">
              <a:buNone/>
            </a:pPr>
            <a:r>
              <a:rPr lang="ru-RU" sz="3400" b="1" i="1" dirty="0"/>
              <a:t>13</a:t>
            </a:r>
            <a:r>
              <a:rPr lang="ru-RU" sz="3400" dirty="0"/>
              <a:t>.</a:t>
            </a:r>
            <a:r>
              <a:rPr lang="ru-RU" sz="3400" b="1" i="1" dirty="0"/>
              <a:t>Положительное давление в конце выдоха (РЕЕР)</a:t>
            </a:r>
            <a:r>
              <a:rPr lang="ru-RU" sz="3400" dirty="0"/>
              <a:t>при ИВЛ в пределах 4-6 см. вод. ст. (более высокое давление выдоха опасно осложнениями со стороны гемодинамики и может вызвать баротравму). РЕЕР стабилизирует величину функциональной остаточной ёмкости, площадь газообмена и уменьшает феномен экспираторного закрытия дыхательных путей, улучшает </a:t>
            </a:r>
            <a:r>
              <a:rPr lang="ru-RU" sz="3400" dirty="0" err="1"/>
              <a:t>оксигенацию</a:t>
            </a:r>
            <a:r>
              <a:rPr lang="ru-RU" sz="3400" dirty="0"/>
              <a:t> крови, но снижает эффективность элиминации СО</a:t>
            </a:r>
            <a:r>
              <a:rPr lang="ru-RU" sz="3400" baseline="-25000" dirty="0"/>
              <a:t>2</a:t>
            </a:r>
            <a:r>
              <a:rPr lang="ru-RU" sz="3400" dirty="0"/>
              <a:t>из-за увеличения объёма лёгких</a:t>
            </a:r>
            <a:r>
              <a:rPr lang="ru-RU" sz="3400" dirty="0" smtClean="0"/>
              <a:t>.</a:t>
            </a:r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3387716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УЗИ почек, МП</a:t>
            </a:r>
            <a:endParaRPr lang="ru-RU" dirty="0"/>
          </a:p>
        </p:txBody>
      </p:sp>
      <p:pic>
        <p:nvPicPr>
          <p:cNvPr id="4" name="Объект 3" descr="Изображение 15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8964488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1797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УЗИ желчного пузыря</a:t>
            </a:r>
            <a:endParaRPr lang="ru-RU" dirty="0"/>
          </a:p>
        </p:txBody>
      </p:sp>
      <p:pic>
        <p:nvPicPr>
          <p:cNvPr id="4" name="Объект 3" descr="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58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УЗИ печени, ЖП</a:t>
            </a:r>
            <a:endParaRPr lang="ru-RU" dirty="0"/>
          </a:p>
        </p:txBody>
      </p:sp>
      <p:pic>
        <p:nvPicPr>
          <p:cNvPr id="4" name="Объект 3" descr="C:\Users\Adminn\Desktop\e15_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68760"/>
            <a:ext cx="7560840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35347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Оцените данные Эхо КГ с </a:t>
            </a:r>
            <a:r>
              <a:rPr lang="ru-RU" dirty="0" err="1"/>
              <a:t>доплер</a:t>
            </a:r>
            <a:r>
              <a:rPr lang="ru-RU" dirty="0"/>
              <a:t>-режимом. Зина Л., 17 лет.</a:t>
            </a:r>
          </a:p>
        </p:txBody>
      </p:sp>
      <p:pic>
        <p:nvPicPr>
          <p:cNvPr id="4" name="Объект 3" descr="C:\Users\Adminn\Desktop\27015_html_m466c643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0200"/>
            <a:ext cx="8640959" cy="50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946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ответа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Мальчик, Вадим 6 лет</a:t>
            </a:r>
          </a:p>
          <a:p>
            <a:pPr marL="514350" indent="-514350">
              <a:buAutoNum type="arabicPeriod"/>
            </a:pPr>
            <a:r>
              <a:rPr lang="ru-RU" dirty="0" smtClean="0"/>
              <a:t>Рентгенограмма грудной клетки в прямой проекции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Специальной подготовки не требуется.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Проводится в </a:t>
            </a:r>
            <a:r>
              <a:rPr lang="ru-RU" dirty="0" err="1" smtClean="0"/>
              <a:t>рентгенкабинете</a:t>
            </a:r>
            <a:r>
              <a:rPr lang="ru-RU" dirty="0" smtClean="0"/>
              <a:t>, противопоказана при беременности. Результат выдается сразу на руки.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Пациент расположен правильно.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легких без особенностей.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Выявлена митральная конфигурация сердца.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Подозрение за порок сердца (митральный стеноз)?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Консультация кардиолога, ЭКГ, </a:t>
            </a:r>
            <a:r>
              <a:rPr lang="ru-RU" dirty="0" err="1" smtClean="0"/>
              <a:t>ЭхоКГ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0078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ЭКГ</a:t>
            </a:r>
            <a:endParaRPr lang="ru-RU" dirty="0"/>
          </a:p>
        </p:txBody>
      </p:sp>
      <p:pic>
        <p:nvPicPr>
          <p:cNvPr id="4" name="Объект 3" descr="C:\Users\Adminn\Desktop\pic_5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64096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1364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Копрология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Оцените анализ кала на углеводы. Диана, 6 месяцев</a:t>
            </a:r>
            <a:r>
              <a:rPr lang="ru-RU" dirty="0" smtClean="0"/>
              <a:t>. Углеводы </a:t>
            </a:r>
            <a:r>
              <a:rPr lang="ru-RU" dirty="0"/>
              <a:t>в кале 0,25</a:t>
            </a:r>
            <a:r>
              <a:rPr lang="ru-RU" dirty="0" smtClean="0"/>
              <a:t>%.</a:t>
            </a:r>
          </a:p>
          <a:p>
            <a:r>
              <a:rPr lang="ru-RU" dirty="0" smtClean="0"/>
              <a:t>Оцените </a:t>
            </a:r>
            <a:r>
              <a:rPr lang="ru-RU" dirty="0"/>
              <a:t>анализ кала на скрытую кровь. Дима П. 13 </a:t>
            </a:r>
            <a:r>
              <a:rPr lang="ru-RU" dirty="0" smtClean="0"/>
              <a:t>лет. Реакция </a:t>
            </a:r>
            <a:r>
              <a:rPr lang="ru-RU" dirty="0" err="1"/>
              <a:t>Грегерсена</a:t>
            </a:r>
            <a:r>
              <a:rPr lang="ru-RU" dirty="0"/>
              <a:t> положительная. </a:t>
            </a:r>
          </a:p>
          <a:p>
            <a:r>
              <a:rPr lang="ru-RU" dirty="0"/>
              <a:t> </a:t>
            </a:r>
            <a:r>
              <a:rPr lang="ru-RU" dirty="0" smtClean="0"/>
              <a:t>Оцените </a:t>
            </a:r>
            <a:r>
              <a:rPr lang="ru-RU" dirty="0"/>
              <a:t>анализ кала. Сергей С. 7 лет</a:t>
            </a:r>
            <a:r>
              <a:rPr lang="ru-RU" dirty="0" smtClean="0"/>
              <a:t>. Обнаружены </a:t>
            </a:r>
            <a:r>
              <a:rPr lang="ru-RU" dirty="0"/>
              <a:t>яйца </a:t>
            </a:r>
            <a:r>
              <a:rPr lang="en-US" dirty="0" err="1"/>
              <a:t>Ascaris</a:t>
            </a:r>
            <a:r>
              <a:rPr lang="en-US" dirty="0"/>
              <a:t> </a:t>
            </a:r>
            <a:r>
              <a:rPr lang="en-US" dirty="0" err="1"/>
              <a:t>Lumbricoides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smtClean="0"/>
              <a:t>Оцените </a:t>
            </a:r>
            <a:r>
              <a:rPr lang="ru-RU" dirty="0"/>
              <a:t>результаты соскоба на энтеробиоз</a:t>
            </a:r>
            <a:r>
              <a:rPr lang="ru-RU" dirty="0" smtClean="0"/>
              <a:t>.  Обнаружены </a:t>
            </a:r>
            <a:r>
              <a:rPr lang="ru-RU" dirty="0"/>
              <a:t>яйца остриц 8-10 в поле зрения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44437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6693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Кал собирается после соблюдения в течение 3 дней физиологической диеты: основные показатели:</a:t>
            </a:r>
          </a:p>
          <a:p>
            <a:pPr marL="0" indent="0">
              <a:buNone/>
            </a:pPr>
            <a:r>
              <a:rPr lang="ru-RU" dirty="0"/>
              <a:t>- Клетчатка перевариваемая (переваривается </a:t>
            </a:r>
            <a:r>
              <a:rPr lang="ru-RU" dirty="0" err="1"/>
              <a:t>гемицеллюлазами</a:t>
            </a:r>
            <a:r>
              <a:rPr lang="ru-RU" dirty="0"/>
              <a:t>, которые продуцирует нормальная кишечная микрофлора в толстой кишке), не перевариваемая – 70% сухого остатка кала.</a:t>
            </a:r>
          </a:p>
          <a:p>
            <a:pPr marL="0" indent="0">
              <a:buNone/>
            </a:pPr>
            <a:r>
              <a:rPr lang="ru-RU" dirty="0"/>
              <a:t>- Соединительная ткань – показатель нарушения процессов желудочного пищеварения, признак гнилостной диспепсии в кишке.</a:t>
            </a:r>
          </a:p>
          <a:p>
            <a:pPr marL="0" indent="0">
              <a:buNone/>
            </a:pPr>
            <a:r>
              <a:rPr lang="ru-RU" dirty="0"/>
              <a:t>- Мышечные волокна (с </a:t>
            </a:r>
            <a:r>
              <a:rPr lang="ru-RU" dirty="0" err="1"/>
              <a:t>исчерченностью</a:t>
            </a:r>
            <a:r>
              <a:rPr lang="ru-RU" dirty="0"/>
              <a:t> – не переваренные, без </a:t>
            </a:r>
            <a:r>
              <a:rPr lang="ru-RU" dirty="0" err="1"/>
              <a:t>исчерченности</a:t>
            </a:r>
            <a:r>
              <a:rPr lang="ru-RU" dirty="0"/>
              <a:t> – переваренные). Мышечные волокна с </a:t>
            </a:r>
            <a:r>
              <a:rPr lang="ru-RU" dirty="0" err="1"/>
              <a:t>исчерченностью</a:t>
            </a:r>
            <a:r>
              <a:rPr lang="ru-RU" dirty="0"/>
              <a:t> не потеряли соединительнотканных перегородок из-за нарушения функции пепсина, волокна без </a:t>
            </a:r>
            <a:r>
              <a:rPr lang="ru-RU" dirty="0" err="1"/>
              <a:t>исчерченности</a:t>
            </a:r>
            <a:r>
              <a:rPr lang="ru-RU" dirty="0"/>
              <a:t> – недостаточная функция пептидаз поджелудочной железы.</a:t>
            </a:r>
          </a:p>
          <a:p>
            <a:pPr marL="0" indent="0">
              <a:buNone/>
            </a:pPr>
            <a:r>
              <a:rPr lang="ru-RU" dirty="0"/>
              <a:t>- Нейтральный жир – признак панкреатической недостаточности.</a:t>
            </a:r>
          </a:p>
          <a:p>
            <a:pPr marL="0" indent="0">
              <a:buNone/>
            </a:pPr>
            <a:r>
              <a:rPr lang="ru-RU" dirty="0"/>
              <a:t>- Жирные кислоты и мыла – признак нарушения всасывания из-за структурных изменений слизистой оболочки тонкой кишки, или </a:t>
            </a:r>
            <a:r>
              <a:rPr lang="ru-RU" dirty="0" err="1"/>
              <a:t>гипермоторики</a:t>
            </a:r>
            <a:r>
              <a:rPr lang="ru-RU" dirty="0"/>
              <a:t> кишки.</a:t>
            </a:r>
          </a:p>
          <a:p>
            <a:pPr marL="0" indent="0">
              <a:buNone/>
            </a:pPr>
            <a:r>
              <a:rPr lang="ru-RU" dirty="0"/>
              <a:t>- Крахмал внеклеточный переваривается панкреатической и кишечной амилазой, внутриклеточный крахмал в кале – из растительной клетки, в норме утилизируется нормальной микрофлорой, на крахмале растёт </a:t>
            </a:r>
            <a:r>
              <a:rPr lang="ru-RU" dirty="0" err="1"/>
              <a:t>йодофильная</a:t>
            </a:r>
            <a:r>
              <a:rPr lang="ru-RU" dirty="0"/>
              <a:t> микрофлора.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020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6206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Состав микрофлоры кишечника у детей, </a:t>
            </a:r>
            <a:r>
              <a:rPr lang="ru-RU" sz="3200" b="1" dirty="0" err="1" smtClean="0">
                <a:solidFill>
                  <a:srgbClr val="FF0000"/>
                </a:solidFill>
              </a:rPr>
              <a:t>мк</a:t>
            </a:r>
            <a:r>
              <a:rPr lang="ru-RU" sz="3200" b="1" dirty="0" smtClean="0">
                <a:solidFill>
                  <a:srgbClr val="FF0000"/>
                </a:solidFill>
              </a:rPr>
              <a:t>/г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45394"/>
              </p:ext>
            </p:extLst>
          </p:nvPr>
        </p:nvGraphicFramePr>
        <p:xfrm>
          <a:off x="179512" y="620681"/>
          <a:ext cx="8856983" cy="6126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1797"/>
                <a:gridCol w="1938398"/>
                <a:gridCol w="2206788"/>
              </a:tblGrid>
              <a:tr h="260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Микроорганизмы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Норма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Варианты нормы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000" dirty="0" err="1">
                          <a:effectLst/>
                        </a:rPr>
                        <a:t>Бифидобактерии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7</a:t>
                      </a:r>
                      <a:r>
                        <a:rPr lang="ru-RU" sz="1100" b="0" dirty="0">
                          <a:effectLst/>
                        </a:rPr>
                        <a:t> и более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10</a:t>
                      </a:r>
                      <a:r>
                        <a:rPr lang="ru-RU" sz="1100" b="0" baseline="30000">
                          <a:effectLst/>
                        </a:rPr>
                        <a:t>6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</a:tr>
              <a:tr h="3584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2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Лактобациллы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6</a:t>
                      </a:r>
                      <a:r>
                        <a:rPr lang="ru-RU" sz="1100" b="0" dirty="0">
                          <a:effectLst/>
                        </a:rPr>
                        <a:t>– 10</a:t>
                      </a:r>
                      <a:r>
                        <a:rPr lang="ru-RU" sz="1100" b="0" baseline="30000" dirty="0">
                          <a:effectLst/>
                        </a:rPr>
                        <a:t>7</a:t>
                      </a:r>
                      <a:r>
                        <a:rPr lang="ru-RU" sz="1100" b="0" dirty="0">
                          <a:effectLst/>
                        </a:rPr>
                        <a:t>и &gt;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4</a:t>
                      </a:r>
                      <a:r>
                        <a:rPr lang="ru-RU" sz="1100" b="0" dirty="0">
                          <a:effectLst/>
                        </a:rPr>
                        <a:t> – 10</a:t>
                      </a:r>
                      <a:r>
                        <a:rPr lang="ru-RU" sz="1100" b="0" baseline="30000" dirty="0">
                          <a:effectLst/>
                        </a:rPr>
                        <a:t>6</a:t>
                      </a:r>
                      <a:r>
                        <a:rPr lang="ru-RU" sz="1100" b="0" dirty="0">
                          <a:effectLst/>
                        </a:rPr>
                        <a:t> у детей старшего возраста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</a:tr>
              <a:tr h="4436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3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Общее количество кишечной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палочки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10</a:t>
                      </a:r>
                      <a:r>
                        <a:rPr lang="ru-RU" sz="1100" b="0" baseline="30000">
                          <a:effectLst/>
                        </a:rPr>
                        <a:t>6</a:t>
                      </a:r>
                      <a:r>
                        <a:rPr lang="ru-RU" sz="1100" b="0">
                          <a:effectLst/>
                        </a:rPr>
                        <a:t>– 10</a:t>
                      </a:r>
                      <a:r>
                        <a:rPr lang="ru-RU" sz="1100" b="0" baseline="30000">
                          <a:effectLst/>
                        </a:rPr>
                        <a:t>7</a:t>
                      </a:r>
                      <a:endParaRPr lang="ru-RU" sz="1100" b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(300-400 млн/г)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до 10</a:t>
                      </a:r>
                      <a:r>
                        <a:rPr lang="ru-RU" sz="1100" b="0" baseline="30000" dirty="0">
                          <a:effectLst/>
                        </a:rPr>
                        <a:t>9</a:t>
                      </a:r>
                      <a:r>
                        <a:rPr lang="ru-RU" sz="1100" b="0" dirty="0">
                          <a:effectLst/>
                        </a:rPr>
                        <a:t> у детей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раннего возраста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</a:tr>
              <a:tr h="3584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4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Кишечная палочка со слабовыраженными ферментативными свойствами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до 10 %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Гемолизирующая кишечная палочка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6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Лактозонегативные энтеробактерии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3</a:t>
                      </a:r>
                      <a:r>
                        <a:rPr lang="ru-RU" sz="1100" b="0" dirty="0">
                          <a:effectLst/>
                        </a:rPr>
                        <a:t>(5 %)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7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Стафилококк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10</a:t>
                      </a:r>
                      <a:r>
                        <a:rPr lang="ru-RU" sz="1100" b="0" baseline="30000">
                          <a:effectLst/>
                        </a:rPr>
                        <a:t>3</a:t>
                      </a:r>
                      <a:r>
                        <a:rPr lang="ru-RU" sz="1100" b="0">
                          <a:effectLst/>
                        </a:rPr>
                        <a:t>- 10</a:t>
                      </a:r>
                      <a:r>
                        <a:rPr lang="ru-RU" sz="1100" b="0" baseline="30000">
                          <a:effectLst/>
                        </a:rPr>
                        <a:t>4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до 10</a:t>
                      </a:r>
                      <a:r>
                        <a:rPr lang="ru-RU" sz="1100" b="0" baseline="30000" dirty="0">
                          <a:effectLst/>
                        </a:rPr>
                        <a:t>6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8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Гемолитический стафилококк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9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9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Стрептококк гр. D(энтерококк)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10</a:t>
                      </a:r>
                      <a:r>
                        <a:rPr lang="ru-RU" sz="1100" b="0" baseline="30000">
                          <a:effectLst/>
                        </a:rPr>
                        <a:t>3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6 </a:t>
                      </a:r>
                      <a:r>
                        <a:rPr lang="ru-RU" sz="1100" b="0" dirty="0">
                          <a:effectLst/>
                        </a:rPr>
                        <a:t>– 10</a:t>
                      </a:r>
                      <a:r>
                        <a:rPr lang="ru-RU" sz="1100" b="0" baseline="30000" dirty="0">
                          <a:effectLst/>
                        </a:rPr>
                        <a:t>7</a:t>
                      </a:r>
                      <a:r>
                        <a:rPr lang="ru-RU" sz="1100" b="0" dirty="0">
                          <a:effectLst/>
                        </a:rPr>
                        <a:t> у детей старшего возраста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Listeria monocytogenes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1"/>
                        <a:tabLst>
                          <a:tab pos="457200" algn="l"/>
                        </a:tabLst>
                      </a:pPr>
                      <a:r>
                        <a:rPr lang="ru-RU" sz="1000" dirty="0">
                          <a:effectLst/>
                        </a:rPr>
                        <a:t>Споровые анаэробы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3</a:t>
                      </a:r>
                      <a:r>
                        <a:rPr lang="ru-RU" sz="1100" b="0" dirty="0">
                          <a:effectLst/>
                        </a:rPr>
                        <a:t> – 10</a:t>
                      </a:r>
                      <a:r>
                        <a:rPr lang="ru-RU" sz="1100" b="0" baseline="30000" dirty="0">
                          <a:effectLst/>
                        </a:rPr>
                        <a:t>5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2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Candida albicans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10</a:t>
                      </a:r>
                      <a:r>
                        <a:rPr lang="ru-RU" sz="1100" b="0" baseline="30000">
                          <a:effectLst/>
                        </a:rPr>
                        <a:t>3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3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Serratia marcescens, eiquefaciens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10</a:t>
                      </a:r>
                      <a:r>
                        <a:rPr lang="ru-RU" sz="1100" b="0" baseline="30000">
                          <a:effectLst/>
                        </a:rPr>
                        <a:t>3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36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4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Enterobacter aerogenes, cloacae,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aggiomeran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3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5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Citrobacter freundii, diversus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3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6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Proteus mirabilis, vulgaris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10</a:t>
                      </a:r>
                      <a:r>
                        <a:rPr lang="ru-RU" sz="1100" b="0" baseline="30000">
                          <a:effectLst/>
                        </a:rPr>
                        <a:t>2</a:t>
                      </a:r>
                      <a:r>
                        <a:rPr lang="ru-RU" sz="1100" b="0">
                          <a:effectLst/>
                        </a:rPr>
                        <a:t>– 10</a:t>
                      </a:r>
                      <a:r>
                        <a:rPr lang="ru-RU" sz="1100" b="0" baseline="30000">
                          <a:effectLst/>
                        </a:rPr>
                        <a:t>3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4</a:t>
                      </a:r>
                      <a:r>
                        <a:rPr lang="ru-RU" sz="1100" b="0" dirty="0">
                          <a:effectLst/>
                        </a:rPr>
                        <a:t>– 10</a:t>
                      </a:r>
                      <a:r>
                        <a:rPr lang="ru-RU" sz="1100" b="0" baseline="30000" dirty="0">
                          <a:effectLst/>
                        </a:rPr>
                        <a:t>5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</a:tr>
              <a:tr h="44363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7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Providencia rettgeri, stuartii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alcaeifaciens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8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Morganella morganii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2</a:t>
                      </a:r>
                      <a:r>
                        <a:rPr lang="ru-RU" sz="1100" b="0" dirty="0">
                          <a:effectLst/>
                        </a:rPr>
                        <a:t>– 10</a:t>
                      </a:r>
                      <a:r>
                        <a:rPr lang="ru-RU" sz="1100" b="0" baseline="30000" dirty="0">
                          <a:effectLst/>
                        </a:rPr>
                        <a:t>3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16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9"/>
                        <a:tabLst>
                          <a:tab pos="457200" algn="l"/>
                        </a:tabLst>
                      </a:pPr>
                      <a:r>
                        <a:rPr lang="ru-RU" sz="1000">
                          <a:effectLst/>
                        </a:rPr>
                        <a:t>Pseudomonas aeruginosa, cepacia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10</a:t>
                      </a:r>
                      <a:r>
                        <a:rPr lang="ru-RU" sz="1100" b="0" baseline="30000" dirty="0">
                          <a:effectLst/>
                        </a:rPr>
                        <a:t>2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774" marR="41774" marT="41774" marB="4177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1804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Оцените спирограмму (ЖЕЛ, ОФВ) в норме и при обструкции. Катя В. 8 лет.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1" y="1600200"/>
            <a:ext cx="7777438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3506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Оценить результаты спирографии: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Зарегистрировать </a:t>
            </a:r>
            <a:r>
              <a:rPr lang="ru-RU" dirty="0"/>
              <a:t>объёмные параметры внешнего дыхания.</a:t>
            </a:r>
          </a:p>
          <a:p>
            <a:pPr lvl="0"/>
            <a:r>
              <a:rPr lang="ru-RU" dirty="0"/>
              <a:t>Построить кривую поток-объём по результатам спирограммы.</a:t>
            </a:r>
          </a:p>
          <a:p>
            <a:pPr lvl="0"/>
            <a:r>
              <a:rPr lang="ru-RU" dirty="0"/>
              <a:t>Выявить наличие и степень вентиляционной недостаточности.</a:t>
            </a:r>
          </a:p>
          <a:p>
            <a:pPr lvl="0"/>
            <a:r>
              <a:rPr lang="ru-RU" dirty="0"/>
              <a:t>Определить форму вентиляционной недостаточности (</a:t>
            </a:r>
            <a:r>
              <a:rPr lang="ru-RU" dirty="0" err="1"/>
              <a:t>обструктивная</a:t>
            </a:r>
            <a:r>
              <a:rPr lang="ru-RU" dirty="0"/>
              <a:t>, </a:t>
            </a:r>
            <a:r>
              <a:rPr lang="ru-RU" dirty="0" err="1"/>
              <a:t>рестриктивная</a:t>
            </a:r>
            <a:r>
              <a:rPr lang="ru-RU" dirty="0"/>
              <a:t>, комбинированная).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5808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Люмбальная</a:t>
            </a:r>
            <a:r>
              <a:rPr lang="ru-RU" b="1" i="1" dirty="0" smtClean="0">
                <a:solidFill>
                  <a:srgbClr val="FF0000"/>
                </a:solidFill>
              </a:rPr>
              <a:t> пункция у детей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smtClean="0"/>
              <a:t>Показания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диагностика болезней ЦНС (менингит, субарахноидальное кровоизлияние);</a:t>
            </a:r>
          </a:p>
          <a:p>
            <a:pPr marL="0" indent="0">
              <a:buNone/>
            </a:pPr>
            <a:r>
              <a:rPr lang="ru-RU" dirty="0"/>
              <a:t>2) гидроцефалия (для удаления избытка ликвора и уменьшения внутричерепного давления).</a:t>
            </a:r>
          </a:p>
          <a:p>
            <a:pPr marL="0" indent="0">
              <a:buNone/>
            </a:pPr>
            <a:r>
              <a:rPr lang="ru-RU" i="1" dirty="0"/>
              <a:t>Оборудование: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а) три стерильные пробирки;</a:t>
            </a:r>
          </a:p>
          <a:p>
            <a:pPr marL="0" indent="0">
              <a:buNone/>
            </a:pPr>
            <a:r>
              <a:rPr lang="ru-RU" dirty="0"/>
              <a:t>б) две стерильные пеленки;</a:t>
            </a:r>
          </a:p>
          <a:p>
            <a:pPr marL="0" indent="0">
              <a:buNone/>
            </a:pPr>
            <a:r>
              <a:rPr lang="ru-RU" dirty="0"/>
              <a:t>в) игла (2,5 см) 22-го калибра с </a:t>
            </a:r>
            <a:r>
              <a:rPr lang="ru-RU" dirty="0" err="1"/>
              <a:t>мандреном</a:t>
            </a:r>
            <a:r>
              <a:rPr lang="ru-RU" dirty="0"/>
              <a:t> (или игла для внутривенных вливаний с </a:t>
            </a:r>
            <a:r>
              <a:rPr lang="ru-RU" dirty="0" err="1"/>
              <a:t>мандреном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г) 1% </a:t>
            </a:r>
            <a:r>
              <a:rPr lang="ru-RU" dirty="0" err="1"/>
              <a:t>лидокаин</a:t>
            </a:r>
            <a:r>
              <a:rPr lang="ru-RU" dirty="0"/>
              <a:t> (для местной анестезии);</a:t>
            </a:r>
          </a:p>
          <a:p>
            <a:pPr marL="0" indent="0">
              <a:buNone/>
            </a:pPr>
            <a:r>
              <a:rPr lang="ru-RU" dirty="0"/>
              <a:t>д) 5% </a:t>
            </a:r>
            <a:r>
              <a:rPr lang="ru-RU" dirty="0" err="1"/>
              <a:t>спиртовый</a:t>
            </a:r>
            <a:r>
              <a:rPr lang="ru-RU" dirty="0"/>
              <a:t> раствор йода и 70% раствор этилового спирта (для обработки операционного поля);</a:t>
            </a:r>
          </a:p>
          <a:p>
            <a:pPr marL="0" indent="0">
              <a:buNone/>
            </a:pPr>
            <a:r>
              <a:rPr lang="ru-RU" dirty="0"/>
              <a:t>е) стерильные резиновые одноразовые перчатки.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7515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Техника выполнения: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589240"/>
          </a:xfrm>
        </p:spPr>
        <p:txBody>
          <a:bodyPr>
            <a:normAutofit/>
          </a:bodyPr>
          <a:lstStyle/>
          <a:p>
            <a:pPr lvl="0"/>
            <a:r>
              <a:rPr lang="ru-RU" sz="1600" dirty="0" err="1" smtClean="0"/>
              <a:t>Люмбальную</a:t>
            </a:r>
            <a:r>
              <a:rPr lang="ru-RU" sz="1600" dirty="0" smtClean="0"/>
              <a:t> </a:t>
            </a:r>
            <a:r>
              <a:rPr lang="ru-RU" sz="1600" dirty="0"/>
              <a:t>пункцию осуществляют через 2 ч после кормления новорождённого ребёнка в процедурном кабинете.</a:t>
            </a:r>
          </a:p>
          <a:p>
            <a:pPr lvl="0"/>
            <a:r>
              <a:rPr lang="ru-RU" sz="1600" dirty="0"/>
              <a:t>Помощник удерживает ребёнка на боку в согнутом положении (коленно-грудная позиция) и следит за дыханием новорождённого.</a:t>
            </a:r>
          </a:p>
          <a:p>
            <a:pPr lvl="0"/>
            <a:r>
              <a:rPr lang="ru-RU" sz="1600" dirty="0"/>
              <a:t>Найти анатомические ориентиры для пункции – точка пересечения позвоночника и линии между гребешками подвздошных костей (обычно на уровне L</a:t>
            </a:r>
            <a:r>
              <a:rPr lang="ru-RU" sz="1600" baseline="-25000" dirty="0"/>
              <a:t>IV</a:t>
            </a:r>
            <a:r>
              <a:rPr lang="ru-RU" sz="1600" dirty="0"/>
              <a:t>– L</a:t>
            </a:r>
            <a:r>
              <a:rPr lang="ru-RU" sz="1600" baseline="-25000" dirty="0"/>
              <a:t>V</a:t>
            </a:r>
            <a:r>
              <a:rPr lang="ru-RU" sz="1600" dirty="0"/>
              <a:t>).</a:t>
            </a:r>
          </a:p>
          <a:p>
            <a:pPr lvl="0"/>
            <a:r>
              <a:rPr lang="ru-RU" sz="1600" dirty="0"/>
              <a:t>Надеть перчатки.</a:t>
            </a:r>
          </a:p>
          <a:p>
            <a:pPr lvl="0"/>
            <a:r>
              <a:rPr lang="ru-RU" sz="1600" dirty="0"/>
              <a:t>Широко обработать кожу (до гребня подвздошной кости) в месте пункции 70 % раствором этилового спирта и 5 % спиртовым раствором йода, в момент начала прокола удалить йод с кожи 70 % раствором спирта, так как йод раздражает оболочки спинного мозга.</a:t>
            </a:r>
          </a:p>
          <a:p>
            <a:pPr lvl="0"/>
            <a:r>
              <a:rPr lang="ru-RU" sz="1600" dirty="0"/>
              <a:t>Обложить область пункции стерильными пелёнками: одну положить под ребёнка, а второй накрыть всё, кроме выбранного для пункции межпозвонкового промежутка.</a:t>
            </a:r>
          </a:p>
          <a:p>
            <a:pPr lvl="0"/>
            <a:r>
              <a:rPr lang="ru-RU" sz="1600" dirty="0"/>
              <a:t>Зафиксировать пальцем смещённую книзу кожу между остистыми отростками позвонков (профилактика </a:t>
            </a:r>
            <a:r>
              <a:rPr lang="ru-RU" sz="1600" dirty="0" err="1"/>
              <a:t>ликворреи</a:t>
            </a:r>
            <a:r>
              <a:rPr lang="ru-RU" sz="1600" dirty="0"/>
              <a:t>) и быстро ввести иглу с </a:t>
            </a:r>
            <a:r>
              <a:rPr lang="ru-RU" sz="1600" dirty="0" err="1"/>
              <a:t>мандреном</a:t>
            </a:r>
            <a:r>
              <a:rPr lang="ru-RU" sz="1600" dirty="0"/>
              <a:t> по средней линии над остистым отростком </a:t>
            </a:r>
            <a:r>
              <a:rPr lang="ru-RU" sz="1600" dirty="0" err="1"/>
              <a:t>L</a:t>
            </a:r>
            <a:r>
              <a:rPr lang="ru-RU" sz="1600" baseline="-25000" dirty="0" err="1"/>
              <a:t>V</a:t>
            </a:r>
            <a:r>
              <a:rPr lang="ru-RU" sz="1600" dirty="0" err="1"/>
              <a:t>под</a:t>
            </a:r>
            <a:r>
              <a:rPr lang="ru-RU" sz="1600" dirty="0"/>
              <a:t> прямым углом к линии позвоночника на глубину 0,5 см по направлению к пупочному кольцу. При прохождении через твёрдую мозговую оболочку можно ощутить «провал» иглы в субарахноидальное пространство.</a:t>
            </a:r>
          </a:p>
          <a:p>
            <a:pPr lvl="0"/>
            <a:r>
              <a:rPr lang="ru-RU" sz="1600" dirty="0"/>
              <a:t>Удалить </a:t>
            </a:r>
            <a:r>
              <a:rPr lang="ru-RU" sz="1600" dirty="0" err="1"/>
              <a:t>мандрен</a:t>
            </a:r>
            <a:r>
              <a:rPr lang="ru-RU" sz="1600" dirty="0"/>
              <a:t> из иглы, измерить давление или определить скорость вытекания жидкости (струя, частые или редкие капли) и собрать ликвор по 1 мл в каждую стерильную пробирку: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059384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- пробирка № 1 для окрашивания по </a:t>
            </a:r>
            <a:r>
              <a:rPr lang="ru-RU" dirty="0" err="1"/>
              <a:t>Граму</a:t>
            </a:r>
            <a:r>
              <a:rPr lang="ru-RU" dirty="0"/>
              <a:t> (бактериоскопия), посева на питательные среды (для выявления грибковой флоры – на питательную среду </a:t>
            </a:r>
            <a:r>
              <a:rPr lang="ru-RU" dirty="0" err="1"/>
              <a:t>Сабуро</a:t>
            </a:r>
            <a:r>
              <a:rPr lang="ru-RU" dirty="0"/>
              <a:t>) и определения чувствительности возбудителей к антибиотикам (при менингитах);</a:t>
            </a:r>
          </a:p>
          <a:p>
            <a:r>
              <a:rPr lang="ru-RU" dirty="0"/>
              <a:t>- пробирка № 2 для определения уровня сахара (глюкозы) и белка;</a:t>
            </a:r>
          </a:p>
          <a:p>
            <a:r>
              <a:rPr lang="ru-RU" dirty="0"/>
              <a:t>- пробирка № 3 для подсчета клеток и их дифференцировки.</a:t>
            </a:r>
          </a:p>
          <a:p>
            <a:r>
              <a:rPr lang="ru-RU" dirty="0"/>
              <a:t>При выведении 1 мл ликвора его давление снижается на 10-15 мм H</a:t>
            </a:r>
            <a:r>
              <a:rPr lang="ru-RU" baseline="-25000" dirty="0"/>
              <a:t>2</a:t>
            </a:r>
            <a:r>
              <a:rPr lang="ru-RU" dirty="0"/>
              <a:t>O. При внутричерепной гипертензии ликвор удаляют осторожно и </a:t>
            </a:r>
            <a:r>
              <a:rPr lang="ru-RU" dirty="0" err="1"/>
              <a:t>мандрен</a:t>
            </a:r>
            <a:r>
              <a:rPr lang="ru-RU" dirty="0"/>
              <a:t> полностью не вынимают. Если жидкость не вытекает, то иглу можно продвинуть ещё на 0,5 см. Если игла не попала в субарахноидальное пространство, то её вынимают и делают повторный прокол в области L</a:t>
            </a:r>
            <a:r>
              <a:rPr lang="ru-RU" baseline="-25000" dirty="0"/>
              <a:t>III</a:t>
            </a:r>
            <a:r>
              <a:rPr lang="ru-RU" dirty="0"/>
              <a:t>– L</a:t>
            </a:r>
            <a:r>
              <a:rPr lang="ru-RU" baseline="-25000" dirty="0"/>
              <a:t>IV</a:t>
            </a:r>
            <a:r>
              <a:rPr lang="ru-RU" dirty="0"/>
              <a:t>.</a:t>
            </a:r>
          </a:p>
          <a:p>
            <a:r>
              <a:rPr lang="ru-RU" dirty="0"/>
              <a:t>Если в первой пробирке имеется примесь крови («техническая кровь»), то необходимо проследить за очищением ликвора во 2-й и 3-й пробирках:</a:t>
            </a:r>
          </a:p>
          <a:p>
            <a:r>
              <a:rPr lang="ru-RU" dirty="0"/>
              <a:t>- если примесь крови исчезла, значит пункция проведена </a:t>
            </a:r>
            <a:r>
              <a:rPr lang="ru-RU" dirty="0" err="1"/>
              <a:t>травматично</a:t>
            </a:r>
            <a:r>
              <a:rPr lang="ru-RU" dirty="0"/>
              <a:t> (ранен венозный сосуд);</a:t>
            </a:r>
          </a:p>
          <a:p>
            <a:r>
              <a:rPr lang="ru-RU" dirty="0"/>
              <a:t>- если примесь крови не исчезает и формируются сгустки, то вероятнее всего пунктирован сосуд (при отсутствии ликвора необходимо сделать повторную пункцию);</a:t>
            </a:r>
          </a:p>
          <a:p>
            <a:r>
              <a:rPr lang="ru-RU" dirty="0"/>
              <a:t>- если примесь крови не исчезает и не формируется сгусток, то у новорождённого имеется </a:t>
            </a:r>
            <a:r>
              <a:rPr lang="ru-RU" dirty="0" err="1"/>
              <a:t>внутрижелудочковое</a:t>
            </a:r>
            <a:r>
              <a:rPr lang="ru-RU" dirty="0"/>
              <a:t> кровоизлияние.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43920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Быстро удалить иглу, кожа должна вернутся в исходное положение, которое было до пункции. Место пункции смазать 5 % спиртовым раствором йода.</a:t>
            </a:r>
          </a:p>
          <a:p>
            <a:pPr lvl="0"/>
            <a:r>
              <a:rPr lang="ru-RU" dirty="0"/>
              <a:t>Ребёнка уложить в кровать в горизонтальном положении на животе (без подушки).</a:t>
            </a:r>
          </a:p>
          <a:p>
            <a:pPr lvl="0"/>
            <a:r>
              <a:rPr lang="ru-RU" dirty="0"/>
              <a:t>Кормить </a:t>
            </a:r>
            <a:r>
              <a:rPr lang="ru-RU" dirty="0" smtClean="0"/>
              <a:t>можно </a:t>
            </a:r>
            <a:r>
              <a:rPr lang="ru-RU" dirty="0"/>
              <a:t>через 2 ч после </a:t>
            </a:r>
            <a:r>
              <a:rPr lang="ru-RU" dirty="0" err="1"/>
              <a:t>люмбальной</a:t>
            </a:r>
            <a:r>
              <a:rPr lang="ru-RU" dirty="0"/>
              <a:t> пункции. Никаких процедур (массаж, гимнастику, физиотерапию) в этот день ребёнку не назначать.</a:t>
            </a:r>
          </a:p>
          <a:p>
            <a:r>
              <a:rPr lang="ru-RU" i="1" dirty="0"/>
              <a:t>Осложнения:</a:t>
            </a:r>
            <a:endParaRPr lang="ru-RU" dirty="0"/>
          </a:p>
          <a:p>
            <a:pPr lvl="0"/>
            <a:r>
              <a:rPr lang="ru-RU" dirty="0"/>
              <a:t>Инфекционные процессы (бактерии, грибки) развиваются при несоблюдении стерильной техники выполнения </a:t>
            </a:r>
            <a:r>
              <a:rPr lang="ru-RU" dirty="0" err="1"/>
              <a:t>люмбальной</a:t>
            </a:r>
            <a:r>
              <a:rPr lang="ru-RU" dirty="0"/>
              <a:t> пункции.</a:t>
            </a:r>
          </a:p>
          <a:p>
            <a:pPr lvl="0"/>
            <a:r>
              <a:rPr lang="ru-RU" dirty="0" err="1"/>
              <a:t>Эпидермоидная</a:t>
            </a:r>
            <a:r>
              <a:rPr lang="ru-RU" dirty="0"/>
              <a:t> опухоль спинномозгового канала является результатом выполнения </a:t>
            </a:r>
            <a:r>
              <a:rPr lang="ru-RU" dirty="0" err="1"/>
              <a:t>люмбальной</a:t>
            </a:r>
            <a:r>
              <a:rPr lang="ru-RU" dirty="0"/>
              <a:t> пункции иглой без </a:t>
            </a:r>
            <a:r>
              <a:rPr lang="ru-RU" dirty="0" err="1"/>
              <a:t>мандрена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Грыжевое выпячивание мозговой ткани в большое затылочное отверстие встречается не часто, так как у новорождённых открыты роднички и швы.</a:t>
            </a:r>
          </a:p>
          <a:p>
            <a:pPr lvl="0"/>
            <a:r>
              <a:rPr lang="ru-RU" dirty="0"/>
              <a:t>Повреждение спинного мозга и нервов. Для исключения этого осложнения необходимо всегда делать </a:t>
            </a:r>
            <a:r>
              <a:rPr lang="ru-RU" dirty="0" err="1"/>
              <a:t>люмбальную</a:t>
            </a:r>
            <a:r>
              <a:rPr lang="ru-RU" dirty="0"/>
              <a:t> пункцию ниже четвертого поясничного позвонка (L</a:t>
            </a:r>
            <a:r>
              <a:rPr lang="ru-RU" baseline="-25000" dirty="0"/>
              <a:t>IV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8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Экскреторная </a:t>
            </a:r>
            <a:r>
              <a:rPr lang="ru-RU" dirty="0" err="1" smtClean="0"/>
              <a:t>урограмма</a:t>
            </a:r>
            <a:endParaRPr lang="ru-RU" dirty="0"/>
          </a:p>
        </p:txBody>
      </p:sp>
      <p:pic>
        <p:nvPicPr>
          <p:cNvPr id="4" name="Объект 3" descr="image002 мегауретером 6 мес обструкци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698851" cy="538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95982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SAVE\Desktop\ППС и студентам\Пропедевтика\экзамен\ликв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3250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/>
              <a:t>Плеоцитоз</a:t>
            </a:r>
            <a:r>
              <a:rPr lang="ru-RU" i="1" dirty="0"/>
              <a:t> </a:t>
            </a:r>
            <a:r>
              <a:rPr lang="ru-RU" dirty="0"/>
              <a:t>– это повышенное число лейкоцитов в ликворе.</a:t>
            </a:r>
          </a:p>
          <a:p>
            <a:r>
              <a:rPr lang="ru-RU" i="1" dirty="0" err="1"/>
              <a:t>Белково</a:t>
            </a:r>
            <a:r>
              <a:rPr lang="ru-RU" i="1" dirty="0"/>
              <a:t>-клеточная </a:t>
            </a:r>
            <a:r>
              <a:rPr lang="ru-RU" i="1" dirty="0" smtClean="0"/>
              <a:t>диссоциация </a:t>
            </a:r>
            <a:r>
              <a:rPr lang="ru-RU" dirty="0" smtClean="0"/>
              <a:t>(</a:t>
            </a:r>
            <a:r>
              <a:rPr lang="ru-RU" dirty="0"/>
              <a:t>повышение содержания белка в ликворе при нормальном </a:t>
            </a:r>
            <a:r>
              <a:rPr lang="ru-RU" dirty="0" err="1"/>
              <a:t>цитозе</a:t>
            </a:r>
            <a:r>
              <a:rPr lang="ru-RU" dirty="0"/>
              <a:t>) наблюдается при блоке подоболочечного пространства спинного мозга (кистозный арахноидит, опухоль спинного мозга, оболочек, позвоночника).</a:t>
            </a:r>
          </a:p>
          <a:p>
            <a:r>
              <a:rPr lang="ru-RU" i="1" dirty="0"/>
              <a:t>Клеточно-белковая </a:t>
            </a:r>
            <a:r>
              <a:rPr lang="ru-RU" i="1" dirty="0" smtClean="0"/>
              <a:t>диссоциация </a:t>
            </a:r>
            <a:r>
              <a:rPr lang="ru-RU" dirty="0" smtClean="0"/>
              <a:t>(</a:t>
            </a:r>
            <a:r>
              <a:rPr lang="ru-RU" dirty="0"/>
              <a:t>высокий </a:t>
            </a:r>
            <a:r>
              <a:rPr lang="ru-RU" dirty="0" err="1"/>
              <a:t>плеоцитоз</a:t>
            </a:r>
            <a:r>
              <a:rPr lang="ru-RU" dirty="0"/>
              <a:t> при нормальном или незначительно повышенном уровне белка) наблюдается при менингитах.</a:t>
            </a:r>
          </a:p>
          <a:p>
            <a:r>
              <a:rPr lang="ru-RU" i="1" dirty="0"/>
              <a:t>Реакция </a:t>
            </a:r>
            <a:r>
              <a:rPr lang="ru-RU" i="1" dirty="0" err="1" smtClean="0"/>
              <a:t>Панди</a:t>
            </a:r>
            <a:r>
              <a:rPr lang="ru-RU" i="1" dirty="0" smtClean="0"/>
              <a:t> </a:t>
            </a:r>
            <a:r>
              <a:rPr lang="ru-RU" dirty="0" smtClean="0"/>
              <a:t>указывает </a:t>
            </a:r>
            <a:r>
              <a:rPr lang="ru-RU" dirty="0"/>
              <a:t>на увеличение в ликворе содержания глобулинов (оценка по 4-х балльной системе плюсами).</a:t>
            </a:r>
          </a:p>
          <a:p>
            <a:r>
              <a:rPr lang="ru-RU" dirty="0"/>
              <a:t>Выпускание 1 мл ликвора приводит к падению его давления на 10-15 мм водного столба (мм H</a:t>
            </a:r>
            <a:r>
              <a:rPr lang="ru-RU" baseline="-25000" dirty="0"/>
              <a:t>2</a:t>
            </a:r>
            <a:r>
              <a:rPr lang="ru-RU" dirty="0"/>
              <a:t>O).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634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834465"/>
              </p:ext>
            </p:extLst>
          </p:nvPr>
        </p:nvGraphicFramePr>
        <p:xfrm>
          <a:off x="251520" y="260648"/>
          <a:ext cx="8712967" cy="64087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4572"/>
                <a:gridCol w="1983688"/>
                <a:gridCol w="2227833"/>
                <a:gridCol w="1876874"/>
              </a:tblGrid>
              <a:tr h="1169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Показатель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Доношенные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новорождённые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Недоношенные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здоровые</a:t>
                      </a:r>
                      <a:endParaRPr lang="ru-RU" sz="18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Гнойный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менингит</a:t>
                      </a:r>
                      <a:endParaRPr lang="ru-RU" sz="18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2467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Количество клеток: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1)среднее значение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2)пределы колебаний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Характер цитоза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Преобладающие клетки</a:t>
                      </a:r>
                      <a:endParaRPr lang="ru-RU" sz="18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8,0 в 1 мм</a:t>
                      </a:r>
                      <a:r>
                        <a:rPr lang="ru-RU" sz="1800" b="1" baseline="300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0-35 в 1 мм</a:t>
                      </a:r>
                      <a:r>
                        <a:rPr lang="ru-RU" sz="1800" b="1" baseline="300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нейтрофилы не </a:t>
                      </a:r>
                      <a:r>
                        <a:rPr lang="ru-RU" sz="1800" b="1" dirty="0">
                          <a:effectLst/>
                          <a:sym typeface="Symbol"/>
                        </a:rPr>
                        <a:t></a:t>
                      </a:r>
                      <a:r>
                        <a:rPr lang="ru-RU" sz="1800" b="1" dirty="0">
                          <a:effectLst/>
                        </a:rPr>
                        <a:t>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лимфоциты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9,0 в 1 мм</a:t>
                      </a:r>
                      <a:r>
                        <a:rPr lang="ru-RU" sz="1800" b="1" baseline="300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0-30 в 1 мм</a:t>
                      </a:r>
                      <a:r>
                        <a:rPr lang="ru-RU" sz="1800" b="1" baseline="300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нейтрофилы не </a:t>
                      </a:r>
                      <a:r>
                        <a:rPr lang="ru-RU" sz="1800" b="1" dirty="0">
                          <a:effectLst/>
                          <a:sym typeface="Symbol"/>
                        </a:rPr>
                        <a:t></a:t>
                      </a:r>
                      <a:r>
                        <a:rPr lang="ru-RU" sz="1800" b="1" dirty="0">
                          <a:effectLst/>
                        </a:rPr>
                        <a:t>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лимфоциты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Более 35 в 1 мм</a:t>
                      </a:r>
                      <a:r>
                        <a:rPr lang="ru-RU" sz="1800" b="1" baseline="30000">
                          <a:effectLst/>
                        </a:rPr>
                        <a:t>3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40-4000 в 1 мм</a:t>
                      </a:r>
                      <a:r>
                        <a:rPr lang="ru-RU" sz="1800" b="1" baseline="30000">
                          <a:effectLst/>
                        </a:rPr>
                        <a:t>3</a:t>
                      </a:r>
                      <a:endParaRPr lang="ru-RU" sz="18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нейтрофилы </a:t>
                      </a:r>
                      <a:r>
                        <a:rPr lang="ru-RU" sz="1800" b="1">
                          <a:effectLst/>
                          <a:sym typeface="Symbol"/>
                        </a:rPr>
                        <a:t></a:t>
                      </a:r>
                      <a:r>
                        <a:rPr lang="ru-RU" sz="1800" b="1">
                          <a:effectLst/>
                        </a:rPr>
                        <a:t>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нейтрофилы</a:t>
                      </a:r>
                      <a:endParaRPr lang="ru-RU" sz="18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602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Белок, г/л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1) среднее значение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2) пределы колебаний</a:t>
                      </a:r>
                      <a:endParaRPr lang="ru-RU" sz="18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0,2-1,7</a:t>
                      </a:r>
                      <a:endParaRPr lang="ru-RU" sz="18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0,65-1,5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sym typeface="Symbol"/>
                        </a:rPr>
                        <a:t></a:t>
                      </a:r>
                      <a:r>
                        <a:rPr lang="ru-RU" sz="1800" b="1" dirty="0">
                          <a:effectLst/>
                        </a:rPr>
                        <a:t>1,7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  <a:tr h="1169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Глюкоза, ммоль/л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В % к уровню глюкозы крови</a:t>
                      </a:r>
                      <a:endParaRPr lang="ru-RU" sz="18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2,2-4,7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70-74%</a:t>
                      </a:r>
                      <a:endParaRPr lang="ru-RU" sz="1800" b="1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sym typeface="Symbol"/>
                        </a:rPr>
                        <a:t></a:t>
                      </a:r>
                      <a:r>
                        <a:rPr lang="ru-RU" sz="1800" b="1" dirty="0">
                          <a:effectLst/>
                        </a:rPr>
                        <a:t>2,2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76-81%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снижена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sym typeface="Symbol"/>
                        </a:rPr>
                        <a:t></a:t>
                      </a:r>
                      <a:r>
                        <a:rPr lang="ru-RU" sz="1800" b="1" dirty="0">
                          <a:effectLst/>
                        </a:rPr>
                        <a:t>40%</a:t>
                      </a:r>
                      <a:endParaRPr lang="ru-RU" sz="1800" b="1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6675" marR="66675" marT="66675" marB="666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5030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Где посмотреть?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256584"/>
          </a:xfrm>
        </p:spPr>
        <p:txBody>
          <a:bodyPr>
            <a:noAutofit/>
          </a:bodyPr>
          <a:lstStyle/>
          <a:p>
            <a:r>
              <a:rPr lang="ru-RU" sz="4000" dirty="0" smtClean="0"/>
              <a:t>Все материалы для экзамена и по темам дисциплины размещены на сайте </a:t>
            </a:r>
            <a:r>
              <a:rPr lang="ru-RU" sz="4000" dirty="0" err="1" smtClean="0"/>
              <a:t>КрасГМУ</a:t>
            </a:r>
            <a:r>
              <a:rPr lang="ru-RU" sz="4000" dirty="0" smtClean="0"/>
              <a:t>, на личной странице доцента </a:t>
            </a:r>
            <a:r>
              <a:rPr lang="ru-RU" sz="4000" dirty="0" err="1" smtClean="0"/>
              <a:t>Гордиец</a:t>
            </a:r>
            <a:r>
              <a:rPr lang="ru-RU" sz="4000" dirty="0" smtClean="0"/>
              <a:t> А.В.</a:t>
            </a:r>
          </a:p>
          <a:p>
            <a:r>
              <a:rPr lang="ru-RU" sz="4000" dirty="0" smtClean="0"/>
              <a:t>Документы – материалы для преподавателей и студентов – 3 курс пропедевтика педиатры - экзамен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16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5 вопрос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проведите оценку практического навыка по чек-листу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712968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  Чек-лист и банк заданий с алгоритмами выполнения будет представлен 13 мая в 15.30ч. на погружении. Аудитория №2.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5583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Adminn\Desktop\Студен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8" y="1340768"/>
            <a:ext cx="8617232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71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Рентгенограмма грудной клетки в прямой проекции</a:t>
            </a:r>
            <a:endParaRPr lang="ru-RU" dirty="0"/>
          </a:p>
        </p:txBody>
      </p:sp>
      <p:pic>
        <p:nvPicPr>
          <p:cNvPr id="4" name="Объект 3" descr="abc legkih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04856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4728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3823</Words>
  <Application>Microsoft Office PowerPoint</Application>
  <PresentationFormat>Экран (4:3)</PresentationFormat>
  <Paragraphs>840</Paragraphs>
  <Slides>85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86" baseType="lpstr">
      <vt:lpstr>Тема Office</vt:lpstr>
      <vt:lpstr>Кафедра поликлинической педиатрии и пропедевтики детских болезней с курсом ПО  Предэкзаменационное погружение по теме «Оценка лабораторных и инструментальных данных»  3 курс ФФМО педиатрия</vt:lpstr>
      <vt:lpstr>На ответ будет дано 5 минут!</vt:lpstr>
      <vt:lpstr>Презентация PowerPoint</vt:lpstr>
      <vt:lpstr>Приготовлено 180 заданий</vt:lpstr>
      <vt:lpstr>Презентация PowerPoint</vt:lpstr>
      <vt:lpstr>Презентация PowerPoint</vt:lpstr>
      <vt:lpstr>Пример ответа</vt:lpstr>
      <vt:lpstr>Экскреторная урограмма</vt:lpstr>
      <vt:lpstr>Рентгенограмма грудной клетки в прямой проекции</vt:lpstr>
      <vt:lpstr>Рентгенограмма грудной клетки в прямой проекции</vt:lpstr>
      <vt:lpstr>Рентгенограмма грудной клетки в прямой и боковой справа проекциях</vt:lpstr>
      <vt:lpstr>Бронхография</vt:lpstr>
      <vt:lpstr>Рентгенограмма правой кисти</vt:lpstr>
      <vt:lpstr>Рентгенограмма кисти с лучезапястным суставом и схема к ней. 1 - эпифизы концевых фаланг; 2 - эпифизы средних фаланг; 3 - эпифизы основных фаланг; 4 - эпифиз пястной кости; 5 - эпифизы II, III, IV, V пястных костей; 6 - головчатая кость; 7 - крючковатая кость; 8 - трехгранная кость; 9 - полулунная кость; 10 - большая многоугольная кость; 11 - малая многоугольная кость; 12 - ладьевидная кость; 13 - гороховидная кость; 14 - дистальный эпифиз лучевой кости; 15 - дистальный эпифиз локтевой кости; 16 - шиловидный отросток локтевой кости; 17 - сесамовидные кости I пястной кости. А - рентгенограмма; Б - схема</vt:lpstr>
      <vt:lpstr>Костный возраст</vt:lpstr>
      <vt:lpstr>Сроки окостенения скелета кисти и дистального отдела предплечья у детей и подростков (Жуковский М.А. и др., 1980) </vt:lpstr>
      <vt:lpstr>Рентгенограмма грудной клетки в прямой проекции</vt:lpstr>
      <vt:lpstr>Рентгенограмма грудной клетки в прямой проекции</vt:lpstr>
      <vt:lpstr>Рентгенограмма грудной клетки в прямой проекции</vt:lpstr>
      <vt:lpstr>Рентгенограмма грудной клетки в прямой проекции</vt:lpstr>
      <vt:lpstr>Экскреторная урограмма</vt:lpstr>
      <vt:lpstr>Рентгенография позвоночника</vt:lpstr>
      <vt:lpstr>Рентгенография костей нижних конечностей</vt:lpstr>
      <vt:lpstr>Рентгенография черепа в боковой проекции с прицелом на турецкое седло</vt:lpstr>
      <vt:lpstr>Оценка турецкого седла по данным краниограммы в боковой проекции</vt:lpstr>
      <vt:lpstr>Размеры турецкого седла (мм)</vt:lpstr>
      <vt:lpstr>Клинический анализ крови (ручной вариант)</vt:lpstr>
      <vt:lpstr>Презентация PowerPoint</vt:lpstr>
      <vt:lpstr>Клинический анализ крови (цифровой вариант)</vt:lpstr>
      <vt:lpstr>Презентация PowerPoint</vt:lpstr>
      <vt:lpstr>Презентация PowerPoint</vt:lpstr>
      <vt:lpstr>Презентация PowerPoint</vt:lpstr>
      <vt:lpstr>Общий анализ мочи</vt:lpstr>
      <vt:lpstr>Для общего анализа собирают утреннюю порцию мочи:</vt:lpstr>
      <vt:lpstr>Анализ мочи по Нечипоренко</vt:lpstr>
      <vt:lpstr>Анализ мочи по Нечипоренко</vt:lpstr>
      <vt:lpstr>Презентация PowerPoint</vt:lpstr>
      <vt:lpstr>Норма:</vt:lpstr>
      <vt:lpstr>Анализ мочи по Зимницкому</vt:lpstr>
      <vt:lpstr>Презентация PowerPoint</vt:lpstr>
      <vt:lpstr>Норма:</vt:lpstr>
      <vt:lpstr>Трех стаканная проба</vt:lpstr>
      <vt:lpstr>Трехстаканная проба мочи</vt:lpstr>
      <vt:lpstr>Презентация PowerPoint</vt:lpstr>
      <vt:lpstr>Посев мочи на стерильность и чувствительность флоры</vt:lpstr>
      <vt:lpstr>Бактериурия</vt:lpstr>
      <vt:lpstr>Фракционное дуоденальное зондирование</vt:lpstr>
      <vt:lpstr>Презентация PowerPoint</vt:lpstr>
      <vt:lpstr>Фракционное желудочное зондирование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Биохимический анализ крови</vt:lpstr>
      <vt:lpstr>Биохимический анализ крови</vt:lpstr>
      <vt:lpstr>Посев мокроты</vt:lpstr>
      <vt:lpstr>Сбор и оценка анализов мокроты при заболеваниях органов дыхания:</vt:lpstr>
      <vt:lpstr>Мазок из носа на цитологию</vt:lpstr>
      <vt:lpstr>Презентация PowerPoint</vt:lpstr>
      <vt:lpstr>Стандартный оральный глюкозотолерантный тест (СГТТ)</vt:lpstr>
      <vt:lpstr>Диагностика нарушений углеводного обмена (ВОЗ, 1999)</vt:lpstr>
      <vt:lpstr>Оцените тип реакции на нагрузку при пробе Шалкова №6. Максим В. 7 лет</vt:lpstr>
      <vt:lpstr>Нейросонограмма</vt:lpstr>
      <vt:lpstr>Газы крови</vt:lpstr>
      <vt:lpstr>Презентация PowerPoint</vt:lpstr>
      <vt:lpstr>УЗИ почек, МП</vt:lpstr>
      <vt:lpstr>УЗИ желчного пузыря</vt:lpstr>
      <vt:lpstr>УЗИ печени, ЖП</vt:lpstr>
      <vt:lpstr>Оцените данные Эхо КГ с доплер-режимом. Зина Л., 17 лет.</vt:lpstr>
      <vt:lpstr>ЭКГ</vt:lpstr>
      <vt:lpstr>Копрология</vt:lpstr>
      <vt:lpstr>Презентация PowerPoint</vt:lpstr>
      <vt:lpstr>Состав микрофлоры кишечника у детей, мк/г</vt:lpstr>
      <vt:lpstr>Оцените спирограмму (ЖЕЛ, ОФВ) в норме и при обструкции. Катя В. 8 лет.  </vt:lpstr>
      <vt:lpstr>Оценить результаты спирографии:</vt:lpstr>
      <vt:lpstr>Люмбальная пункция у детей </vt:lpstr>
      <vt:lpstr>Техника выполнения: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посмотреть?</vt:lpstr>
      <vt:lpstr>5 вопрос  проведите оценку практического навыка по чек-листу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Adminn</dc:creator>
  <cp:lastModifiedBy>Adminn</cp:lastModifiedBy>
  <cp:revision>51</cp:revision>
  <dcterms:created xsi:type="dcterms:W3CDTF">2016-05-05T10:08:51Z</dcterms:created>
  <dcterms:modified xsi:type="dcterms:W3CDTF">2016-05-05T13:07:14Z</dcterms:modified>
</cp:coreProperties>
</file>