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68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CBC77F-0C0B-112D-CB92-EB604E1DF7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err="1"/>
              <a:t>Морфемика</a:t>
            </a:r>
            <a:r>
              <a:rPr lang="ru-RU" sz="5400" dirty="0"/>
              <a:t> и словообразование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CB911B-D7D1-DC9F-403A-39CF919F38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Практика 4</a:t>
            </a:r>
          </a:p>
        </p:txBody>
      </p:sp>
    </p:spTree>
    <p:extLst>
      <p:ext uri="{BB962C8B-B14F-4D97-AF65-F5344CB8AC3E}">
        <p14:creationId xmlns:p14="http://schemas.microsoft.com/office/powerpoint/2010/main" val="386226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E18F0C-5176-F1B5-3889-EDC8ADDA9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87550E-D65C-4EF4-A0C0-A37A3945D4B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ru-RU" sz="2800" cap="none" dirty="0"/>
              <a:t>Отметьте чередующиеся </a:t>
            </a:r>
            <a:r>
              <a:rPr lang="ru-RU" sz="2800" cap="none" dirty="0" smtClean="0"/>
              <a:t>согласные </a:t>
            </a:r>
            <a:r>
              <a:rPr lang="ru-RU" sz="2800" cap="none" dirty="0"/>
              <a:t>в корне.</a:t>
            </a:r>
          </a:p>
          <a:p>
            <a:pPr algn="just"/>
            <a:r>
              <a:rPr lang="ru-RU" sz="2800" cap="none" dirty="0"/>
              <a:t>Отец – отеческий, блеск – блестеть – блещу, соблюсти – соблюдать, вести – вожу – вождение, ловить – ловлю, крутой – круче, жемчуг – жемчужина, колебаться – колеблюсь, земля – земной.</a:t>
            </a:r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297048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FFB10B-50B7-10BA-9611-AA1ECBFB0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068CEB-A62E-5A8F-75AC-D1F13A73249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cap="none" dirty="0"/>
              <a:t>Разберите слова по составу.</a:t>
            </a:r>
          </a:p>
          <a:p>
            <a:pPr algn="just"/>
            <a:r>
              <a:rPr lang="ru-RU" sz="2800" cap="none" dirty="0"/>
              <a:t>Пароходство, столица, Приморье, последовательность, продавщица, исчезнувший, заместитель, безыскусные, искусственный, водянистый, </a:t>
            </a:r>
            <a:r>
              <a:rPr lang="ru-RU" sz="2800" cap="none" dirty="0" err="1" smtClean="0"/>
              <a:t>бессуффиксный</a:t>
            </a:r>
            <a:r>
              <a:rPr lang="ru-RU" sz="2800" cap="none" dirty="0"/>
              <a:t>, контрольная, родственник, сенокос, умываться.</a:t>
            </a:r>
          </a:p>
        </p:txBody>
      </p:sp>
    </p:spTree>
    <p:extLst>
      <p:ext uri="{BB962C8B-B14F-4D97-AF65-F5344CB8AC3E}">
        <p14:creationId xmlns:p14="http://schemas.microsoft.com/office/powerpoint/2010/main" val="253230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92A2A-ECBB-422F-4F5F-FBC301C2E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B3FD35-C211-1E74-950A-4143140A47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32317"/>
            <a:ext cx="10363826" cy="430716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cap="none" dirty="0"/>
              <a:t>Составьте выражения со словами, которые образованы неморфологическим способом. Например: рабочий день – рабочий на заводе.</a:t>
            </a:r>
          </a:p>
          <a:p>
            <a:pPr algn="just"/>
            <a:r>
              <a:rPr lang="ru-RU" sz="2800" cap="none" dirty="0"/>
              <a:t>Больной … - больной …, холостой … - холостой …, горбатый … - горбатый …, будущее … - будущее …, прямая … - прямая …, детская … - детская …, выходной … - выходной …, настоящее … - настоящее …, мороженое … - мороженое …, легкие … - легкие …, новенький … - новенький …</a:t>
            </a:r>
          </a:p>
        </p:txBody>
      </p:sp>
    </p:spTree>
    <p:extLst>
      <p:ext uri="{BB962C8B-B14F-4D97-AF65-F5344CB8AC3E}">
        <p14:creationId xmlns:p14="http://schemas.microsoft.com/office/powerpoint/2010/main" val="42404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A5789-0B84-D7A6-E0D5-5838FBA5E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465558-EBD0-29E8-2ECA-68FD165D39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970277"/>
            <a:ext cx="10363826" cy="4085466"/>
          </a:xfrm>
        </p:spPr>
        <p:txBody>
          <a:bodyPr>
            <a:normAutofit/>
          </a:bodyPr>
          <a:lstStyle/>
          <a:p>
            <a:pPr algn="just"/>
            <a:r>
              <a:rPr lang="ru-RU" sz="2800" cap="none" dirty="0"/>
              <a:t>Укажите способы словообразования слов.</a:t>
            </a:r>
          </a:p>
          <a:p>
            <a:pPr algn="just"/>
            <a:r>
              <a:rPr lang="ru-RU" sz="2800" cap="none" dirty="0"/>
              <a:t>Пригородный, садоводство, упрощение, победитель, окончательный, наконечник, водянистый, водопровод, МХАТ, студсовет, приземлить, Курилы, педсовет, РФ, ВВЦ, выставка-продажа, главбух, зарплата, самбо, завуч, завхоз, ракета-носитель.</a:t>
            </a:r>
          </a:p>
        </p:txBody>
      </p:sp>
    </p:spTree>
    <p:extLst>
      <p:ext uri="{BB962C8B-B14F-4D97-AF65-F5344CB8AC3E}">
        <p14:creationId xmlns:p14="http://schemas.microsoft.com/office/powerpoint/2010/main" val="377692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1BDE49-4793-2442-FC0E-835053148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5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A679F4-2E1A-75DB-F1BB-239A2DD9389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117509"/>
            <a:ext cx="10363826" cy="3872391"/>
          </a:xfrm>
        </p:spPr>
        <p:txBody>
          <a:bodyPr>
            <a:normAutofit/>
          </a:bodyPr>
          <a:lstStyle/>
          <a:p>
            <a:pPr algn="just"/>
            <a:r>
              <a:rPr lang="ru-RU" sz="3200" cap="none" dirty="0"/>
              <a:t>Сделайте словообразовательный разбор слов.</a:t>
            </a:r>
          </a:p>
          <a:p>
            <a:pPr algn="just"/>
            <a:r>
              <a:rPr lang="ru-RU" sz="3200" cap="none" dirty="0"/>
              <a:t>Переписка, безнравственный, стихосложение, гордость, платье-костюм.</a:t>
            </a:r>
          </a:p>
        </p:txBody>
      </p:sp>
    </p:spTree>
    <p:extLst>
      <p:ext uri="{BB962C8B-B14F-4D97-AF65-F5344CB8AC3E}">
        <p14:creationId xmlns:p14="http://schemas.microsoft.com/office/powerpoint/2010/main" val="87087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402368-40B5-E4D3-550E-46BC8A42A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C53233E-913B-1036-BEC7-034A8DB7DD1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87332993"/>
              </p:ext>
            </p:extLst>
          </p:nvPr>
        </p:nvGraphicFramePr>
        <p:xfrm>
          <a:off x="913774" y="3026527"/>
          <a:ext cx="103632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4107670124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19020538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/>
                        <a:t>Формообразующие аффиксы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/>
                        <a:t>Словообразующие аффиксы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236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/>
                        <a:t>Например: красивый – красив</a:t>
                      </a:r>
                      <a:r>
                        <a:rPr lang="ru-RU" sz="2000" b="1" dirty="0"/>
                        <a:t>ее</a:t>
                      </a:r>
                      <a:r>
                        <a:rPr lang="ru-RU" sz="2000" dirty="0"/>
                        <a:t> (суффикс </a:t>
                      </a:r>
                      <a:r>
                        <a:rPr lang="ru-RU" sz="2000" b="1" dirty="0"/>
                        <a:t>-ее</a:t>
                      </a:r>
                      <a:r>
                        <a:rPr lang="ru-RU" sz="2000" dirty="0"/>
                        <a:t> образует простую форму сравнительной степени прилагательного).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/>
                        <a:t>Автор – </a:t>
                      </a:r>
                      <a:r>
                        <a:rPr lang="ru-RU" sz="2000" b="1" dirty="0"/>
                        <a:t>со</a:t>
                      </a:r>
                      <a:r>
                        <a:rPr lang="ru-RU" sz="2000" dirty="0"/>
                        <a:t>автор (приставка </a:t>
                      </a:r>
                      <a:r>
                        <a:rPr lang="ru-RU" sz="2000" b="1" dirty="0"/>
                        <a:t>со-</a:t>
                      </a:r>
                      <a:r>
                        <a:rPr lang="ru-RU" sz="2000" dirty="0"/>
                        <a:t> образует новое слово).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48064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9FC1AE8-775E-334B-2E89-909E0DC2EF87}"/>
              </a:ext>
            </a:extLst>
          </p:cNvPr>
          <p:cNvSpPr txBox="1"/>
          <p:nvPr/>
        </p:nvSpPr>
        <p:spPr>
          <a:xfrm>
            <a:off x="913774" y="1641532"/>
            <a:ext cx="1036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Выпишите слова в два столбика: а) с формообразующими аффиксами; б) со словообразующими аффиксами. Охарактеризуйте выделенные морфемы.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1580FA-57A5-7FAF-9E77-08B07724E349}"/>
              </a:ext>
            </a:extLst>
          </p:cNvPr>
          <p:cNvSpPr txBox="1"/>
          <p:nvPr/>
        </p:nvSpPr>
        <p:spPr>
          <a:xfrm>
            <a:off x="913774" y="4800969"/>
            <a:ext cx="1036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Чита</a:t>
            </a:r>
            <a:r>
              <a:rPr lang="ru-RU" sz="2800" b="1" dirty="0"/>
              <a:t>ющ</a:t>
            </a:r>
            <a:r>
              <a:rPr lang="ru-RU" sz="2800" dirty="0"/>
              <a:t>ий, чита</a:t>
            </a:r>
            <a:r>
              <a:rPr lang="ru-RU" sz="2800" b="1" dirty="0"/>
              <a:t>я</a:t>
            </a:r>
            <a:r>
              <a:rPr lang="ru-RU" sz="2800" dirty="0"/>
              <a:t>, дел</a:t>
            </a:r>
            <a:r>
              <a:rPr lang="ru-RU" sz="2800" b="1" dirty="0"/>
              <a:t>о</a:t>
            </a:r>
            <a:r>
              <a:rPr lang="ru-RU" sz="2800" dirty="0"/>
              <a:t>производство, доклад</a:t>
            </a:r>
            <a:r>
              <a:rPr lang="ru-RU" sz="2800" b="1" dirty="0"/>
              <a:t>чик</a:t>
            </a:r>
            <a:r>
              <a:rPr lang="ru-RU" sz="2800" dirty="0"/>
              <a:t>, професс</a:t>
            </a:r>
            <a:r>
              <a:rPr lang="ru-RU" sz="2800" b="1" dirty="0"/>
              <a:t>ур</a:t>
            </a:r>
            <a:r>
              <a:rPr lang="ru-RU" sz="2800" dirty="0"/>
              <a:t>а, </a:t>
            </a:r>
            <a:r>
              <a:rPr lang="ru-RU" sz="2800" b="1" dirty="0"/>
              <a:t>рас</a:t>
            </a:r>
            <a:r>
              <a:rPr lang="ru-RU" sz="2800" dirty="0"/>
              <a:t>считывать, </a:t>
            </a:r>
            <a:r>
              <a:rPr lang="ru-RU" sz="2800" b="1" dirty="0"/>
              <a:t>при</a:t>
            </a:r>
            <a:r>
              <a:rPr lang="ru-RU" sz="2800" dirty="0"/>
              <a:t>город, земл</a:t>
            </a:r>
            <a:r>
              <a:rPr lang="ru-RU" sz="2800" b="1" dirty="0"/>
              <a:t>е</a:t>
            </a:r>
            <a:r>
              <a:rPr lang="ru-RU" sz="2800" dirty="0"/>
              <a:t>владелец, </a:t>
            </a:r>
            <a:r>
              <a:rPr lang="ru-RU" sz="2800" b="1" dirty="0"/>
              <a:t>при</a:t>
            </a:r>
            <a:r>
              <a:rPr lang="ru-RU" sz="2800" dirty="0"/>
              <a:t>амурский, </a:t>
            </a:r>
            <a:r>
              <a:rPr lang="ru-RU" sz="2800" b="1" dirty="0"/>
              <a:t>под</a:t>
            </a:r>
            <a:r>
              <a:rPr lang="ru-RU" sz="2800" dirty="0"/>
              <a:t>пилить, </a:t>
            </a:r>
            <a:r>
              <a:rPr lang="ru-RU" sz="2800" b="1" dirty="0"/>
              <a:t>под</a:t>
            </a:r>
            <a:r>
              <a:rPr lang="ru-RU" sz="2800" dirty="0"/>
              <a:t>писать, проси</a:t>
            </a:r>
            <a:r>
              <a:rPr lang="ru-RU" sz="2800" b="1" dirty="0"/>
              <a:t>л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644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474344-B91E-F7B7-AA90-97F08E41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Определения терминов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017247-6FC5-4D22-06F6-990C85D9C3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cap="none" dirty="0" err="1"/>
              <a:t>Морфемика</a:t>
            </a:r>
            <a:r>
              <a:rPr lang="ru-RU" sz="2800" cap="none" dirty="0"/>
              <a:t> – это учение о значимых частях слова (морфемах) и морфемной структуре слова.</a:t>
            </a:r>
          </a:p>
          <a:p>
            <a:pPr algn="just"/>
            <a:r>
              <a:rPr lang="ru-RU" sz="2800" b="1" cap="none" dirty="0"/>
              <a:t>Словообразование</a:t>
            </a:r>
            <a:r>
              <a:rPr lang="ru-RU" sz="2800" cap="none" dirty="0"/>
              <a:t> – это раздел языкознания, изучающий словообразовательную структуру слов и законы образования слов.</a:t>
            </a:r>
          </a:p>
        </p:txBody>
      </p:sp>
    </p:spTree>
    <p:extLst>
      <p:ext uri="{BB962C8B-B14F-4D97-AF65-F5344CB8AC3E}">
        <p14:creationId xmlns:p14="http://schemas.microsoft.com/office/powerpoint/2010/main" val="83301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1C7E84-313A-740C-93B1-4AD99671B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Морфема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3739BC-BCFE-180F-161A-44375DA60D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72391"/>
          </a:xfrm>
        </p:spPr>
        <p:txBody>
          <a:bodyPr>
            <a:normAutofit/>
          </a:bodyPr>
          <a:lstStyle/>
          <a:p>
            <a:pPr algn="just"/>
            <a:r>
              <a:rPr lang="ru-RU" sz="2800" b="1" cap="none" dirty="0"/>
              <a:t>Морфема</a:t>
            </a:r>
            <a:r>
              <a:rPr lang="ru-RU" sz="2800" cap="none" dirty="0"/>
              <a:t> – минимальная значимая часть слова, не подлежащая дальнейшему членению. </a:t>
            </a:r>
          </a:p>
          <a:p>
            <a:pPr algn="just"/>
            <a:r>
              <a:rPr lang="ru-RU" sz="2800" cap="none" dirty="0"/>
              <a:t>Отличия от слова:</a:t>
            </a:r>
          </a:p>
          <a:p>
            <a:pPr algn="just"/>
            <a:r>
              <a:rPr lang="ru-RU" sz="2800" cap="none" dirty="0"/>
              <a:t>1. Морфемы существуют только в составе слова.</a:t>
            </a:r>
          </a:p>
          <a:p>
            <a:pPr algn="just"/>
            <a:r>
              <a:rPr lang="ru-RU" sz="2800" cap="none" dirty="0"/>
              <a:t>2. Морфемы нужны для построения слов.</a:t>
            </a:r>
          </a:p>
          <a:p>
            <a:pPr algn="just"/>
            <a:r>
              <a:rPr lang="ru-RU" sz="2800" cap="none" dirty="0"/>
              <a:t>3. Морфемы не принадлежат ни к какой части речи.</a:t>
            </a:r>
          </a:p>
        </p:txBody>
      </p:sp>
    </p:spTree>
    <p:extLst>
      <p:ext uri="{BB962C8B-B14F-4D97-AF65-F5344CB8AC3E}">
        <p14:creationId xmlns:p14="http://schemas.microsoft.com/office/powerpoint/2010/main" val="48338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625AF4-DDD8-0F0F-D39E-D123BD678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морфем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A434F7-D041-7790-534C-B443E57DF62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7239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cap="none" dirty="0"/>
              <a:t>Корень</a:t>
            </a:r>
            <a:r>
              <a:rPr lang="ru-RU" sz="2800" cap="none" dirty="0"/>
              <a:t> – общая неделимая часть родственных слов, являющаяся носителем основного лексического значения.</a:t>
            </a:r>
          </a:p>
          <a:p>
            <a:pPr algn="just"/>
            <a:r>
              <a:rPr lang="ru-RU" sz="2800" b="1" cap="none" dirty="0"/>
              <a:t>Аффиксы</a:t>
            </a:r>
            <a:r>
              <a:rPr lang="ru-RU" sz="2800" cap="none" dirty="0"/>
              <a:t>: </a:t>
            </a:r>
          </a:p>
          <a:p>
            <a:pPr algn="just"/>
            <a:r>
              <a:rPr lang="ru-RU" sz="2800" cap="none" dirty="0"/>
              <a:t>1. Формообразующие: </a:t>
            </a:r>
            <a:r>
              <a:rPr lang="ru-RU" sz="2800" b="1" cap="none" dirty="0"/>
              <a:t>приставка, суффикс, окончание, постфикс</a:t>
            </a:r>
            <a:r>
              <a:rPr lang="ru-RU" sz="2800" cap="none" dirty="0"/>
              <a:t>.</a:t>
            </a:r>
          </a:p>
          <a:p>
            <a:pPr algn="just"/>
            <a:r>
              <a:rPr lang="ru-RU" sz="2800" cap="none" dirty="0"/>
              <a:t>2. Словообразующие: </a:t>
            </a:r>
            <a:r>
              <a:rPr lang="ru-RU" sz="2800" b="1" cap="none" dirty="0"/>
              <a:t>приставка, суффикс, соединительные гласные, постфикс.</a:t>
            </a:r>
            <a:endParaRPr lang="ru-RU" sz="2800" cap="none" dirty="0"/>
          </a:p>
        </p:txBody>
      </p:sp>
    </p:spTree>
    <p:extLst>
      <p:ext uri="{BB962C8B-B14F-4D97-AF65-F5344CB8AC3E}">
        <p14:creationId xmlns:p14="http://schemas.microsoft.com/office/powerpoint/2010/main" val="293316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D3A8C5-E7CD-41E6-2B0A-672FCC296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Основа слова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9BEA89-956D-635E-A735-3B21DD53118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97812"/>
            <a:ext cx="10363826" cy="4341672"/>
          </a:xfrm>
        </p:spPr>
        <p:txBody>
          <a:bodyPr>
            <a:normAutofit/>
          </a:bodyPr>
          <a:lstStyle/>
          <a:p>
            <a:pPr algn="just"/>
            <a:r>
              <a:rPr lang="ru-RU" sz="2800" b="1" cap="none" dirty="0"/>
              <a:t>Непроизводная</a:t>
            </a:r>
            <a:r>
              <a:rPr lang="ru-RU" sz="2800" cap="none" dirty="0"/>
              <a:t> основа состоит только из корневой морфемы.</a:t>
            </a:r>
          </a:p>
          <a:p>
            <a:pPr algn="just"/>
            <a:r>
              <a:rPr lang="ru-RU" sz="2800" b="1" cap="none" dirty="0"/>
              <a:t>Производная</a:t>
            </a:r>
            <a:r>
              <a:rPr lang="ru-RU" sz="2800" cap="none" dirty="0"/>
              <a:t> основа состоит из корня, приставки, суффиксов.</a:t>
            </a:r>
          </a:p>
          <a:p>
            <a:pPr algn="just"/>
            <a:r>
              <a:rPr lang="ru-RU" sz="2800" b="1" cap="none" dirty="0"/>
              <a:t>Производящая</a:t>
            </a:r>
            <a:r>
              <a:rPr lang="ru-RU" sz="2800" cap="none" dirty="0"/>
              <a:t> основа – та, от которой образовано слово.</a:t>
            </a:r>
          </a:p>
          <a:p>
            <a:pPr algn="just"/>
            <a:r>
              <a:rPr lang="ru-RU" sz="2800" b="1" cap="none" dirty="0"/>
              <a:t>Простая</a:t>
            </a:r>
            <a:r>
              <a:rPr lang="ru-RU" sz="2800" cap="none" dirty="0"/>
              <a:t> основа включает в себя один корень.</a:t>
            </a:r>
          </a:p>
          <a:p>
            <a:pPr algn="just"/>
            <a:r>
              <a:rPr lang="ru-RU" sz="2800" b="1" cap="none" dirty="0"/>
              <a:t>Сложная</a:t>
            </a:r>
            <a:r>
              <a:rPr lang="ru-RU" sz="2800" cap="none" dirty="0"/>
              <a:t> основа включает два и более корней.</a:t>
            </a:r>
          </a:p>
        </p:txBody>
      </p:sp>
    </p:spTree>
    <p:extLst>
      <p:ext uri="{BB962C8B-B14F-4D97-AF65-F5344CB8AC3E}">
        <p14:creationId xmlns:p14="http://schemas.microsoft.com/office/powerpoint/2010/main" val="71478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18B772-92F8-6AFC-ED9D-F3B8847A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Морфемного разбора слова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14CA66-5397-BF54-6592-C3DDE47F5DC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cap="none" dirty="0"/>
              <a:t>1. Выделить окончание и основу.</a:t>
            </a:r>
          </a:p>
          <a:p>
            <a:pPr algn="just"/>
            <a:r>
              <a:rPr lang="ru-RU" sz="2800" cap="none" dirty="0"/>
              <a:t>2. Дать характеристику основе: производная/непроизводная, простая/сложная.</a:t>
            </a:r>
          </a:p>
          <a:p>
            <a:pPr algn="just"/>
            <a:r>
              <a:rPr lang="ru-RU" sz="2800" cap="none" dirty="0"/>
              <a:t>3. Подбором родственных слов выделить корень слова.</a:t>
            </a:r>
          </a:p>
          <a:p>
            <a:pPr algn="just"/>
            <a:r>
              <a:rPr lang="ru-RU" sz="2800" cap="none" dirty="0"/>
              <a:t>4. Подбирая однокоренные слова, выделить: приставку, суффикс, постфикс.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990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71866A-D5FB-FBBC-E9BD-8F3581D8B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Морфологические способы словообразования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F6D3EA-8B30-E60E-4876-F95E2263C0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3143" y="1828799"/>
            <a:ext cx="10624457" cy="479406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cap="none" dirty="0"/>
              <a:t>1. </a:t>
            </a:r>
            <a:r>
              <a:rPr lang="ru-RU" sz="2400" b="1" cap="none" dirty="0"/>
              <a:t>Аффиксация</a:t>
            </a:r>
            <a:r>
              <a:rPr lang="ru-RU" sz="2400" cap="none" dirty="0"/>
              <a:t> – образование новых слов путем присоединения словообразовательных аффиксов к производной основе или производящему слову.</a:t>
            </a:r>
          </a:p>
          <a:p>
            <a:pPr algn="just"/>
            <a:r>
              <a:rPr lang="ru-RU" sz="2400" i="1" cap="none" dirty="0"/>
              <a:t>Например: город – пригород, лимон – лимонный, окно – подоконник.</a:t>
            </a:r>
          </a:p>
          <a:p>
            <a:pPr algn="just"/>
            <a:r>
              <a:rPr lang="ru-RU" sz="2400" cap="none" dirty="0"/>
              <a:t>2. </a:t>
            </a:r>
            <a:r>
              <a:rPr lang="ru-RU" sz="2400" b="1" cap="none" dirty="0"/>
              <a:t>Сложение</a:t>
            </a:r>
            <a:r>
              <a:rPr lang="ru-RU" sz="2400" cap="none" dirty="0"/>
              <a:t> – образование новых слов путем соединения двух или более основ или слов.</a:t>
            </a:r>
          </a:p>
          <a:p>
            <a:pPr algn="just"/>
            <a:r>
              <a:rPr lang="ru-RU" sz="2400" i="1" cap="none" dirty="0"/>
              <a:t>Например: овощехранилище, универмаг, сбербанк, МГУ.</a:t>
            </a:r>
          </a:p>
          <a:p>
            <a:pPr algn="just"/>
            <a:r>
              <a:rPr lang="ru-RU" sz="2400" cap="none" dirty="0"/>
              <a:t>3. </a:t>
            </a:r>
            <a:r>
              <a:rPr lang="ru-RU" sz="2400" b="1" cap="none" dirty="0"/>
              <a:t>Усечение основы </a:t>
            </a:r>
            <a:r>
              <a:rPr lang="ru-RU" sz="2400" cap="none" dirty="0"/>
              <a:t>– образование новых слов путем усечения производящей основы.</a:t>
            </a:r>
          </a:p>
          <a:p>
            <a:r>
              <a:rPr lang="ru-RU" sz="2400" i="1" cap="none" dirty="0"/>
              <a:t>Например: заведующий – зав.</a:t>
            </a:r>
          </a:p>
        </p:txBody>
      </p:sp>
    </p:spTree>
    <p:extLst>
      <p:ext uri="{BB962C8B-B14F-4D97-AF65-F5344CB8AC3E}">
        <p14:creationId xmlns:p14="http://schemas.microsoft.com/office/powerpoint/2010/main" val="344012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90DB5-1E02-AA13-0468-042B5493B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Неморфологические способы словообразования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20C042-2342-44F6-507B-21C4153FD16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96834" y="1915064"/>
            <a:ext cx="10480766" cy="474699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400" cap="none" dirty="0"/>
              <a:t>1. </a:t>
            </a:r>
            <a:r>
              <a:rPr lang="ru-RU" sz="2400" b="1" cap="none" dirty="0"/>
              <a:t>Лексико-семантический способ </a:t>
            </a:r>
            <a:r>
              <a:rPr lang="ru-RU" sz="2400" cap="none" dirty="0"/>
              <a:t>– появление новых слов в результате изменений в значении уже существующих слов.</a:t>
            </a:r>
          </a:p>
          <a:p>
            <a:pPr algn="just">
              <a:spcBef>
                <a:spcPts val="0"/>
              </a:spcBef>
            </a:pPr>
            <a:r>
              <a:rPr lang="ru-RU" sz="2400" i="1" cap="none" dirty="0"/>
              <a:t>Например: бригадир (воинское звание) – бригадир (руководитель трудового коллектива).</a:t>
            </a:r>
          </a:p>
          <a:p>
            <a:pPr algn="just">
              <a:spcBef>
                <a:spcPts val="0"/>
              </a:spcBef>
            </a:pPr>
            <a:r>
              <a:rPr lang="ru-RU" sz="2400" cap="none" dirty="0"/>
              <a:t>2. </a:t>
            </a:r>
            <a:r>
              <a:rPr lang="ru-RU" sz="2400" b="1" cap="none" dirty="0"/>
              <a:t>Морфолого-синтаксический способ </a:t>
            </a:r>
            <a:r>
              <a:rPr lang="ru-RU" sz="2400" cap="none" dirty="0"/>
              <a:t>– появление новых слов в результате перехода слов из одной части речи в другую.</a:t>
            </a:r>
          </a:p>
          <a:p>
            <a:pPr algn="just">
              <a:spcBef>
                <a:spcPts val="0"/>
              </a:spcBef>
            </a:pPr>
            <a:r>
              <a:rPr lang="ru-RU" sz="2400" i="1" cap="none" dirty="0"/>
              <a:t>Например: столовая (ложка) – столовая (помещение).</a:t>
            </a:r>
          </a:p>
          <a:p>
            <a:pPr algn="just">
              <a:spcBef>
                <a:spcPts val="0"/>
              </a:spcBef>
            </a:pPr>
            <a:r>
              <a:rPr lang="ru-RU" sz="2400" cap="none" dirty="0"/>
              <a:t>3. </a:t>
            </a:r>
            <a:r>
              <a:rPr lang="ru-RU" sz="2400" b="1" cap="none" dirty="0"/>
              <a:t>Лексико-синтаксический способ </a:t>
            </a:r>
            <a:r>
              <a:rPr lang="ru-RU" sz="2400" cap="none" dirty="0"/>
              <a:t>– появление новых слов в результате сращений сочетаний слов.</a:t>
            </a:r>
          </a:p>
          <a:p>
            <a:pPr algn="just">
              <a:spcBef>
                <a:spcPts val="0"/>
              </a:spcBef>
            </a:pPr>
            <a:r>
              <a:rPr lang="ru-RU" sz="2400" i="1" cap="none" dirty="0"/>
              <a:t>Например: высоко + качественный – высококачественный</a:t>
            </a:r>
            <a:r>
              <a:rPr lang="ru-RU" sz="2400" cap="non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531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FED91D-A21A-07F7-F6B3-C7C04CAF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словообразовательного разбора слова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049CBB-5792-C67E-9063-51F6E30040A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cap="none" dirty="0"/>
              <a:t>1. Установить производящую основу для данного слова.</a:t>
            </a:r>
          </a:p>
          <a:p>
            <a:r>
              <a:rPr lang="ru-RU" sz="2800" cap="none" dirty="0"/>
              <a:t>2. Выделить словообразовательные аффиксы.</a:t>
            </a:r>
          </a:p>
          <a:p>
            <a:r>
              <a:rPr lang="ru-RU" sz="2800" cap="none" dirty="0"/>
              <a:t>3. Указать способ образования слова.</a:t>
            </a:r>
          </a:p>
          <a:p>
            <a:r>
              <a:rPr lang="ru-RU" sz="2800" cap="none" dirty="0"/>
              <a:t>4. Выстроить словообразовательную цепочку.</a:t>
            </a:r>
          </a:p>
        </p:txBody>
      </p:sp>
    </p:spTree>
    <p:extLst>
      <p:ext uri="{BB962C8B-B14F-4D97-AF65-F5344CB8AC3E}">
        <p14:creationId xmlns:p14="http://schemas.microsoft.com/office/powerpoint/2010/main" val="330882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805</TotalTime>
  <Words>721</Words>
  <Application>Microsoft Office PowerPoint</Application>
  <PresentationFormat>Широкоэкранный</PresentationFormat>
  <Paragraphs>79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Tw Cen MT</vt:lpstr>
      <vt:lpstr>Капля</vt:lpstr>
      <vt:lpstr>Морфемика и словообразование</vt:lpstr>
      <vt:lpstr>Определения терминов</vt:lpstr>
      <vt:lpstr>Морфема</vt:lpstr>
      <vt:lpstr>Виды морфем</vt:lpstr>
      <vt:lpstr>Основа слова</vt:lpstr>
      <vt:lpstr>План Морфемного разбора слова</vt:lpstr>
      <vt:lpstr>Морфологические способы словообразования</vt:lpstr>
      <vt:lpstr>Неморфологические способы словообразования</vt:lpstr>
      <vt:lpstr>План словообразовательного разбора слова</vt:lpstr>
      <vt:lpstr>Задание 1</vt:lpstr>
      <vt:lpstr>Задание 2</vt:lpstr>
      <vt:lpstr>Задание 3</vt:lpstr>
      <vt:lpstr>Задание 4</vt:lpstr>
      <vt:lpstr>Задание 5</vt:lpstr>
      <vt:lpstr>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и орфоэпия</dc:title>
  <dc:creator>Anastasiia Belozor</dc:creator>
  <cp:lastModifiedBy>Белозор Анастасия Сергеевна</cp:lastModifiedBy>
  <cp:revision>11</cp:revision>
  <dcterms:created xsi:type="dcterms:W3CDTF">2023-08-31T05:47:59Z</dcterms:created>
  <dcterms:modified xsi:type="dcterms:W3CDTF">2023-09-14T08:23:16Z</dcterms:modified>
</cp:coreProperties>
</file>