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01" r:id="rId13"/>
    <p:sldId id="267" r:id="rId14"/>
    <p:sldId id="295" r:id="rId15"/>
    <p:sldId id="296" r:id="rId16"/>
    <p:sldId id="268" r:id="rId17"/>
    <p:sldId id="269" r:id="rId18"/>
    <p:sldId id="270" r:id="rId19"/>
    <p:sldId id="271" r:id="rId20"/>
    <p:sldId id="297" r:id="rId21"/>
    <p:sldId id="302" r:id="rId22"/>
    <p:sldId id="272" r:id="rId23"/>
    <p:sldId id="273" r:id="rId24"/>
    <p:sldId id="299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2" r:id="rId33"/>
    <p:sldId id="281" r:id="rId34"/>
    <p:sldId id="283" r:id="rId35"/>
    <p:sldId id="284" r:id="rId36"/>
    <p:sldId id="285" r:id="rId37"/>
    <p:sldId id="300" r:id="rId38"/>
    <p:sldId id="286" r:id="rId39"/>
    <p:sldId id="288" r:id="rId40"/>
    <p:sldId id="289" r:id="rId41"/>
    <p:sldId id="290" r:id="rId42"/>
    <p:sldId id="303" r:id="rId43"/>
    <p:sldId id="298" r:id="rId44"/>
    <p:sldId id="304" r:id="rId45"/>
    <p:sldId id="293" r:id="rId46"/>
    <p:sldId id="294" r:id="rId4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7512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03200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85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7713" cy="34147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751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03200"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1601E7-94CD-46F9-90EC-F5A7FCD121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2541B53-5A61-42E8-BC5B-DD0D1D7A197D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ru-RU" altLang="ru-RU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BE1F214-931D-47F6-A6DD-8A4A3CE69AA4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ru-RU" altLang="ru-RU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E5A7DC2-2D59-4400-ADDC-E0ADA89C3735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ru-RU" altLang="ru-RU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1FF3994-34E7-4FB4-9FBB-4B8A3EB5E0C5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ru-RU" altLang="ru-RU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24F1552-07E4-4AF4-B7C4-6EA2DDF5C48F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15</a:t>
            </a:fld>
            <a:endParaRPr lang="ru-RU" altLang="ru-RU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E69850C2-4F58-429B-B2F5-1D4D6003AEB0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16</a:t>
            </a:fld>
            <a:endParaRPr lang="ru-RU" altLang="ru-RU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CDB2082-6F70-4724-92D1-CE9ABBC8D66B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17</a:t>
            </a:fld>
            <a:endParaRPr lang="ru-RU" altLang="ru-RU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4F6AB10-7815-4C21-94ED-72E8C2F40838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18</a:t>
            </a:fld>
            <a:endParaRPr lang="ru-RU" altLang="ru-RU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61AF257-B273-42A2-B8DD-952516EF8366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21</a:t>
            </a:fld>
            <a:endParaRPr lang="ru-RU" altLang="ru-RU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68BB8F5-29DB-4842-AF45-BAAA4483851A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22</a:t>
            </a:fld>
            <a:endParaRPr lang="ru-RU" altLang="ru-RU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8ABACBD-CE65-4F8E-B940-110F740D5AD7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23</a:t>
            </a:fld>
            <a:endParaRPr lang="ru-RU" altLang="ru-RU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1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6450EAF-B190-453C-AFDF-208E7C436B16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ru-RU" altLang="ru-RU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F071CE4-D485-4AF4-9676-F69FF54CC4C1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24</a:t>
            </a:fld>
            <a:endParaRPr lang="ru-RU" altLang="ru-RU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50CE81A-2745-48CD-9CA8-74FA76A04772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25</a:t>
            </a:fld>
            <a:endParaRPr lang="ru-RU" altLang="ru-RU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EBEB2FA8-4DF8-4B56-8A46-83B7C7B0AD3C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26</a:t>
            </a:fld>
            <a:endParaRPr lang="ru-RU" altLang="ru-RU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7C816A5-8172-4E0F-8559-BE85453A6F6A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27</a:t>
            </a:fld>
            <a:endParaRPr lang="ru-RU" altLang="ru-RU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01EA308-3070-4AAA-B11C-CE170C29D603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28</a:t>
            </a:fld>
            <a:endParaRPr lang="ru-RU" altLang="ru-RU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404118A-8DE0-42B9-BC09-890DE2C31B39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29</a:t>
            </a:fld>
            <a:endParaRPr lang="ru-RU" altLang="ru-RU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B0E6534-B8C5-4DA4-83BF-1689314CF7B0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30</a:t>
            </a:fld>
            <a:endParaRPr lang="ru-RU" altLang="ru-RU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2B463A1-77C6-4525-A357-F1AD99E2EBE0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31</a:t>
            </a:fld>
            <a:endParaRPr lang="ru-RU" altLang="ru-RU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5FD5151-AB07-4993-A1EC-398FB92E7600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32</a:t>
            </a:fld>
            <a:endParaRPr lang="ru-RU" altLang="ru-RU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D6C349E-1D55-4DA5-B1F1-844DC95C5B38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33</a:t>
            </a:fld>
            <a:endParaRPr lang="ru-RU" altLang="ru-RU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628CE25-89E2-4A5C-B0B9-C1D7E073972C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ru-RU" altLang="ru-RU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C1461E9-6C83-486A-917E-65D248D370A5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34</a:t>
            </a:fld>
            <a:endParaRPr lang="ru-RU" altLang="ru-RU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92760DB-3BFC-411F-8166-0A9668F74971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35</a:t>
            </a:fld>
            <a:endParaRPr lang="ru-RU" altLang="ru-RU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C1461E9-6C83-486A-917E-65D248D370A5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36</a:t>
            </a:fld>
            <a:endParaRPr lang="ru-RU" altLang="ru-RU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251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BC39F8B5-20F4-4212-A106-FA047FF2F3AF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37</a:t>
            </a:fld>
            <a:endParaRPr lang="ru-RU" altLang="ru-RU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94EF8C1-C332-48E0-B4E6-B57E6F98CC33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38</a:t>
            </a:fld>
            <a:endParaRPr lang="ru-RU" altLang="ru-RU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1D58E9F-E381-4F5E-A3E0-7672EA9BD839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39</a:t>
            </a:fld>
            <a:endParaRPr lang="ru-RU" altLang="ru-RU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E195581-52EA-43AD-812C-9BACB69B1544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40</a:t>
            </a:fld>
            <a:endParaRPr lang="ru-RU" altLang="ru-RU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F166517-CA3A-4EE1-A7CD-58A3540FA904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44</a:t>
            </a:fld>
            <a:endParaRPr lang="ru-RU" altLang="ru-RU"/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652F5E9-725D-4755-8D6B-3275E8D5C82C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45</a:t>
            </a:fld>
            <a:endParaRPr lang="ru-RU" altLang="ru-RU"/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B1BADE6-DBEB-4458-8BB7-4464B7478959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ru-RU" altLang="ru-RU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361AF08-3987-4635-A01E-16F102B6FC4F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ru-RU" altLang="ru-RU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B9B8A0C-BDEE-425A-B937-554EED4CB97E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ru-RU" altLang="ru-R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4E36FF9-1FBA-4409-98EE-6D5DF87D25B0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ru-RU" altLang="ru-R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CACD63D-AE63-4B66-B247-586F472A0A2A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ru-RU" altLang="ru-R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0B985F4-FFF3-42B9-8FB9-A4CC560E6478}" type="slidenum">
              <a:rPr lang="ru-RU" altLang="ru-RU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ru-RU" altLang="ru-RU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42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F7C58-A24A-4D96-B652-072383617B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60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B5660-E2DA-4E92-A4CE-BA4467D0D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72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875" y="457200"/>
            <a:ext cx="2052638" cy="5395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0275" cy="5395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ABEBE-8FE3-4620-8002-A98B6C291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038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1F0D2-6E69-492D-9039-E7745FB2D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81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E3A6-F683-41DE-99AF-220F83E607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76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CB9FD-104E-474D-AF4A-5CD72EA487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72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1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2250" cy="3871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064F-E2D2-4956-A2AD-18CE44807A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86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B9F5E-EEFE-4FDC-8768-1853D5A4C8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503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9EE7A-2BF3-4AAC-B171-53D94B5B52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126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0B07-CAD0-4653-AE5A-0F74E54EEA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2005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5B93-319C-4F26-96DA-6FF13B7C21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37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DAD5-D61E-4B15-AF8B-36E9C9A77E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3063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ABF98-6742-4EF4-B014-3728EC4DAE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399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6AB46-B2EA-45C9-B3A2-E8D93749EF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730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875" y="457200"/>
            <a:ext cx="2052638" cy="5395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0275" cy="5395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E048-4F98-4BCD-AED9-66A5995FFB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6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AFD8-B7EF-401B-904A-8991ED6592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31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0663" cy="3871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263" y="1981200"/>
            <a:ext cx="4032250" cy="3871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73258-62FC-4E87-838C-BB299F88AE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70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EBA0-B8AA-450E-BD64-B057725505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8CD6-0398-460F-91C8-574021D842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8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E099-9140-4F69-811B-0E3845F672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629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40BF-B9CF-4D03-A402-EF0AEF07F1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97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F6599-673A-4EE8-8451-18304AF445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98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93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D0C914E-19E2-4B42-BF7F-ABBBF1A0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9129713" cy="531813"/>
            <a:chOff x="0" y="0"/>
            <a:chExt cx="5751" cy="335"/>
          </a:xfrm>
        </p:grpSpPr>
        <p:sp>
          <p:nvSpPr>
            <p:cNvPr id="103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1" cy="32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491" cy="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7D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78" cy="80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79" cy="7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79" cy="80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77" cy="7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80" cy="78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78" cy="78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77" cy="7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5313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5313" cy="38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29713" cy="6843713"/>
            <a:chOff x="0" y="0"/>
            <a:chExt cx="5751" cy="4311"/>
          </a:xfrm>
        </p:grpSpPr>
        <p:sp>
          <p:nvSpPr>
            <p:cNvPr id="205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199" cy="43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1081" y="1065"/>
              <a:ext cx="4670" cy="1587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0" y="672"/>
              <a:ext cx="1797" cy="1980"/>
              <a:chOff x="0" y="672"/>
              <a:chExt cx="1797" cy="1980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54" cy="395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0" name="Rectangle 6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53" cy="396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1" name="Rectangle 7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0" cy="391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2" name="Rectangle 8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59" cy="39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3" name="Rectangle 9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0" cy="396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4" name="Rectangle 10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59" cy="390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5" name="Rectangle 11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58" cy="390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6" name="Rectangle 12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53" cy="390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" name="Rectangle 13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54" cy="397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  <p:sp>
            <p:nvSpPr>
              <p:cNvPr id="2068" name="Rectangle 14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59" cy="397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ru-RU" alt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15313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15313" cy="38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193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1FFE79F-1180-4923-A06C-2E8BEBFB89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384550" y="1535113"/>
            <a:ext cx="5659438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5600" b="1">
                <a:solidFill>
                  <a:srgbClr val="FFFFFF"/>
                </a:solidFill>
                <a:latin typeface="Courier New" panose="02070309020205020404" pitchFamily="49" charset="0"/>
              </a:rPr>
              <a:t>Психология ощущения и  восприятия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84325" y="327025"/>
            <a:ext cx="57594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/>
              <a:t>Кафедра педагогики и психологии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/>
              <a:t> с курсом ПО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44475"/>
            <a:ext cx="20161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73063" y="4446588"/>
            <a:ext cx="8640762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095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600" b="1">
                <a:latin typeface="Calibri" panose="020F0502020204030204" pitchFamily="34" charset="0"/>
              </a:rPr>
              <a:t> Лекция 2 ч.1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400">
                <a:latin typeface="Calibri" panose="020F0502020204030204" pitchFamily="34" charset="0"/>
              </a:rPr>
              <a:t> </a:t>
            </a:r>
            <a:r>
              <a:rPr lang="ru-RU" altLang="ru-RU" sz="2400">
                <a:latin typeface="Calibri" panose="020F0502020204030204" pitchFamily="34" charset="0"/>
                <a:cs typeface="Times New Roman" panose="02020603050405020304" pitchFamily="18" charset="0"/>
              </a:rPr>
              <a:t>для студентов 6-го курса специальности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400">
                <a:latin typeface="Calibri" panose="020F0502020204030204" pitchFamily="34" charset="0"/>
                <a:cs typeface="Times New Roman" panose="02020603050405020304" pitchFamily="18" charset="0"/>
              </a:rPr>
              <a:t>30.05.03  Медицинская кибернетика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600" b="1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600">
                <a:latin typeface="Calibri" panose="020F0502020204030204" pitchFamily="34" charset="0"/>
              </a:rPr>
              <a:t>Лектор</a:t>
            </a:r>
            <a:r>
              <a:rPr lang="ru-RU" altLang="ru-RU" sz="2600" b="1">
                <a:latin typeface="Calibri" panose="020F0502020204030204" pitchFamily="34" charset="0"/>
              </a:rPr>
              <a:t>: </a:t>
            </a:r>
            <a:r>
              <a:rPr lang="ru-RU" altLang="ru-RU" sz="2400">
                <a:latin typeface="Calibri" panose="020F0502020204030204" pitchFamily="34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60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240088" y="6408738"/>
            <a:ext cx="27559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200" dirty="0"/>
              <a:t>Красноярск </a:t>
            </a:r>
            <a:r>
              <a:rPr lang="ru-RU" altLang="ru-RU" sz="2200" dirty="0" smtClean="0"/>
              <a:t>2021</a:t>
            </a:r>
            <a:endParaRPr lang="ru-RU" altLang="ru-RU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31800" y="628650"/>
            <a:ext cx="84232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/>
              <a:t>Интенсивность</a:t>
            </a:r>
            <a:r>
              <a:rPr lang="ru-RU" altLang="ru-RU" sz="2800"/>
              <a:t> - определяется силой действующего раздражителя и функциональным состоянием рецепторов.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/>
              <a:t>Длительность</a:t>
            </a:r>
            <a:r>
              <a:rPr lang="ru-RU" altLang="ru-RU" sz="2800"/>
              <a:t> - определяется состоянием органов чувств, временем действия раздражителя и его интенсивностью.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/>
              <a:t>Пространственная </a:t>
            </a:r>
            <a:r>
              <a:rPr lang="ru-RU" altLang="ru-RU" sz="2800" b="1"/>
              <a:t>локализация </a:t>
            </a:r>
            <a:r>
              <a:rPr lang="ru-RU" altLang="ru-RU" sz="2800"/>
              <a:t>раздражителей - пространственный анализ производится дистантными рецепторами, которые дают нам сведения о локализации раздражителя в пространстве</a:t>
            </a:r>
            <a:r>
              <a:rPr lang="ru-RU" altLang="ru-RU" sz="2600"/>
              <a:t>. 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600"/>
              <a:t>В некоторых случаях ощущение соотносится с той частью тела, на которую воздействует раздражитель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endParaRPr lang="ru-RU" altLang="ru-RU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Нарушения </a:t>
            </a:r>
            <a:r>
              <a:rPr lang="ru-RU" dirty="0" smtClean="0">
                <a:solidFill>
                  <a:srgbClr val="C00000"/>
                </a:solidFill>
              </a:rPr>
              <a:t>ощущений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Гиперестезии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u="sng" dirty="0"/>
              <a:t>повышенная чувствительность </a:t>
            </a:r>
            <a:r>
              <a:rPr lang="ru-RU" dirty="0"/>
              <a:t>к реальным даже слабым </a:t>
            </a:r>
            <a:r>
              <a:rPr lang="ru-RU" dirty="0" smtClean="0"/>
              <a:t>воздействиям</a:t>
            </a:r>
          </a:p>
          <a:p>
            <a:pPr marL="0" indent="0">
              <a:buNone/>
            </a:pPr>
            <a:r>
              <a:rPr lang="ru-RU" b="1" dirty="0" smtClean="0"/>
              <a:t>Гипестезии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u="sng" dirty="0"/>
              <a:t>пониженная </a:t>
            </a:r>
            <a:r>
              <a:rPr lang="ru-RU" dirty="0"/>
              <a:t>чувствительность к реальным раздражителям</a:t>
            </a:r>
          </a:p>
          <a:p>
            <a:pPr marL="0" indent="0">
              <a:buNone/>
            </a:pPr>
            <a:r>
              <a:rPr lang="ru-RU" b="1" dirty="0" smtClean="0"/>
              <a:t>Парестезии </a:t>
            </a:r>
            <a:r>
              <a:rPr lang="ru-RU" u="sng" dirty="0"/>
              <a:t>-  </a:t>
            </a:r>
            <a:r>
              <a:rPr lang="ru-RU" i="1" u="sng" dirty="0"/>
              <a:t>качественные изменения </a:t>
            </a:r>
            <a:r>
              <a:rPr lang="ru-RU" dirty="0"/>
              <a:t>(извращение) информации, поступающей с рецептора в корковый отдел анализатора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72912" y="6182147"/>
            <a:ext cx="627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/>
              <a:t>@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6228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79388" y="692150"/>
            <a:ext cx="8785225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/>
              <a:t>   </a:t>
            </a:r>
            <a:r>
              <a:rPr lang="ru-RU" altLang="ru-RU" sz="5400" b="1" i="1">
                <a:solidFill>
                  <a:srgbClr val="000066"/>
                </a:solidFill>
                <a:latin typeface="Book Antiqua" panose="02040602050305030304" pitchFamily="18" charset="0"/>
              </a:rPr>
              <a:t>Восприятие</a:t>
            </a:r>
            <a:r>
              <a:rPr lang="ru-RU" altLang="ru-RU" sz="5400" b="1" i="1">
                <a:latin typeface="Book Antiqua" panose="02040602050305030304" pitchFamily="18" charset="0"/>
              </a:rPr>
              <a:t> –</a:t>
            </a:r>
            <a:r>
              <a:rPr lang="ru-RU" altLang="ru-RU" sz="5400" b="1" i="1">
                <a:latin typeface="Courier New" panose="02070309020205020404" pitchFamily="49" charset="0"/>
              </a:rPr>
              <a:t> </a:t>
            </a:r>
            <a:r>
              <a:rPr lang="ru-RU" altLang="ru-RU" b="1" i="1">
                <a:cs typeface="Arial" panose="020B0604020202020204" pitchFamily="34" charset="0"/>
              </a:rPr>
              <a:t>познавательный  психический </a:t>
            </a:r>
            <a:r>
              <a:rPr lang="ru-RU" altLang="ru-RU" sz="3600" b="1" i="1" u="sng">
                <a:cs typeface="Arial" panose="020B0604020202020204" pitchFamily="34" charset="0"/>
              </a:rPr>
              <a:t>процесс</a:t>
            </a:r>
            <a:r>
              <a:rPr lang="ru-RU" altLang="ru-RU" sz="3600">
                <a:cs typeface="Arial" panose="020B0604020202020204" pitchFamily="34" charset="0"/>
              </a:rPr>
              <a:t> </a:t>
            </a:r>
            <a:r>
              <a:rPr lang="ru-RU" altLang="ru-RU">
                <a:cs typeface="Arial" panose="020B0604020202020204" pitchFamily="34" charset="0"/>
              </a:rPr>
              <a:t>  отражения    </a:t>
            </a:r>
            <a:r>
              <a:rPr lang="ru-RU" altLang="ru-RU"/>
              <a:t>предметов  или явлений    при  их    непосредственном  воздействии    на  органы  чувств,  при  котором    формируются   </a:t>
            </a:r>
            <a:r>
              <a:rPr lang="ru-RU" altLang="ru-RU" b="1" i="1"/>
              <a:t>целостные</a:t>
            </a:r>
            <a:r>
              <a:rPr lang="ru-RU" altLang="ru-RU"/>
              <a:t>   образы</a:t>
            </a:r>
          </a:p>
        </p:txBody>
      </p:sp>
      <p:sp>
        <p:nvSpPr>
          <p:cNvPr id="26627" name="Прямоугольник 1"/>
          <p:cNvSpPr>
            <a:spLocks noChangeArrowheads="1"/>
          </p:cNvSpPr>
          <p:nvPr/>
        </p:nvSpPr>
        <p:spPr bwMode="auto">
          <a:xfrm>
            <a:off x="8316913" y="188913"/>
            <a:ext cx="6556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6600">
                <a:solidFill>
                  <a:srgbClr val="C00000"/>
                </a:solidFill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9388" y="5427663"/>
            <a:ext cx="8785225" cy="1250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ПЕРЦЕПЦИЯ</a:t>
            </a:r>
            <a:r>
              <a:rPr lang="ru-RU" altLang="ru-RU" sz="2800" b="1" dirty="0" smtClean="0"/>
              <a:t> — (</a:t>
            </a:r>
            <a:r>
              <a:rPr lang="ru-RU" altLang="ru-RU" sz="2400" b="1" dirty="0" smtClean="0"/>
              <a:t>лат. </a:t>
            </a:r>
            <a:r>
              <a:rPr lang="ru-RU" altLang="ru-RU" sz="2400" b="1" dirty="0" err="1" smtClean="0"/>
              <a:t>Perceptio</a:t>
            </a:r>
            <a:r>
              <a:rPr lang="ru-RU" altLang="ru-RU" sz="2400" b="1" dirty="0" smtClean="0"/>
              <a:t> </a:t>
            </a:r>
            <a:r>
              <a:rPr lang="ru-RU" altLang="ru-RU" sz="2800" b="1" dirty="0" smtClean="0"/>
              <a:t>-  представление)   в </a:t>
            </a:r>
            <a:r>
              <a:rPr lang="ru-RU" altLang="ru-RU" sz="2800" b="1" dirty="0" err="1" smtClean="0"/>
              <a:t>совр</a:t>
            </a:r>
            <a:r>
              <a:rPr lang="ru-RU" altLang="ru-RU" sz="2800" b="1" dirty="0" smtClean="0"/>
              <a:t>. психологии то же, что </a:t>
            </a: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восприятие</a:t>
            </a:r>
            <a:r>
              <a:rPr lang="ru-RU" altLang="ru-RU" sz="2800" b="1" dirty="0" smtClean="0"/>
              <a:t>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47700" y="1196975"/>
            <a:ext cx="8496300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altLang="ru-RU" sz="4000" b="1" i="1" dirty="0">
                <a:solidFill>
                  <a:schemeClr val="accent6">
                    <a:lumMod val="60000"/>
                    <a:lumOff val="40000"/>
                  </a:schemeClr>
                </a:solidFill>
                <a:ea typeface="Microsoft YaHei" charset="-122"/>
                <a:cs typeface="Arial" panose="020B0604020202020204" pitchFamily="34" charset="0"/>
              </a:rPr>
              <a:t>Восприятие</a:t>
            </a:r>
            <a:r>
              <a:rPr lang="ru-RU" altLang="ru-RU" sz="3600" b="1" i="1" dirty="0">
                <a:solidFill>
                  <a:srgbClr val="000000"/>
                </a:solidFill>
                <a:ea typeface="Microsoft YaHei" charset="-122"/>
                <a:cs typeface="Arial" panose="020B0604020202020204" pitchFamily="34" charset="0"/>
              </a:rPr>
              <a:t> – </a:t>
            </a:r>
            <a:r>
              <a:rPr lang="ru-RU" altLang="ru-RU" sz="3600" b="1" i="1" u="sng" dirty="0">
                <a:solidFill>
                  <a:srgbClr val="000000"/>
                </a:solidFill>
                <a:ea typeface="Microsoft YaHei" charset="-122"/>
                <a:cs typeface="Arial" panose="020B0604020202020204" pitchFamily="34" charset="0"/>
              </a:rPr>
              <a:t>субъективный образ</a:t>
            </a:r>
            <a:r>
              <a:rPr lang="ru-RU" altLang="ru-RU" sz="3600" b="1" i="1" dirty="0">
                <a:solidFill>
                  <a:srgbClr val="000000"/>
                </a:solidFill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ru-RU" altLang="ru-RU" sz="3600" dirty="0">
                <a:solidFill>
                  <a:srgbClr val="000000"/>
                </a:solidFill>
                <a:ea typeface="Microsoft YaHei" charset="-122"/>
                <a:cs typeface="Arial" panose="020B0604020202020204" pitchFamily="34" charset="0"/>
              </a:rPr>
              <a:t>предмета, явления непосредственно воздействующего на органы чувств (</a:t>
            </a:r>
            <a:r>
              <a:rPr lang="ru-RU" altLang="ru-RU" sz="3600" dirty="0">
                <a:solidFill>
                  <a:srgbClr val="C00000"/>
                </a:solidFill>
                <a:ea typeface="Microsoft YaHei" charset="-122"/>
                <a:cs typeface="Arial" panose="020B0604020202020204" pitchFamily="34" charset="0"/>
              </a:rPr>
              <a:t>перцептивный образ</a:t>
            </a:r>
            <a:r>
              <a:rPr lang="ru-RU" altLang="ru-RU" sz="3600" dirty="0">
                <a:solidFill>
                  <a:srgbClr val="000000"/>
                </a:solidFill>
                <a:ea typeface="Microsoft YaHei" charset="-122"/>
                <a:cs typeface="Arial" panose="020B0604020202020204" pitchFamily="34" charset="0"/>
              </a:rPr>
              <a:t>)</a:t>
            </a:r>
            <a:endParaRPr lang="ru-RU" sz="3600" dirty="0"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8316913" y="188913"/>
            <a:ext cx="6556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6600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79388" y="692150"/>
            <a:ext cx="8785225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/>
              <a:t>   </a:t>
            </a:r>
            <a:r>
              <a:rPr lang="ru-RU" altLang="ru-RU" sz="5400" b="1" i="1">
                <a:solidFill>
                  <a:srgbClr val="000066"/>
                </a:solidFill>
                <a:latin typeface="Book Antiqua" panose="02040602050305030304" pitchFamily="18" charset="0"/>
              </a:rPr>
              <a:t>Восприятие</a:t>
            </a:r>
            <a:r>
              <a:rPr lang="ru-RU" altLang="ru-RU" sz="5400" b="1" i="1">
                <a:latin typeface="Book Antiqua" panose="02040602050305030304" pitchFamily="18" charset="0"/>
              </a:rPr>
              <a:t> –</a:t>
            </a:r>
            <a:r>
              <a:rPr lang="ru-RU" altLang="ru-RU" sz="3600" b="1" i="1" u="sng">
                <a:cs typeface="Arial" panose="020B0604020202020204" pitchFamily="34" charset="0"/>
              </a:rPr>
              <a:t>процесс</a:t>
            </a:r>
            <a:r>
              <a:rPr lang="ru-RU" altLang="ru-RU" sz="3600">
                <a:cs typeface="Arial" panose="020B0604020202020204" pitchFamily="34" charset="0"/>
              </a:rPr>
              <a:t> </a:t>
            </a:r>
            <a:r>
              <a:rPr lang="ru-RU" altLang="ru-RU">
                <a:cs typeface="Arial" panose="020B0604020202020204" pitchFamily="34" charset="0"/>
              </a:rPr>
              <a:t>  формирования перцептивного образа или система действий направленных на ознакомление с </a:t>
            </a:r>
            <a:r>
              <a:rPr lang="ru-RU" altLang="ru-RU"/>
              <a:t>предметом  воздействующем    на  органы  чувств (</a:t>
            </a:r>
            <a:r>
              <a:rPr lang="ru-RU" altLang="ru-RU">
                <a:solidFill>
                  <a:srgbClr val="C00000"/>
                </a:solidFill>
              </a:rPr>
              <a:t>перцептивная деятельность</a:t>
            </a:r>
            <a:r>
              <a:rPr lang="ru-RU" altLang="ru-RU"/>
              <a:t>)</a:t>
            </a:r>
          </a:p>
        </p:txBody>
      </p:sp>
      <p:sp>
        <p:nvSpPr>
          <p:cNvPr id="29699" name="Прямоугольник 1"/>
          <p:cNvSpPr>
            <a:spLocks noChangeArrowheads="1"/>
          </p:cNvSpPr>
          <p:nvPr/>
        </p:nvSpPr>
        <p:spPr bwMode="auto">
          <a:xfrm>
            <a:off x="8316913" y="188913"/>
            <a:ext cx="6556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6600">
                <a:solidFill>
                  <a:srgbClr val="C00000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31800" y="431800"/>
            <a:ext cx="842327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b="1">
                <a:solidFill>
                  <a:srgbClr val="004586"/>
                </a:solidFill>
              </a:rPr>
              <a:t>Отличие восприятия от ощущений</a:t>
            </a:r>
            <a:r>
              <a:rPr lang="ru-RU" altLang="ru-RU" b="1"/>
              <a:t>: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/>
              <a:t>в процессах</a:t>
            </a:r>
            <a:r>
              <a:rPr lang="ru-RU" altLang="ru-RU" sz="2800" i="1" u="sng"/>
              <a:t> восприятия формируется образ целостного предмета</a:t>
            </a:r>
            <a:r>
              <a:rPr lang="ru-RU" altLang="ru-RU" sz="2800"/>
              <a:t> посредством отражения всей совокупности его свойств.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800"/>
              <a:t> В акте восприятия всякий предмет приобретает обобщенное значение и выступает в определенном отношении к другим предметам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10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517525" y="4679950"/>
            <a:ext cx="81946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600"/>
              <a:t>Восприятие различается по видам в зависимости от преобладающей роли того или иного анализатора в отражательной деятельности.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4709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000" b="1" i="1">
                <a:solidFill>
                  <a:srgbClr val="000099"/>
                </a:solidFill>
                <a:latin typeface="Book Antiqua" panose="02040602050305030304" pitchFamily="18" charset="0"/>
              </a:rPr>
              <a:t>Основные свойства восприятия</a:t>
            </a:r>
            <a:r>
              <a:rPr lang="ru-RU" altLang="ru-RU" sz="4400" b="1" i="1"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428750" y="2232025"/>
            <a:ext cx="6491288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/>
              <a:t>Константность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/>
              <a:t>Предметность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/>
              <a:t>Целостность </a:t>
            </a:r>
          </a:p>
          <a:p>
            <a:pPr eaLnBrk="1" hangingPunct="1">
              <a:spcBef>
                <a:spcPts val="900"/>
              </a:spcBef>
              <a:buClr>
                <a:srgbClr val="00007D"/>
              </a:buClr>
              <a:buSzPct val="45000"/>
              <a:buFont typeface="Wingdings" panose="05000000000000000000" pitchFamily="2" charset="2"/>
              <a:buChar char=""/>
            </a:pPr>
            <a:r>
              <a:rPr lang="ru-RU" altLang="ru-RU" sz="3600"/>
              <a:t>Обобщенность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800" b="1" i="1">
                <a:solidFill>
                  <a:srgbClr val="000080"/>
                </a:solidFill>
                <a:latin typeface="Book Antiqua" panose="02040602050305030304" pitchFamily="18" charset="0"/>
              </a:rPr>
              <a:t>Константность -</a:t>
            </a:r>
            <a:r>
              <a:rPr lang="ru-RU" altLang="ru-RU" sz="4400"/>
              <a:t> 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507413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75000"/>
              <a:buFontTx/>
              <a:buNone/>
            </a:pPr>
            <a:r>
              <a:rPr lang="ru-RU" altLang="ru-RU"/>
              <a:t>   </a:t>
            </a:r>
            <a:r>
              <a:rPr lang="ru-RU" altLang="ru-RU" b="1"/>
              <a:t>независимость образа от условий восприятия,</a:t>
            </a:r>
            <a:r>
              <a:rPr lang="ru-RU" altLang="ru-RU"/>
              <a:t> проявляющаяся в его неизменности: форма, цвет и размер воспринимаются как постоянные, несмотря на то, что сигналы, поступающие от этих предметов в органы чувств, непрерывно меняются.</a:t>
            </a:r>
          </a:p>
          <a:p>
            <a:pPr eaLnBrk="1" hangingPunct="1">
              <a:lnSpc>
                <a:spcPct val="90000"/>
              </a:lnSpc>
              <a:buClrTx/>
              <a:buSzPct val="75000"/>
              <a:buFontTx/>
              <a:buNone/>
            </a:pPr>
            <a:endParaRPr lang="ru-RU" altLang="ru-RU"/>
          </a:p>
          <a:p>
            <a:pPr eaLnBrk="1" hangingPunct="1">
              <a:lnSpc>
                <a:spcPct val="90000"/>
              </a:lnSpc>
              <a:buClrTx/>
              <a:buSzPct val="75000"/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23850" y="457200"/>
            <a:ext cx="87122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Предметность</a:t>
            </a:r>
            <a:r>
              <a:rPr lang="ru-RU" altLang="ru-RU" sz="4400" b="1" i="1">
                <a:latin typeface="Book Antiqua" panose="02040602050305030304" pitchFamily="18" charset="0"/>
              </a:rPr>
              <a:t> -</a:t>
            </a:r>
            <a:r>
              <a:rPr lang="ru-RU" altLang="ru-RU" sz="4400"/>
              <a:t> </a:t>
            </a:r>
            <a:r>
              <a:rPr lang="ru-RU" altLang="ru-RU" sz="2800"/>
              <a:t>объект воспринимается </a:t>
            </a:r>
            <a:endParaRPr lang="ru-RU" altLang="ru-RU" sz="440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72000" y="1052513"/>
            <a:ext cx="4464050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1428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62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/>
              <a:t>как обособленное в пространстве и   во   времени отдельное физическое тело.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lum bright="-12000" contrast="9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66863"/>
            <a:ext cx="3743325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9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851275" y="2924175"/>
            <a:ext cx="5300663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ru-RU" altLang="ru-RU" sz="2000" i="1"/>
              <a:t>     </a:t>
            </a:r>
            <a:r>
              <a:rPr lang="ru-RU" altLang="ru-RU" sz="2200" b="1" i="1"/>
              <a:t>Ваза Рубина.</a:t>
            </a:r>
            <a:r>
              <a:rPr lang="ru-RU" altLang="ru-RU" sz="2200" i="1"/>
              <a:t> На этом рисунке фон может     быть    либо   черным, либо   белым.   Это зависит        от       того,    что     человек воспринимает  –   вазу  или   два   профиля. </a:t>
            </a:r>
          </a:p>
          <a:p>
            <a:pPr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ru-RU" altLang="ru-RU" sz="2200" i="1"/>
              <a:t>    Фигура и  фон   взаимозаменяемы:  фигура может   превратиться   в фон,  а  фон –  в фигуру.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User\Desktop\6143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7869237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31800" y="1655763"/>
            <a:ext cx="8135938" cy="2124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Aft>
                <a:spcPts val="150"/>
              </a:spcAft>
              <a:buSzPct val="100000"/>
              <a:defRPr/>
            </a:pPr>
            <a:r>
              <a:rPr lang="ru-RU" altLang="ru-RU" sz="2600" b="1" smtClean="0"/>
              <a:t>План: </a:t>
            </a:r>
          </a:p>
          <a:p>
            <a:pPr indent="374650" eaLnBrk="1" hangingPunct="1">
              <a:spcAft>
                <a:spcPts val="150"/>
              </a:spcAft>
              <a:buSzPct val="100000"/>
              <a:defRPr/>
            </a:pPr>
            <a:r>
              <a:rPr lang="ru-RU" altLang="ru-RU" sz="2600" smtClean="0"/>
              <a:t>1. Понятие ощущений. Значение ощущений. </a:t>
            </a:r>
          </a:p>
          <a:p>
            <a:pPr indent="374650" eaLnBrk="1" hangingPunct="1">
              <a:spcAft>
                <a:spcPts val="150"/>
              </a:spcAft>
              <a:buSzPct val="100000"/>
              <a:defRPr/>
            </a:pPr>
            <a:r>
              <a:rPr lang="ru-RU" altLang="ru-RU" sz="2600" smtClean="0"/>
              <a:t>2. Виды и классификация ощущений. Свойства ощущений. </a:t>
            </a:r>
          </a:p>
          <a:p>
            <a:pPr indent="374650" eaLnBrk="1" hangingPunct="1">
              <a:spcAft>
                <a:spcPts val="150"/>
              </a:spcAft>
              <a:buSzPct val="100000"/>
              <a:defRPr/>
            </a:pPr>
            <a:r>
              <a:rPr lang="ru-RU" altLang="ru-RU" sz="2600" smtClean="0"/>
              <a:t>3. Понятие восприятия. Отличие восприятия от ощущений. </a:t>
            </a:r>
          </a:p>
          <a:p>
            <a:pPr indent="374650" eaLnBrk="1" hangingPunct="1">
              <a:spcAft>
                <a:spcPts val="150"/>
              </a:spcAft>
              <a:buSzPct val="100000"/>
              <a:defRPr/>
            </a:pPr>
            <a:r>
              <a:rPr lang="ru-RU" altLang="ru-RU" sz="2600" smtClean="0"/>
              <a:t>4. Нарушения ощущений и восприятия.</a:t>
            </a:r>
            <a:r>
              <a:rPr lang="ru-RU" altLang="ru-RU" sz="1100" smtClean="0"/>
              <a:t> </a:t>
            </a:r>
          </a:p>
          <a:p>
            <a:pPr algn="ctr" eaLnBrk="1" hangingPunct="1">
              <a:spcAft>
                <a:spcPts val="150"/>
              </a:spcAft>
              <a:buSzPct val="100000"/>
              <a:defRPr/>
            </a:pPr>
            <a:endParaRPr lang="ru-RU" altLang="ru-RU" sz="11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31750"/>
            <a:ext cx="9648825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0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b="1" i="1">
                <a:solidFill>
                  <a:srgbClr val="000080"/>
                </a:solidFill>
                <a:latin typeface="Book Antiqua" panose="02040602050305030304" pitchFamily="18" charset="0"/>
              </a:rPr>
              <a:t>Целостность</a:t>
            </a:r>
            <a:r>
              <a:rPr lang="ru-RU" altLang="ru-RU" sz="4400" b="1" i="1">
                <a:latin typeface="Book Antiqua" panose="02040602050305030304" pitchFamily="18" charset="0"/>
              </a:rPr>
              <a:t> –</a:t>
            </a:r>
            <a:r>
              <a:rPr lang="ru-RU" altLang="ru-RU" sz="4400"/>
              <a:t> 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0" y="1773238"/>
            <a:ext cx="91440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SzPct val="75000"/>
              <a:buFontTx/>
              <a:buNone/>
            </a:pPr>
            <a:r>
              <a:rPr lang="ru-RU" altLang="ru-RU"/>
              <a:t>   внутренняя  органическая         взаимосвязь частей   и    целого   в    образе,   при    этом восприятие целого  влияет  и на восприятие частей.</a:t>
            </a:r>
          </a:p>
          <a:p>
            <a:pPr eaLnBrk="1" hangingPunct="1">
              <a:buClrTx/>
              <a:buSzPct val="75000"/>
              <a:buFontTx/>
              <a:buNone/>
            </a:pPr>
            <a:r>
              <a:rPr lang="ru-RU" altLang="ru-RU"/>
              <a:t>   Правила группировки частей  в   целое были впервые    сформулированы  </a:t>
            </a:r>
            <a:r>
              <a:rPr lang="ru-RU" altLang="ru-RU" sz="2800" b="1" i="1">
                <a:solidFill>
                  <a:srgbClr val="00007D"/>
                </a:solidFill>
              </a:rPr>
              <a:t>Вертхеймером.</a:t>
            </a:r>
            <a:r>
              <a:rPr lang="ru-RU" altLang="ru-RU"/>
              <a:t> </a:t>
            </a:r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/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/>
          </a:p>
          <a:p>
            <a:pPr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ru-RU" altLang="ru-RU" sz="1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latin typeface="Book Antiqua" panose="02040602050305030304" pitchFamily="18" charset="0"/>
              </a:rPr>
              <a:t>Принципы, лежащие в основе организации восприятия.</a:t>
            </a:r>
            <a:br>
              <a:rPr lang="ru-RU" altLang="ru-RU">
                <a:latin typeface="Book Antiqua" panose="02040602050305030304" pitchFamily="18" charset="0"/>
              </a:rPr>
            </a:br>
            <a:endParaRPr lang="ru-RU" altLang="ru-RU">
              <a:latin typeface="Book Antiqua" panose="02040602050305030304" pitchFamily="18" charset="0"/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>
            <a:lum bright="-24000" contrast="4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55763"/>
            <a:ext cx="219710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24000" contrast="48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4"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28788"/>
            <a:ext cx="2268538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4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655763"/>
            <a:ext cx="19796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24000"/>
                    <a:grayscl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1509" name="Group 5"/>
          <p:cNvGraphicFramePr>
            <a:graphicFrameLocks noGrp="1"/>
          </p:cNvGraphicFramePr>
          <p:nvPr/>
        </p:nvGraphicFramePr>
        <p:xfrm>
          <a:off x="1165225" y="3829050"/>
          <a:ext cx="6986588" cy="1211263"/>
        </p:xfrm>
        <a:graphic>
          <a:graphicData uri="http://schemas.openxmlformats.org/drawingml/2006/table">
            <a:tbl>
              <a:tblPr/>
              <a:tblGrid>
                <a:gridCol w="192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12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А</a:t>
                      </a:r>
                    </a:p>
                  </a:txBody>
                  <a:tcPr marL="90000" marR="90000" marT="934961" marB="45743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</a:t>
                      </a:r>
                    </a:p>
                  </a:txBody>
                  <a:tcPr marL="90000" marR="90000" marT="934961" marB="4574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</a:t>
                      </a:r>
                    </a:p>
                  </a:txBody>
                  <a:tcPr marL="90000" marR="90000" marT="934961" marB="4574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024" name="Rectangle 19"/>
          <p:cNvSpPr>
            <a:spLocks noChangeArrowheads="1"/>
          </p:cNvSpPr>
          <p:nvPr/>
        </p:nvSpPr>
        <p:spPr bwMode="auto">
          <a:xfrm>
            <a:off x="395288" y="5013325"/>
            <a:ext cx="8229600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/>
              <a:t>А.</a:t>
            </a:r>
            <a:r>
              <a:rPr lang="ru-RU" altLang="ru-RU" sz="2000"/>
              <a:t> </a:t>
            </a:r>
            <a:r>
              <a:rPr lang="ru-RU" altLang="ru-RU" sz="2000" i="1"/>
              <a:t>мозг распознает лицо по нескольким штрихам по принципу заполнения пробелов;</a:t>
            </a:r>
            <a:br>
              <a:rPr lang="ru-RU" altLang="ru-RU" sz="2000" i="1"/>
            </a:br>
            <a:r>
              <a:rPr lang="ru-RU" altLang="ru-RU" sz="2000" b="1" i="1"/>
              <a:t>В.</a:t>
            </a:r>
            <a:r>
              <a:rPr lang="ru-RU" altLang="ru-RU" sz="2000" i="1"/>
              <a:t> знаки группируются в столбики по принципу сходства;</a:t>
            </a:r>
            <a:br>
              <a:rPr lang="ru-RU" altLang="ru-RU" sz="2000" i="1"/>
            </a:br>
            <a:r>
              <a:rPr lang="ru-RU" altLang="ru-RU" sz="2000" b="1" i="1"/>
              <a:t>С.</a:t>
            </a:r>
            <a:r>
              <a:rPr lang="ru-RU" altLang="ru-RU" sz="2000" i="1"/>
              <a:t> здесь воспринимаются 3 группы квадратов, по принципу близости.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826070" cy="636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978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000">
                <a:solidFill>
                  <a:srgbClr val="7E0021"/>
                </a:solidFill>
                <a:latin typeface="Book Antiqua" panose="02040602050305030304" pitchFamily="18" charset="0"/>
              </a:rPr>
              <a:t>Правила группировки частей в целостный образ</a:t>
            </a:r>
            <a:r>
              <a:rPr lang="ru-RU" altLang="ru-RU" sz="4000">
                <a:solidFill>
                  <a:srgbClr val="7E0021"/>
                </a:solidFill>
              </a:rPr>
              <a:t>: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-328613"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Правило общей судьбы: </a:t>
            </a:r>
            <a:r>
              <a:rPr lang="ru-RU" altLang="ru-RU" sz="2400" smtClean="0"/>
              <a:t>множество    элементов,  движущихся с одинаковой скоростью</a:t>
            </a:r>
          </a:p>
          <a:p>
            <a:pPr marL="342900" eaLnBrk="1" hangingPunct="1">
              <a:spcBef>
                <a:spcPts val="600"/>
              </a:spcBef>
              <a:buSzPct val="75000"/>
              <a:defRPr/>
            </a:pPr>
            <a:r>
              <a:rPr lang="ru-RU" altLang="ru-RU" sz="2400" smtClean="0"/>
              <a:t>    и по одной траектории, воспринимается целостно.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Правило подобия: </a:t>
            </a:r>
            <a:r>
              <a:rPr lang="ru-RU" altLang="ru-RU" sz="2400" smtClean="0"/>
              <a:t>чем больше  части картины похожи друг на друга по какому-либо воспринимаемому качеству, с тем большей вероятностью они будут восприниматься как расположенные вместе. </a:t>
            </a:r>
          </a:p>
          <a:p>
            <a:pPr eaLnBrk="1" hangingPunct="1">
              <a:spcBef>
                <a:spcPts val="6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Правило близости: </a:t>
            </a:r>
            <a:r>
              <a:rPr lang="ru-RU" altLang="ru-RU" sz="2400" smtClean="0"/>
              <a:t>в любом поле, содержащем несколько объектов, те из них, которые расположены наиболее близко друг к другу, визуально могут восприниматься целостно, как один объект.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b="1" i="1">
                <a:latin typeface="Book Antiqua" panose="02040602050305030304" pitchFamily="18" charset="0"/>
              </a:rPr>
              <a:t>Обобщенность –</a:t>
            </a:r>
            <a:r>
              <a:rPr lang="ru-RU" altLang="ru-RU" sz="4400"/>
              <a:t> 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1511300"/>
            <a:ext cx="91440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 b="1"/>
              <a:t>   отнесенность каждого образа к некоторому классу объектов, имеющему   название</a:t>
            </a:r>
            <a:r>
              <a:rPr lang="ru-RU" altLang="ru-RU" sz="2800"/>
              <a:t>.  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endParaRPr lang="ru-RU" altLang="ru-RU" sz="280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/>
              <a:t>         Классификация обеспечивает надежность правильного узнавания объекта     независимо  от   его   индивидуальных особенностей и искажений, не выводящих объект за пределы класса.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endParaRPr lang="ru-RU" altLang="ru-RU" sz="280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/>
              <a:t>   Это свойство  позволяет не только воспринимать предметы,   но   и    предсказывать      некоторые свойства, непосредственно не воспринимаемые.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</a:pPr>
            <a:endParaRPr lang="ru-RU" altLang="ru-RU" sz="2800"/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SzPct val="75000"/>
              <a:buFontTx/>
              <a:buNone/>
            </a:pPr>
            <a:r>
              <a:rPr lang="ru-RU" altLang="ru-RU" sz="18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395413"/>
            <a:ext cx="9069388" cy="524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644525" y="512763"/>
            <a:ext cx="878681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600"/>
              <a:t>Только определив категорию воспринимаемого объекта, мы распознаем все его признаки</a:t>
            </a:r>
            <a:r>
              <a:rPr lang="ru-RU" altLang="ru-RU" sz="18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6350"/>
            <a:ext cx="68849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 i="1">
                <a:latin typeface="Book Antiqua" panose="02040602050305030304" pitchFamily="18" charset="0"/>
              </a:rPr>
              <a:t>Восприятие как процесс категоризации.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71550" y="1628775"/>
            <a:ext cx="76676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595313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SzPct val="75000"/>
              <a:defRPr/>
            </a:pPr>
            <a:r>
              <a:rPr lang="ru-RU" altLang="ru-RU" sz="2800" smtClean="0"/>
              <a:t>Стадии процесса категоризации</a:t>
            </a:r>
          </a:p>
          <a:p>
            <a:pPr marL="595313" indent="-581025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itchFamily="16" charset="0"/>
              <a:buAutoNum type="arabicPeriod"/>
              <a:defRPr/>
            </a:pPr>
            <a:r>
              <a:rPr lang="ru-RU" altLang="ru-RU" sz="2800" smtClean="0"/>
              <a:t>Первичная категоризация</a:t>
            </a:r>
          </a:p>
          <a:p>
            <a:pPr marL="595313" indent="-581025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itchFamily="16" charset="0"/>
              <a:buAutoNum type="arabicPeriod"/>
              <a:defRPr/>
            </a:pPr>
            <a:r>
              <a:rPr lang="ru-RU" altLang="ru-RU" sz="2800" smtClean="0"/>
              <a:t>Поиск признаков</a:t>
            </a:r>
          </a:p>
          <a:p>
            <a:pPr marL="595313" indent="-581025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itchFamily="16" charset="0"/>
              <a:buAutoNum type="arabicPeriod"/>
              <a:defRPr/>
            </a:pPr>
            <a:r>
              <a:rPr lang="ru-RU" altLang="ru-RU" sz="2800" smtClean="0"/>
              <a:t>Подтверждающая проверка</a:t>
            </a:r>
          </a:p>
          <a:p>
            <a:pPr marL="595313" indent="-581025" eaLnBrk="1" hangingPunct="1">
              <a:lnSpc>
                <a:spcPct val="80000"/>
              </a:lnSpc>
              <a:spcBef>
                <a:spcPts val="700"/>
              </a:spcBef>
              <a:buClr>
                <a:srgbClr val="00007D"/>
              </a:buClr>
              <a:buSzPct val="75000"/>
              <a:buFont typeface="Times New Roman" pitchFamily="16" charset="0"/>
              <a:buAutoNum type="arabicPeriod"/>
              <a:defRPr/>
            </a:pPr>
            <a:r>
              <a:rPr lang="ru-RU" altLang="ru-RU" sz="2800" smtClean="0"/>
              <a:t>Завершение проверки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75000"/>
              <a:defRPr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r>
              <a:rPr lang="ru-RU" altLang="ru-RU" sz="2400" smtClean="0"/>
              <a:t>       </a:t>
            </a:r>
            <a:r>
              <a:rPr lang="ru-RU" altLang="ru-RU" sz="2000" smtClean="0"/>
              <a:t>Восприятие    есть     процесс    принятия   решения , основанный     на  использовании      отличительных  признаков.  Свойства  стимулов дают   возможность  отнести их к соответствующей категории. Категории различаются     по    их   готовности.   Перцептивная готовность минимизирует неожиданность   внешней среды и максимизирует успех в опознании объектов.</a:t>
            </a:r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smtClean="0"/>
          </a:p>
          <a:p>
            <a:pPr marL="608013" eaLnBrk="1" hangingPunct="1">
              <a:lnSpc>
                <a:spcPct val="80000"/>
              </a:lnSpc>
              <a:spcBef>
                <a:spcPts val="500"/>
              </a:spcBef>
              <a:buSzPct val="75000"/>
              <a:defRPr/>
            </a:pPr>
            <a:endParaRPr lang="ru-RU" altLang="ru-RU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76263"/>
            <a:ext cx="58705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73038" y="6218238"/>
            <a:ext cx="87550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Эти разрозненные пятна объединятся в единый зрительный образ, если понять смысл изображения, перевернув его на 180о.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03238" y="728663"/>
            <a:ext cx="8509000" cy="539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4000" b="1"/>
              <a:t>Ощущение</a:t>
            </a:r>
            <a:r>
              <a:rPr lang="ru-RU" altLang="ru-RU" sz="4000"/>
              <a:t> - </a:t>
            </a:r>
            <a:r>
              <a:rPr lang="ru-RU" altLang="ru-RU" sz="3600"/>
              <a:t>это простейший психический процесс, состоящий в </a:t>
            </a:r>
            <a:r>
              <a:rPr lang="ru-RU" altLang="ru-RU" sz="3600" u="sng"/>
              <a:t>отражении </a:t>
            </a:r>
            <a:r>
              <a:rPr lang="ru-RU" altLang="ru-RU" sz="3600" u="sng">
                <a:solidFill>
                  <a:srgbClr val="C00000"/>
                </a:solidFill>
              </a:rPr>
              <a:t>отдельных</a:t>
            </a:r>
            <a:r>
              <a:rPr lang="ru-RU" altLang="ru-RU" sz="3600" u="sng"/>
              <a:t> свойств предметов и явлений материального мира</a:t>
            </a:r>
            <a:r>
              <a:rPr lang="ru-RU" altLang="ru-RU" sz="3600"/>
              <a:t>, а также внутренних состояний организма при </a:t>
            </a:r>
            <a:r>
              <a:rPr lang="ru-RU" altLang="ru-RU" sz="3600">
                <a:solidFill>
                  <a:srgbClr val="C00000"/>
                </a:solidFill>
              </a:rPr>
              <a:t>непосредственном</a:t>
            </a:r>
            <a:r>
              <a:rPr lang="ru-RU" altLang="ru-RU" sz="3600"/>
              <a:t> воздействии раздражителей на соответствующие рецепторы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endParaRPr lang="ru-RU" altLang="ru-RU" sz="3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503238"/>
            <a:ext cx="7056437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79388" y="115888"/>
            <a:ext cx="8893175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0"/>
              </a:spcBef>
              <a:buSzPct val="75000"/>
              <a:defRPr/>
            </a:pPr>
            <a:r>
              <a:rPr lang="ru-RU" altLang="ru-RU" sz="2400" b="1" i="1" dirty="0" smtClean="0"/>
              <a:t>Все рассмотренные свойства восприятия не являются врожденными и формируются в течении жизни человека</a:t>
            </a:r>
            <a:r>
              <a:rPr lang="ru-RU" altLang="ru-RU" sz="2800" dirty="0" smtClean="0"/>
              <a:t>.</a:t>
            </a:r>
          </a:p>
          <a:p>
            <a:pPr algn="ctr" eaLnBrk="1" hangingPunct="1">
              <a:spcBef>
                <a:spcPts val="0"/>
              </a:spcBef>
              <a:buSzPct val="75000"/>
              <a:defRPr/>
            </a:pPr>
            <a:endParaRPr lang="ru-RU" altLang="ru-RU" sz="600" dirty="0" smtClean="0"/>
          </a:p>
          <a:p>
            <a:pPr marL="557213" indent="-546100" eaLnBrk="1" hangingPunct="1">
              <a:spcBef>
                <a:spcPts val="0"/>
              </a:spcBef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2600" dirty="0" smtClean="0"/>
              <a:t>Острота зрения у младенца достигает того же уровня, как у взрослого человека только к началу обучения в школе.</a:t>
            </a:r>
          </a:p>
          <a:p>
            <a:pPr marL="557213" indent="-546100" eaLnBrk="1" hangingPunct="1">
              <a:spcBef>
                <a:spcPts val="0"/>
              </a:spcBef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2600" dirty="0" smtClean="0"/>
              <a:t>С 4-х месячного возраста ребенок различает цвета: синий, зеленый, желтый и красный, но предпочтение отдает синему и красному.</a:t>
            </a:r>
          </a:p>
          <a:p>
            <a:pPr marL="557213" indent="-546100" eaLnBrk="1" hangingPunct="1">
              <a:spcBef>
                <a:spcPts val="0"/>
              </a:spcBef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2600" dirty="0" err="1" smtClean="0"/>
              <a:t>Гибсон</a:t>
            </a:r>
            <a:r>
              <a:rPr lang="ru-RU" altLang="ru-RU" sz="2600" dirty="0" smtClean="0"/>
              <a:t> и </a:t>
            </a:r>
            <a:r>
              <a:rPr lang="ru-RU" altLang="ru-RU" sz="2600" dirty="0" err="1" smtClean="0"/>
              <a:t>Уок</a:t>
            </a:r>
            <a:r>
              <a:rPr lang="ru-RU" altLang="ru-RU" sz="2600" dirty="0" smtClean="0"/>
              <a:t> с помощью «зрительного обрыва» показали, что восприятие глубины у ребенка имеется уже с самого раннего детства.</a:t>
            </a:r>
          </a:p>
          <a:p>
            <a:pPr marL="557213" indent="-546100" eaLnBrk="1" hangingPunct="1">
              <a:spcBef>
                <a:spcPts val="0"/>
              </a:spcBef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2600" dirty="0" smtClean="0"/>
              <a:t>Константность восприятия только к 10 годам достигает уровня восприятия взрослого человека. У 2-3 летнего ребенка воспринимаемая величина уменьшается с удаленностью предметов.</a:t>
            </a:r>
          </a:p>
          <a:p>
            <a:pPr algn="ctr" eaLnBrk="1" hangingPunct="1">
              <a:spcBef>
                <a:spcPts val="600"/>
              </a:spcBef>
              <a:buSzPct val="75000"/>
              <a:defRPr/>
            </a:pPr>
            <a:endParaRPr lang="ru-RU" altLang="ru-RU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000"/>
              <a:t>Онтогенез процесса восприятия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/>
              <a:t>Гибсон, Уок</a:t>
            </a: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>
            <a:lum bright="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420938"/>
            <a:ext cx="6192837" cy="357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4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9750" y="404813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000" b="1" i="1">
                <a:latin typeface="Book Antiqua" panose="02040602050305030304" pitchFamily="18" charset="0"/>
              </a:rPr>
              <a:t>Условия формирования адекватного образа: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7931150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-328613"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активное движение глаз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обратная связь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минимум информации, поступающей в мозг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3200" smtClean="0"/>
              <a:t>сохранение привычной структурированности поступающей информации.</a:t>
            </a:r>
          </a:p>
          <a:p>
            <a:pPr marL="341313" eaLnBrk="1" hangingPunct="1">
              <a:spcBef>
                <a:spcPts val="800"/>
              </a:spcBef>
              <a:buSzPct val="75000"/>
              <a:defRPr/>
            </a:pPr>
            <a:endParaRPr lang="ru-RU" altLang="ru-RU" sz="3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304800" y="692696"/>
            <a:ext cx="8229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dirty="0">
                <a:latin typeface="Book Antiqua" panose="02040602050305030304" pitchFamily="18" charset="0"/>
              </a:rPr>
              <a:t>Активное движение глаз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11560" y="2060848"/>
            <a:ext cx="816414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286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SzPct val="75000"/>
              <a:defRPr/>
            </a:pPr>
            <a:r>
              <a:rPr lang="ru-RU" altLang="ru-RU" sz="3600" b="1" dirty="0" smtClean="0">
                <a:solidFill>
                  <a:srgbClr val="C00000"/>
                </a:solidFill>
              </a:rPr>
              <a:t>эксперименты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Хелда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и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Хейна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на котятах: </a:t>
            </a:r>
            <a:r>
              <a:rPr lang="ru-RU" altLang="ru-RU" i="1" dirty="0" smtClean="0"/>
              <a:t>зрительная стимуляция   сама  по  себе  недостаточна  для     развития   восприятия,    необходимо    активное  движение</a:t>
            </a:r>
            <a:r>
              <a:rPr lang="ru-RU" altLang="ru-RU" sz="3600" dirty="0" smtClean="0"/>
              <a:t>;</a:t>
            </a:r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105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r>
              <a:rPr lang="ru-RU" altLang="ru-RU" b="1" dirty="0" smtClean="0">
                <a:solidFill>
                  <a:srgbClr val="C00000"/>
                </a:solidFill>
              </a:rPr>
              <a:t>\</a:t>
            </a:r>
            <a:endParaRPr lang="ru-RU" altLang="ru-RU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323850" y="522922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/>
              <a:t>Аппарат Хелда и Хейна для исследования зависимости зрительного узнавания у котят от активного и пассивного обучения.</a:t>
            </a:r>
            <a:br>
              <a:rPr lang="ru-RU" altLang="ru-RU" sz="2000"/>
            </a:br>
            <a:endParaRPr lang="ru-RU" altLang="ru-RU" sz="2000"/>
          </a:p>
        </p:txBody>
      </p:sp>
      <p:pic>
        <p:nvPicPr>
          <p:cNvPr id="67587" name="Picture 2"/>
          <p:cNvPicPr>
            <a:picLocks noChangeAspect="1" noChangeArrowheads="1"/>
          </p:cNvPicPr>
          <p:nvPr/>
        </p:nvPicPr>
        <p:blipFill>
          <a:blip r:embed="rId3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6250"/>
            <a:ext cx="6427787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3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425450" y="764704"/>
            <a:ext cx="8229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dirty="0">
                <a:latin typeface="Book Antiqua" panose="02040602050305030304" pitchFamily="18" charset="0"/>
              </a:rPr>
              <a:t>Активное движение глаз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04800" y="1988840"/>
            <a:ext cx="8470900" cy="4680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286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105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r>
              <a:rPr lang="ru-RU" altLang="ru-RU" sz="3600" b="1" dirty="0" smtClean="0">
                <a:solidFill>
                  <a:srgbClr val="C00000"/>
                </a:solidFill>
              </a:rPr>
              <a:t>исследование движений глаз при зрительном восприятии: </a:t>
            </a:r>
            <a:r>
              <a:rPr lang="ru-RU" altLang="ru-RU" i="1" dirty="0" smtClean="0"/>
              <a:t>человек осматривает объект не по случайной траектории, а как бы последовательно ощупывает  взглядом наиболее значимые элементы фигуры</a:t>
            </a:r>
            <a:r>
              <a:rPr lang="ru-RU" altLang="ru-RU" sz="3600" dirty="0" smtClean="0"/>
              <a:t>; </a:t>
            </a:r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  <a:p>
            <a:pPr eaLnBrk="1" hangingPunct="1">
              <a:spcBef>
                <a:spcPts val="600"/>
              </a:spcBef>
              <a:buSzPct val="75000"/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10013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323850" y="5157788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>
                <a:latin typeface="Book Antiqua" panose="02040602050305030304" pitchFamily="18" charset="0"/>
              </a:rPr>
              <a:t>Закономерности движения глаз при осмотре объекта.</a:t>
            </a:r>
          </a:p>
        </p:txBody>
      </p:sp>
      <p:pic>
        <p:nvPicPr>
          <p:cNvPr id="696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720725"/>
            <a:ext cx="7848600" cy="43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b="1">
                <a:latin typeface="Book Antiqua" panose="02040602050305030304" pitchFamily="18" charset="0"/>
              </a:rPr>
              <a:t>Обратная связь</a:t>
            </a: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0" y="2060575"/>
            <a:ext cx="91440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286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SzPct val="75000"/>
              <a:buFontTx/>
              <a:buNone/>
            </a:pPr>
            <a:r>
              <a:rPr lang="ru-RU" altLang="ru-RU">
                <a:latin typeface="Book Antiqua" panose="02040602050305030304" pitchFamily="18" charset="0"/>
              </a:rPr>
              <a:t>Эксперименты Стрэттона с искажающими очками.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/>
              <a:t>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75000"/>
              <a:buFontTx/>
              <a:buNone/>
            </a:pPr>
            <a:r>
              <a:rPr lang="ru-RU" altLang="ru-RU" sz="2800"/>
              <a:t>   </a:t>
            </a:r>
            <a:r>
              <a:rPr lang="ru-RU" altLang="ru-RU" sz="2400"/>
              <a:t>Если испытуемому не предоставлять возможности практического взаимодействия с окружающей средой во время ношения очков, то его восприятие либо не перестраивается вообще, либо незначительно. Но если человек активно взаимодействует с окружающими объектами, то неискаженное восприятие мира восстанавливается</a:t>
            </a:r>
            <a:r>
              <a:rPr lang="ru-RU" altLang="ru-RU" sz="28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8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b="1" dirty="0">
                <a:latin typeface="Book Antiqua" panose="02040602050305030304" pitchFamily="18" charset="0"/>
              </a:rPr>
              <a:t>Минимум </a:t>
            </a:r>
            <a:r>
              <a:rPr lang="ru-RU" altLang="ru-RU" sz="3600" b="1" dirty="0" smtClean="0">
                <a:latin typeface="Book Antiqua" panose="02040602050305030304" pitchFamily="18" charset="0"/>
              </a:rPr>
              <a:t>информации</a:t>
            </a:r>
            <a:endParaRPr lang="ru-RU" altLang="ru-RU" sz="4400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484784"/>
            <a:ext cx="82296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-328613"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2800" dirty="0" smtClean="0"/>
              <a:t>Исследования по изоляции   испытуемых  от   раздражителей (</a:t>
            </a:r>
            <a:r>
              <a:rPr lang="ru-RU" altLang="ru-RU" sz="2800" i="1" dirty="0" smtClean="0"/>
              <a:t>сенсорная   и  перцептивная   депривация</a:t>
            </a:r>
            <a:r>
              <a:rPr lang="ru-RU" altLang="ru-RU" sz="2800" dirty="0" smtClean="0"/>
              <a:t>).     При сенсорной депривации   происходит  утрата   константности   восприятия, нарушение цветового зрения, искажение восприятия формы и т.д.   Это   свидетельствует   о   том,   что    для    нормального восприятия   необходим   определенный   поток   сигналов   из внешней среды.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endParaRPr lang="ru-RU" altLang="ru-RU" sz="2000" dirty="0" smtClean="0"/>
          </a:p>
          <a:p>
            <a:pPr marL="342900" algn="ctr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r>
              <a:rPr lang="ru-RU" altLang="ru-RU" sz="2400" b="1" dirty="0" smtClean="0"/>
              <a:t>ВОСПРИЯТИЕ НЕ СВОДИТСЯ К ПАССИВНОМУ ПРИЕМУ ИНФОРМАЦИИ</a:t>
            </a:r>
          </a:p>
          <a:p>
            <a:pPr marL="342900" algn="ctr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dirty="0" smtClean="0"/>
          </a:p>
          <a:p>
            <a:pPr marL="341313" algn="ctr" eaLnBrk="1" hangingPunct="1">
              <a:lnSpc>
                <a:spcPct val="90000"/>
              </a:lnSpc>
              <a:spcBef>
                <a:spcPts val="500"/>
              </a:spcBef>
              <a:buSzPct val="75000"/>
              <a:defRPr/>
            </a:pPr>
            <a:endParaRPr lang="ru-RU" altLang="ru-RU" sz="2000" i="1" dirty="0" smtClean="0"/>
          </a:p>
          <a:p>
            <a:pPr marL="341313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dirty="0" smtClean="0"/>
          </a:p>
          <a:p>
            <a:pPr marL="342900" eaLnBrk="1" hangingPunct="1">
              <a:lnSpc>
                <a:spcPct val="90000"/>
              </a:lnSpc>
              <a:spcBef>
                <a:spcPts val="600"/>
              </a:spcBef>
              <a:buSzPct val="75000"/>
              <a:defRPr/>
            </a:pPr>
            <a:endParaRPr lang="ru-RU" altLang="ru-RU" sz="24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062288"/>
            <a:ext cx="6048375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87338" y="144463"/>
            <a:ext cx="8783637" cy="2917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/>
              <a:t> </a:t>
            </a:r>
            <a:r>
              <a:rPr lang="ru-RU" altLang="ru-RU" sz="2300" b="1"/>
              <a:t>    Физиологической основой ощущения является нервный процесс, возникающий при воздействии раздражителя на рецепторы анализатора.</a:t>
            </a:r>
            <a:r>
              <a:rPr lang="ru-RU" altLang="ru-RU" sz="2300"/>
              <a:t> </a:t>
            </a:r>
          </a:p>
          <a:p>
            <a:pPr eaLnBrk="1" hangingPunct="1">
              <a:spcBef>
                <a:spcPts val="63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300"/>
              <a:t>Анализатор - анатомо-физиологический аппарат, специализированный для приема воздействий определенных раздражителей из внешней или внутренней среды и переработки их в ощущения. Каждый анализатор состоит из трех частей</a:t>
            </a:r>
            <a:r>
              <a:rPr lang="ru-RU" altLang="ru-RU" sz="2100"/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1152525" y="809625"/>
            <a:ext cx="727233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</a:pPr>
            <a:r>
              <a:rPr lang="ru-RU" altLang="ru-RU" sz="3600" b="1">
                <a:solidFill>
                  <a:srgbClr val="C00000"/>
                </a:solidFill>
              </a:rPr>
              <a:t>Расстройства восприятия</a:t>
            </a: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360363" y="1766888"/>
            <a:ext cx="911542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b="1" dirty="0"/>
              <a:t>Иллюзии.</a:t>
            </a:r>
            <a:r>
              <a:rPr lang="ru-RU" altLang="ru-RU" sz="2800" dirty="0"/>
              <a:t> </a:t>
            </a:r>
            <a:r>
              <a:rPr lang="ru-RU" altLang="ru-RU" sz="2800" u="sng" dirty="0"/>
              <a:t>Иллюзией называют искаженное восприятие реально существующего предмета</a:t>
            </a:r>
            <a:r>
              <a:rPr lang="ru-RU" altLang="ru-RU" sz="2800" dirty="0"/>
              <a:t> или явления. Иллюзии классифицируют по органам чувств - зрительные, слуховые, тактильные и </a:t>
            </a:r>
            <a:r>
              <a:rPr lang="ru-RU" altLang="ru-RU" sz="2800" dirty="0" err="1"/>
              <a:t>др</a:t>
            </a:r>
            <a:endParaRPr lang="ru-RU" altLang="ru-RU" sz="2800" dirty="0"/>
          </a:p>
          <a:p>
            <a:pPr eaLnBrk="1" hangingPunct="1">
              <a:spcBef>
                <a:spcPts val="1200"/>
              </a:spcBef>
              <a:spcAft>
                <a:spcPts val="1000"/>
              </a:spcAft>
            </a:pPr>
            <a:endParaRPr lang="ru-RU" altLang="ru-RU" sz="1000" dirty="0"/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360363" y="4221088"/>
            <a:ext cx="8604125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b="1" dirty="0" smtClean="0"/>
              <a:t>Галлюцинации</a:t>
            </a:r>
            <a:r>
              <a:rPr lang="ru-RU" altLang="ru-RU" sz="2800" b="1" dirty="0"/>
              <a:t> </a:t>
            </a:r>
            <a:r>
              <a:rPr lang="ru-RU" altLang="ru-RU" sz="2800" dirty="0" smtClean="0"/>
              <a:t>- </a:t>
            </a:r>
            <a:r>
              <a:rPr lang="ru-RU" altLang="ru-RU" sz="2800" dirty="0"/>
              <a:t>это расстройства восприятия, когда человек вследствие нарушений психической деятельности видит, слышит, ощущает то, что в реальной действительности не существу</a:t>
            </a:r>
            <a:r>
              <a:rPr lang="ru-RU" altLang="ru-RU" sz="2600" dirty="0"/>
              <a:t>ет. 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</a:pPr>
            <a:endParaRPr lang="ru-RU" altLang="ru-RU" sz="1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r>
              <a:rPr lang="ru-RU" b="1" dirty="0"/>
              <a:t>Иллюзии восприятия размера</a:t>
            </a:r>
            <a:r>
              <a:rPr lang="ru-RU" dirty="0"/>
              <a:t>. Иллюзия Мюллера-</a:t>
            </a:r>
            <a:r>
              <a:rPr lang="ru-RU" dirty="0" err="1"/>
              <a:t>Лайера</a:t>
            </a:r>
            <a:endParaRPr lang="ru-RU" dirty="0"/>
          </a:p>
        </p:txBody>
      </p:sp>
      <p:pic>
        <p:nvPicPr>
          <p:cNvPr id="10242" name="Picture 2" descr="иллюзия горизонтальных отрезков со стрелк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978026" cy="433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4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ольник 2"/>
          <p:cNvSpPr>
            <a:spLocks noChangeArrowheads="1"/>
          </p:cNvSpPr>
          <p:nvPr/>
        </p:nvSpPr>
        <p:spPr bwMode="auto">
          <a:xfrm>
            <a:off x="395288" y="1700213"/>
            <a:ext cx="83534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>
                <a:solidFill>
                  <a:schemeClr val="tx1"/>
                </a:solidFill>
              </a:rPr>
              <a:t>Доклады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>
                <a:solidFill>
                  <a:schemeClr val="tx1"/>
                </a:solidFill>
              </a:rPr>
              <a:t>1. Искажения  восприятия  у человека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>
                <a:solidFill>
                  <a:schemeClr val="tx1"/>
                </a:solidFill>
              </a:rPr>
              <a:t>2. Нарушения внимания и памяти 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u="none" strike="noStrike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Выполнить задание</a:t>
            </a:r>
            <a:r>
              <a:rPr lang="ru-RU" sz="3200" b="1" i="0" u="none" strike="noStrike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в рабочей тетради</a:t>
            </a:r>
          </a:p>
          <a:p>
            <a:pPr algn="ctr"/>
            <a:endParaRPr lang="ru-RU" sz="3200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2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ТЕМА 3. ПОЗНАВАТЕЛЬНЫЕ ПРОЦЕССЫ </a:t>
            </a:r>
            <a:endParaRPr lang="ru-RU" sz="3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2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3.1. Ощущения и восприятие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62535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61938" y="720725"/>
            <a:ext cx="8666162" cy="56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 b="1"/>
              <a:t>ЛИТЕРАТУРА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 b="1"/>
              <a:t>Основная литература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/>
              <a:t>Бордовская, Н. В. </a:t>
            </a:r>
            <a:r>
              <a:rPr lang="ru-RU" altLang="ru-RU" sz="2200">
                <a:solidFill>
                  <a:schemeClr val="tx1"/>
                </a:solidFill>
              </a:rPr>
              <a:t>Психология и педагогика </a:t>
            </a:r>
            <a:r>
              <a:rPr lang="ru-RU" altLang="ru-RU" sz="2200"/>
              <a:t>[Электронный ресурс] : учеб. для вузов / Н. В. Бордовская, С. И. Розум. - СПб. : Питер, 2014. - 624 с. - (Учебник для вузов . Стандарт третьего поколения).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 b="1"/>
              <a:t>Дополнительная литература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/>
              <a:t>Маклаков, А. Г. </a:t>
            </a:r>
            <a:r>
              <a:rPr lang="ru-RU" altLang="ru-RU" sz="2200">
                <a:solidFill>
                  <a:schemeClr val="tx1"/>
                </a:solidFill>
              </a:rPr>
              <a:t>Общая психология</a:t>
            </a:r>
            <a:r>
              <a:rPr lang="ru-RU" altLang="ru-RU" sz="2200"/>
              <a:t> [Электронный ресурс] : учеб. для вузов / А. Г. Маклаков. - СПб. : Питер, 2012. - 583 с. : ил. - (Учеб. для вузов). - ISBN 9785459015799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 b="1"/>
              <a:t>Электронные ресурсы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/>
              <a:t>Медицинская библиотека / Раздел Книги и руководства /Психология</a:t>
            </a:r>
          </a:p>
          <a:p>
            <a:pPr eaLnBrk="1" hangingPunct="1">
              <a:spcBef>
                <a:spcPct val="0"/>
              </a:spcBef>
              <a:spcAft>
                <a:spcPts val="575"/>
              </a:spcAft>
              <a:buClrTx/>
              <a:buFontTx/>
              <a:buNone/>
            </a:pPr>
            <a:r>
              <a:rPr lang="ru-RU" altLang="ru-RU" sz="2200"/>
              <a:t>Диагностика ведущей перцептивной модальности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468313" y="249237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/>
              <a:t>    </a:t>
            </a:r>
            <a:r>
              <a:rPr lang="ru-RU" altLang="ru-RU" sz="4400">
                <a:solidFill>
                  <a:srgbClr val="7E002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31800" y="503238"/>
            <a:ext cx="8755063" cy="686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indent="3603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400"/>
              <a:t>В зависимости от расположения рецепторов ощущения принято делить на три группы: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400" b="1"/>
              <a:t>Экстерорецептивные</a:t>
            </a:r>
            <a:r>
              <a:rPr lang="ru-RU" altLang="ru-RU" sz="2400"/>
              <a:t> - это ощущения, которые отражают свойства предметов и явлений окружающей среды и имеют рецепторы на поверхности тела.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400" b="1"/>
              <a:t>Интерорецептивные</a:t>
            </a:r>
            <a:r>
              <a:rPr lang="ru-RU" altLang="ru-RU" sz="2400"/>
              <a:t> (органические), - это ощущения, которые воспринимаются с помощью рецепторов, находящихся во внутренних органах и тканях тела и отражают состояние организма.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400" b="1"/>
              <a:t>Проприорецептивные</a:t>
            </a:r>
            <a:r>
              <a:rPr lang="ru-RU" altLang="ru-RU" sz="2400"/>
              <a:t> (кинестетические) - это такой вид ощущений, который воспринимается с помощью проприорецепторов, расположенных в мышцах и связках. Они дают информацию о движении и положении нашего тела.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400"/>
              <a:t>Экстерорецепторы подразделяются на две большие группы: контактные и дистантные.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endParaRPr lang="ru-RU" altLang="ru-RU" sz="2000"/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0850" y="576263"/>
            <a:ext cx="807402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b="1">
                <a:solidFill>
                  <a:srgbClr val="C00000"/>
                </a:solidFill>
              </a:rPr>
              <a:t>Основные функции ощущения</a:t>
            </a:r>
            <a:r>
              <a:rPr lang="ru-RU" altLang="ru-RU" sz="3600" b="1">
                <a:latin typeface="Tahoma" panose="020B0604030504040204" pitchFamily="34" charset="0"/>
              </a:rPr>
              <a:t/>
            </a:r>
            <a:br>
              <a:rPr lang="ru-RU" altLang="ru-RU" sz="3600" b="1">
                <a:latin typeface="Tahoma" panose="020B0604030504040204" pitchFamily="34" charset="0"/>
              </a:rPr>
            </a:br>
            <a:endParaRPr lang="ru-RU" altLang="ru-RU" sz="3600" b="1">
              <a:latin typeface="Tahoma" panose="020B0604030504040204" pitchFamily="34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5275" y="1268413"/>
            <a:ext cx="8229600" cy="468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-328613"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2800" b="1" dirty="0" smtClean="0">
                <a:latin typeface="Tahoma" pitchFamily="32" charset="0"/>
              </a:rPr>
              <a:t>Сигнальная</a:t>
            </a:r>
            <a:r>
              <a:rPr lang="ru-RU" altLang="ru-RU" sz="2800" dirty="0" smtClean="0">
                <a:latin typeface="Tahoma" pitchFamily="32" charset="0"/>
              </a:rPr>
              <a:t> – уведомление организма о свойствах окружающего мира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2800" b="1" dirty="0" smtClean="0">
                <a:latin typeface="Tahoma" pitchFamily="32" charset="0"/>
              </a:rPr>
              <a:t>Отражательная</a:t>
            </a:r>
            <a:r>
              <a:rPr lang="ru-RU" altLang="ru-RU" sz="2800" dirty="0" smtClean="0">
                <a:latin typeface="Tahoma" pitchFamily="32" charset="0"/>
              </a:rPr>
              <a:t> – построение субъективного образа свойства, необходимого для ориентировки в мире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2800" b="1" dirty="0" smtClean="0">
                <a:latin typeface="Tahoma" pitchFamily="32" charset="0"/>
              </a:rPr>
              <a:t>Регулятивная </a:t>
            </a:r>
            <a:r>
              <a:rPr lang="ru-RU" altLang="ru-RU" sz="2800" dirty="0" smtClean="0">
                <a:latin typeface="Tahoma" pitchFamily="32" charset="0"/>
              </a:rPr>
              <a:t>– адаптация в окружающем мире, регулирования поведения и деятельности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charset="2"/>
              <a:buChar char=""/>
              <a:defRPr/>
            </a:pPr>
            <a:r>
              <a:rPr lang="ru-RU" altLang="ru-RU" sz="2800" dirty="0" smtClean="0">
                <a:latin typeface="Tahoma" pitchFamily="32" charset="0"/>
              </a:rPr>
              <a:t>является основой более сложных познавательных процессов</a:t>
            </a:r>
          </a:p>
          <a:p>
            <a:pPr marL="339725" eaLnBrk="1" hangingPunct="1">
              <a:spcBef>
                <a:spcPts val="700"/>
              </a:spcBef>
              <a:buSzPct val="75000"/>
              <a:defRPr/>
            </a:pPr>
            <a:endParaRPr lang="ru-RU" altLang="ru-RU" sz="2800" dirty="0" smtClean="0"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400" b="1">
                <a:latin typeface="Times New Roman" panose="02020603050405020304" pitchFamily="18" charset="0"/>
              </a:rPr>
              <a:t>Общие свойства ощущений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28613" indent="365125"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charset="2"/>
              <a:buChar char=""/>
              <a:defRPr/>
            </a:pPr>
            <a:r>
              <a:rPr lang="ru-RU" altLang="ru-RU" sz="3200" smtClean="0">
                <a:latin typeface="Tahoma" pitchFamily="32" charset="0"/>
              </a:rPr>
              <a:t>Модальность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charset="2"/>
              <a:buChar char=""/>
              <a:defRPr/>
            </a:pPr>
            <a:r>
              <a:rPr lang="ru-RU" altLang="ru-RU" sz="3200" smtClean="0">
                <a:latin typeface="Tahoma" pitchFamily="32" charset="0"/>
              </a:rPr>
              <a:t>Качество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charset="2"/>
              <a:buChar char=""/>
              <a:defRPr/>
            </a:pPr>
            <a:r>
              <a:rPr lang="ru-RU" altLang="ru-RU" sz="3200" smtClean="0">
                <a:latin typeface="Tahoma" pitchFamily="32" charset="0"/>
              </a:rPr>
              <a:t>Интенсивностьь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charset="2"/>
              <a:buChar char=""/>
              <a:defRPr/>
            </a:pPr>
            <a:r>
              <a:rPr lang="ru-RU" altLang="ru-RU" sz="3200" smtClean="0">
                <a:latin typeface="Tahoma" pitchFamily="32" charset="0"/>
              </a:rPr>
              <a:t>Длительность</a:t>
            </a:r>
          </a:p>
          <a:p>
            <a:pPr eaLnBrk="1" hangingPunct="1">
              <a:spcBef>
                <a:spcPts val="800"/>
              </a:spcBef>
              <a:buClr>
                <a:srgbClr val="00007D"/>
              </a:buClr>
              <a:buSzPct val="45000"/>
              <a:buFont typeface="Wingdings" charset="2"/>
              <a:buChar char=""/>
              <a:defRPr/>
            </a:pPr>
            <a:r>
              <a:rPr lang="ru-RU" altLang="ru-RU" sz="3200" smtClean="0">
                <a:latin typeface="Tahoma" pitchFamily="32" charset="0"/>
              </a:rPr>
              <a:t>Локализация</a:t>
            </a:r>
          </a:p>
          <a:p>
            <a:pPr marL="339725" indent="-328613" eaLnBrk="1" hangingPunct="1">
              <a:spcBef>
                <a:spcPts val="800"/>
              </a:spcBef>
              <a:buSzPct val="75000"/>
              <a:defRPr/>
            </a:pPr>
            <a:endParaRPr lang="ru-RU" altLang="ru-RU" sz="3200" smtClean="0"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31800" y="503238"/>
            <a:ext cx="8567738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850"/>
              </a:spcAft>
              <a:buClrTx/>
              <a:buFontTx/>
              <a:buNone/>
            </a:pPr>
            <a:r>
              <a:rPr lang="ru-RU" altLang="ru-RU" b="1"/>
              <a:t>Мода́льность</a:t>
            </a:r>
            <a:r>
              <a:rPr lang="ru-RU" altLang="ru-RU"/>
              <a:t> </a:t>
            </a:r>
            <a:r>
              <a:rPr lang="ru-RU" altLang="ru-RU" sz="2200"/>
              <a:t>(от лат. modus — способ) </a:t>
            </a:r>
            <a:r>
              <a:rPr lang="ru-RU" altLang="ru-RU" sz="2600"/>
              <a:t>—</a:t>
            </a:r>
            <a:r>
              <a:rPr lang="ru-RU" altLang="ru-RU"/>
              <a:t> принадлежность отражаемого раздражителя к определенной сенсорной системе; качественность определенности ощущений</a:t>
            </a:r>
            <a:r>
              <a:rPr lang="ru-RU" altLang="ru-RU" sz="2800"/>
              <a:t>. </a:t>
            </a:r>
          </a:p>
          <a:p>
            <a:pPr eaLnBrk="1" hangingPunct="1">
              <a:spcBef>
                <a:spcPct val="0"/>
              </a:spcBef>
              <a:spcAft>
                <a:spcPts val="850"/>
              </a:spcAft>
              <a:buClrTx/>
              <a:buFontTx/>
              <a:buNone/>
            </a:pPr>
            <a:r>
              <a:rPr lang="ru-RU" altLang="ru-RU" sz="2400"/>
              <a:t>Для каждой модальности существует свой орган чувств.</a:t>
            </a:r>
            <a:r>
              <a:rPr lang="ru-RU" altLang="ru-RU" sz="2600"/>
              <a:t> </a:t>
            </a:r>
          </a:p>
          <a:p>
            <a:pPr eaLnBrk="1" hangingPunct="1">
              <a:spcBef>
                <a:spcPct val="0"/>
              </a:spcBef>
              <a:spcAft>
                <a:spcPts val="850"/>
              </a:spcAft>
              <a:buClrTx/>
              <a:buFontTx/>
              <a:buNone/>
            </a:pPr>
            <a:r>
              <a:rPr lang="ru-RU" altLang="ru-RU" sz="2600"/>
              <a:t>Особенность ощущений — модальная специфичность, т.е. ощущения от восприятия звуков качественно отличаются от ощущений, например, цвета или запаха.</a:t>
            </a:r>
          </a:p>
          <a:p>
            <a:pPr eaLnBrk="1" hangingPunct="1">
              <a:spcBef>
                <a:spcPct val="0"/>
              </a:spcBef>
              <a:spcAft>
                <a:spcPts val="850"/>
              </a:spcAft>
              <a:buClrTx/>
              <a:buFontTx/>
              <a:buNone/>
            </a:pPr>
            <a:r>
              <a:rPr lang="ru-RU" altLang="ru-RU" sz="2600" b="1"/>
              <a:t>Основные модальности</a:t>
            </a:r>
            <a:r>
              <a:rPr lang="ru-RU" altLang="ru-RU" sz="2600"/>
              <a:t> (зрительная, слуховая, осязательная (кинестетическая), вкусовая и обонятельная).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31800" y="720725"/>
            <a:ext cx="842327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indent="649288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4000" b="1" dirty="0" smtClean="0"/>
              <a:t>Качество</a:t>
            </a:r>
            <a:r>
              <a:rPr lang="ru-RU" altLang="ru-RU" dirty="0" smtClean="0"/>
              <a:t> - специфические </a:t>
            </a:r>
            <a:r>
              <a:rPr lang="ru-RU" altLang="ru-RU" u="sng" dirty="0" smtClean="0"/>
              <a:t>особенности ощущения в пределах одной модальности</a:t>
            </a:r>
            <a:r>
              <a:rPr lang="ru-RU" altLang="ru-RU" dirty="0" smtClean="0"/>
              <a:t>, отличающие его от других видов. </a:t>
            </a:r>
          </a:p>
          <a:p>
            <a:pPr eaLnBrk="1" hangingPunct="1">
              <a:spcBef>
                <a:spcPct val="0"/>
              </a:spcBef>
              <a:buSzPct val="100000"/>
              <a:defRPr/>
            </a:pPr>
            <a:r>
              <a:rPr lang="ru-RU" altLang="ru-RU" dirty="0" smtClean="0"/>
              <a:t>Например, </a:t>
            </a:r>
          </a:p>
          <a:p>
            <a:pPr marL="987425" indent="-515938" eaLnBrk="1" hangingPunct="1">
              <a:spcBef>
                <a:spcPct val="0"/>
              </a:spcBef>
              <a:buSzPct val="100000"/>
              <a:defRPr/>
            </a:pPr>
            <a:r>
              <a:rPr lang="ru-RU" altLang="ru-RU" b="1" i="1" dirty="0" smtClean="0">
                <a:solidFill>
                  <a:srgbClr val="7E0021"/>
                </a:solidFill>
              </a:rPr>
              <a:t>слуховые ощущения</a:t>
            </a:r>
            <a:r>
              <a:rPr lang="ru-RU" altLang="ru-RU" b="1" dirty="0" smtClean="0">
                <a:solidFill>
                  <a:srgbClr val="7E0021"/>
                </a:solidFill>
              </a:rPr>
              <a:t> </a:t>
            </a:r>
            <a:r>
              <a:rPr lang="ru-RU" altLang="ru-RU" dirty="0" smtClean="0"/>
              <a:t>характеризуются тембром, высотой, громкостью;</a:t>
            </a:r>
          </a:p>
          <a:p>
            <a:pPr marL="987425" indent="-515938" eaLnBrk="1" hangingPunct="1">
              <a:spcBef>
                <a:spcPct val="0"/>
              </a:spcBef>
              <a:buSzPct val="100000"/>
              <a:defRPr/>
            </a:pPr>
            <a:r>
              <a:rPr lang="ru-RU" altLang="ru-RU" b="1" i="1" dirty="0" smtClean="0">
                <a:solidFill>
                  <a:srgbClr val="7E0021"/>
                </a:solidFill>
              </a:rPr>
              <a:t>зрительные</a:t>
            </a:r>
            <a:r>
              <a:rPr lang="ru-RU" altLang="ru-RU" b="1" i="1" dirty="0" smtClean="0"/>
              <a:t> </a:t>
            </a:r>
            <a:r>
              <a:rPr lang="ru-RU" altLang="ru-RU" dirty="0" smtClean="0"/>
              <a:t>- цветовым тоном, насыщенностью, светлотой, контраст.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1599</Words>
  <Application>Microsoft Office PowerPoint</Application>
  <PresentationFormat>Экран (4:3)</PresentationFormat>
  <Paragraphs>203</Paragraphs>
  <Slides>45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56" baseType="lpstr">
      <vt:lpstr>Microsoft YaHei</vt:lpstr>
      <vt:lpstr>Arial</vt:lpstr>
      <vt:lpstr>Arial Black</vt:lpstr>
      <vt:lpstr>Book Antiqua</vt:lpstr>
      <vt:lpstr>Calibri</vt:lpstr>
      <vt:lpstr>Courier New</vt:lpstr>
      <vt:lpstr>Tahoma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Нарушения ощущений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Иллюзии восприятия размера. Иллюзия Мюллера-Лайера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восприятия</dc:title>
  <dc:creator>Guchia</dc:creator>
  <cp:lastModifiedBy>Гуров</cp:lastModifiedBy>
  <cp:revision>51</cp:revision>
  <cp:lastPrinted>1601-01-01T00:00:00Z</cp:lastPrinted>
  <dcterms:created xsi:type="dcterms:W3CDTF">2003-11-22T19:45:22Z</dcterms:created>
  <dcterms:modified xsi:type="dcterms:W3CDTF">2021-09-12T14:06:24Z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00080084030000000000010250600207f5200358026400</vt:lpwstr>
  </property>
  <property fmtid="{D5CDD505-2E9C-101B-9397-08002B2CF9AE}" pid="3" name="Version">
    <vt:i4>6</vt:i4>
  </property>
</Properties>
</file>