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9" r:id="rId3"/>
    <p:sldId id="268" r:id="rId4"/>
    <p:sldId id="267" r:id="rId5"/>
    <p:sldId id="273" r:id="rId6"/>
    <p:sldId id="260" r:id="rId7"/>
    <p:sldId id="261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17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C2C6-ECF2-4975-9BBF-583EC65EFC60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B814-A6A8-4A27-9C5F-3F91C6959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65D3-455C-4B2E-B3F0-D88EFD6FB47A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FE74-725E-48A3-8181-6B051DA7C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776F-BFBF-4677-92C2-171E984E9B7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3EBD-9314-4D8F-B556-9A6D49EA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22A6-07BC-4A1C-9344-3CD8EEAFD1D3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E847-3BE0-405E-BE90-E445545E3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67E9-4BD4-4148-A224-C1F0754AC1F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7DCC-8110-471F-BC4A-E01B0152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F87B-0A18-40FA-BCC2-34CDAA67AA4E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C325-0878-4852-B602-D9F7AC184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018E-DAE8-43AF-8200-BC6BD07B638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B3A5-1E75-4EB7-B38F-5453BBD4E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E5A5-BCAF-41EF-AF31-D2AAD81A713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7618-D142-4CD6-840A-BBD9DC614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439F-FABE-44CC-983D-B591C2B50666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8E1A-D5D8-4699-9511-6B80D4D1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E442-8B9E-4314-ABA0-14B26BC6D5D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7131-C67F-4704-85C3-3BA06FD7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BDD5-71AF-46CD-BD02-5276B56D6D00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2BEB-EC71-44F1-934F-028B7ADE0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69A3B6C-B0C0-42BD-948B-D31750D549E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DFF760D-1D21-48B5-8339-16ED70EEF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9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464315" y="1700808"/>
            <a:ext cx="821537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Название </a:t>
            </a:r>
            <a:endParaRPr lang="ru-RU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333375"/>
            <a:ext cx="7921625" cy="863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Федеральный государственное бюджетное образовательное учреждение высшего образования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«Красноярский государственный медицинский университет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 им. профессора </a:t>
            </a:r>
            <a:r>
              <a:rPr lang="ru-RU" sz="2000" dirty="0" err="1"/>
              <a:t>В.Ф.Войно-Ясенецкого</a:t>
            </a:r>
            <a:r>
              <a:rPr lang="ru-RU" sz="2000" dirty="0"/>
              <a:t>» Минздрава России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6200775"/>
            <a:ext cx="3457575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5F5F5F"/>
                </a:solidFill>
              </a:rPr>
              <a:t>направление, 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область, 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приоритетное направление 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критическая технология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5778" y="386104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388" y="-26988"/>
            <a:ext cx="8856662" cy="1225551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5F5F5F"/>
                </a:solidFill>
              </a:rPr>
              <a:t>Цель и проблема, которую предлагаете решить</a:t>
            </a:r>
            <a:endParaRPr lang="ru-RU" sz="3600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84213" y="3016250"/>
            <a:ext cx="29527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пример </a:t>
            </a:r>
            <a:r>
              <a:rPr lang="ru-RU" sz="1400" dirty="0" smtClean="0">
                <a:solidFill>
                  <a:srgbClr val="FF0000"/>
                </a:solidFill>
              </a:rPr>
              <a:t>Модели </a:t>
            </a:r>
            <a:r>
              <a:rPr lang="en-US" sz="1400" dirty="0">
                <a:solidFill>
                  <a:srgbClr val="FF0000"/>
                </a:solidFill>
              </a:rPr>
              <a:t>in vivo </a:t>
            </a:r>
            <a:r>
              <a:rPr lang="ru-RU" sz="1400" dirty="0">
                <a:solidFill>
                  <a:srgbClr val="FF0000"/>
                </a:solidFill>
              </a:rPr>
              <a:t>на лабораторных </a:t>
            </a:r>
            <a:r>
              <a:rPr lang="ru-RU" sz="1400" dirty="0" smtClean="0">
                <a:solidFill>
                  <a:srgbClr val="FF0000"/>
                </a:solidFill>
              </a:rPr>
              <a:t>животных (что есть)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5148263" y="3068638"/>
            <a:ext cx="3025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 пример </a:t>
            </a:r>
            <a:r>
              <a:rPr lang="ru-RU" dirty="0" err="1" smtClean="0">
                <a:solidFill>
                  <a:srgbClr val="FF0000"/>
                </a:solidFill>
              </a:rPr>
              <a:t>Монослойные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клеточные модели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vitro</a:t>
            </a:r>
            <a:r>
              <a:rPr lang="ru-RU" dirty="0" smtClean="0">
                <a:solidFill>
                  <a:srgbClr val="FF0000"/>
                </a:solidFill>
              </a:rPr>
              <a:t> (что предлагаем)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4879181" y="5013176"/>
            <a:ext cx="4427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Как пример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Модели, которые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заменяют животные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модели (заключение)</a:t>
            </a: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02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1349375"/>
            <a:ext cx="1666875" cy="166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2124075" cy="1663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4104" name="Рисунок 13"/>
          <p:cNvPicPr>
            <a:picLocks noChangeAspect="1" noChangeArrowheads="1"/>
          </p:cNvPicPr>
          <p:nvPr/>
        </p:nvPicPr>
        <p:blipFill>
          <a:blip r:embed="rId4"/>
          <a:srcRect l="51843" t="55656" r="25000" b="1086"/>
          <a:stretch>
            <a:fillRect/>
          </a:stretch>
        </p:blipFill>
        <p:spPr bwMode="auto">
          <a:xfrm>
            <a:off x="5003800" y="1341438"/>
            <a:ext cx="159543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Рисунок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484313"/>
            <a:ext cx="1676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27584" y="4509120"/>
            <a:ext cx="331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Используйте четкие, лаконичные фразы, </a:t>
            </a:r>
            <a:r>
              <a:rPr lang="ru-RU" sz="2400" dirty="0" err="1" smtClean="0"/>
              <a:t>инфографику</a:t>
            </a:r>
            <a:r>
              <a:rPr lang="ru-RU" sz="2400" dirty="0" smtClean="0"/>
              <a:t>, схемы, фото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36" y="260648"/>
            <a:ext cx="9036496" cy="865188"/>
          </a:xfrm>
        </p:spPr>
        <p:txBody>
          <a:bodyPr/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F5F5F"/>
                </a:solidFill>
              </a:rPr>
              <a:t>Проблема, Решение</a:t>
            </a:r>
            <a:r>
              <a:rPr lang="ru-RU" sz="2800" dirty="0">
                <a:solidFill>
                  <a:srgbClr val="5F5F5F"/>
                </a:solidFill>
              </a:rPr>
              <a:t>, которое вы </a:t>
            </a:r>
            <a:r>
              <a:rPr lang="ru-RU" sz="2800" dirty="0" smtClean="0">
                <a:solidFill>
                  <a:srgbClr val="5F5F5F"/>
                </a:solidFill>
              </a:rPr>
              <a:t>предлагаете </a:t>
            </a:r>
            <a:br>
              <a:rPr lang="ru-RU" sz="2800" dirty="0" smtClean="0">
                <a:solidFill>
                  <a:srgbClr val="5F5F5F"/>
                </a:solidFill>
              </a:rPr>
            </a:br>
            <a:r>
              <a:rPr lang="ru-RU" sz="2800" dirty="0" smtClean="0">
                <a:solidFill>
                  <a:srgbClr val="5F5F5F"/>
                </a:solidFill>
              </a:rPr>
              <a:t>и </a:t>
            </a:r>
            <a:r>
              <a:rPr lang="ru-RU" sz="2800" dirty="0">
                <a:solidFill>
                  <a:srgbClr val="5F5F5F"/>
                </a:solidFill>
              </a:rPr>
              <a:t>Возможности </a:t>
            </a:r>
            <a:r>
              <a:rPr lang="ru-RU" sz="2000" dirty="0" smtClean="0">
                <a:solidFill>
                  <a:srgbClr val="5F5F5F"/>
                </a:solidFill>
              </a:rPr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могут быть на одном или нескольких слайдах</a:t>
            </a:r>
            <a:r>
              <a:rPr lang="ru-RU" sz="2000" dirty="0" smtClean="0">
                <a:solidFill>
                  <a:srgbClr val="5F5F5F"/>
                </a:solidFill>
              </a:rPr>
              <a:t>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4875" y="1412875"/>
            <a:ext cx="5173663" cy="72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Возможные области применения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7362" y="4147046"/>
            <a:ext cx="4321175" cy="719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Можете указать возможных потребителей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9700" y="5084763"/>
            <a:ext cx="3456756" cy="1096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Например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Япония…,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Европа…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1412875"/>
            <a:ext cx="2670175" cy="1008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Схемы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4002584"/>
            <a:ext cx="2670175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Картинки/фото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23488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Перечень, т.е. 1…, 2…, 3…</a:t>
            </a:r>
          </a:p>
          <a:p>
            <a:r>
              <a:rPr lang="ru-RU" dirty="0" smtClean="0"/>
              <a:t> или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15888"/>
            <a:ext cx="8675687" cy="7207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5F5F5F"/>
                </a:solidFill>
              </a:rPr>
              <a:t>Технология </a:t>
            </a:r>
            <a:r>
              <a:rPr lang="ru-RU" sz="2000" dirty="0">
                <a:solidFill>
                  <a:srgbClr val="FF0000"/>
                </a:solidFill>
              </a:rPr>
              <a:t>(описание вашей идеи более </a:t>
            </a:r>
            <a:r>
              <a:rPr lang="ru-RU" sz="2000" dirty="0" smtClean="0">
                <a:solidFill>
                  <a:srgbClr val="FF0000"/>
                </a:solidFill>
              </a:rPr>
              <a:t>подробно, если хотите)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36613"/>
            <a:ext cx="7560518" cy="4968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ru-RU" sz="1600" dirty="0" smtClean="0"/>
              <a:t>.</a:t>
            </a:r>
          </a:p>
          <a:p>
            <a:pPr marL="342900" indent="-342900">
              <a:buAutoNum type="arabicParenR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2195737" y="5876925"/>
            <a:ext cx="58326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 smtClean="0"/>
              <a:t>Патенты, </a:t>
            </a:r>
            <a:r>
              <a:rPr lang="ru-RU" b="1" dirty="0" err="1" smtClean="0"/>
              <a:t>рац.предложения</a:t>
            </a:r>
            <a:r>
              <a:rPr lang="ru-RU" b="1" dirty="0" smtClean="0"/>
              <a:t>, технология… </a:t>
            </a:r>
            <a:r>
              <a:rPr lang="ru-RU" b="1" dirty="0" smtClean="0">
                <a:solidFill>
                  <a:srgbClr val="FF0000"/>
                </a:solidFill>
              </a:rPr>
              <a:t>(укажите названия и регистрационные номера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5F5F5F"/>
                </a:solidFill>
              </a:rPr>
              <a:t>Конкуренция</a:t>
            </a:r>
            <a:endParaRPr lang="en-US" sz="3000" dirty="0" smtClean="0">
              <a:solidFill>
                <a:srgbClr val="5F5F5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5F5F5F"/>
                </a:solidFill>
              </a:rPr>
              <a:t>Анализ конкурентной среды (</a:t>
            </a:r>
            <a:r>
              <a:rPr lang="ru-RU" dirty="0" smtClean="0">
                <a:solidFill>
                  <a:srgbClr val="FF0000"/>
                </a:solidFill>
              </a:rPr>
              <a:t>Кто и где является конкурентом</a:t>
            </a:r>
            <a:r>
              <a:rPr lang="ru-RU" dirty="0" smtClean="0">
                <a:solidFill>
                  <a:srgbClr val="5F5F5F"/>
                </a:solidFill>
              </a:rPr>
              <a:t>)</a:t>
            </a:r>
            <a:endParaRPr lang="en-US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5F5F5F"/>
                </a:solidFill>
              </a:rPr>
              <a:t>Можете указать конкурентов и их продукцию </a:t>
            </a:r>
            <a:r>
              <a:rPr lang="ru-RU" dirty="0" smtClean="0">
                <a:solidFill>
                  <a:srgbClr val="FF0000"/>
                </a:solidFill>
              </a:rPr>
              <a:t>(схемы, рисунки, таблица, как угодно)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5F5F5F"/>
                </a:solidFill>
              </a:rPr>
              <a:t>Конкурентные преимущества предлагаемого решения</a:t>
            </a:r>
            <a:r>
              <a:rPr lang="en-US" dirty="0" smtClean="0">
                <a:solidFill>
                  <a:srgbClr val="5F5F5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1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5F5F5F"/>
                </a:solidFill>
              </a:rPr>
              <a:t>Рынок </a:t>
            </a:r>
            <a:r>
              <a:rPr lang="ru-RU" sz="3200" dirty="0" smtClean="0">
                <a:solidFill>
                  <a:srgbClr val="FF0000"/>
                </a:solidFill>
              </a:rPr>
              <a:t>(в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остребованность на рынке)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93" name="Группа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563182"/>
              </p:ext>
            </p:extLst>
          </p:nvPr>
        </p:nvGraphicFramePr>
        <p:xfrm>
          <a:off x="285750" y="1006475"/>
          <a:ext cx="8607425" cy="4673261"/>
        </p:xfrm>
        <a:graphic>
          <a:graphicData uri="http://schemas.openxmlformats.org/drawingml/2006/table">
            <a:tbl>
              <a:tblPr/>
              <a:tblGrid>
                <a:gridCol w="2126010"/>
                <a:gridCol w="3168352"/>
                <a:gridCol w="2232248"/>
                <a:gridCol w="1080815"/>
              </a:tblGrid>
              <a:tr h="866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Области применения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Возможные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это просто примеры, пишите свое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рынка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Фундаментальные исследования (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это пример, пишите свое!!!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научно-исследовательские разработки новых методов и технологий проведения диагностики и терапии для нужд клинической и теоретической медицины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Научно-исследовательские центры и институты РАН, РАМН, научные подразделения ВУЗов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шт./год.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62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Практическая медицина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т.д.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сравнительные исследования по доклинической оценке лекарственных средств…(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это тоже пример, переписывать не надо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Фармацевтические компании, научные подразделения ВУЗов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шт./год.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5F5F5F"/>
                </a:solidFill>
              </a:rPr>
              <a:t>Бизнес-модель и План </a:t>
            </a:r>
            <a:r>
              <a:rPr lang="ru-RU" sz="3200" dirty="0">
                <a:solidFill>
                  <a:srgbClr val="5F5F5F"/>
                </a:solidFill>
              </a:rPr>
              <a:t>по вехам и бюджет</a:t>
            </a:r>
            <a:endParaRPr lang="ru-RU" sz="3200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6477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Распишите по пунктам (времени и затратам) вашу работу с указанием планов на дальнейшее), можете указать и экономические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состовляющие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2133600"/>
          <a:ext cx="7632700" cy="3950208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реализации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32 557рублей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работающих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Планируемая прибыль на единицу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47 000-56 000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выручка от реализации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5 640 000 – 13 440 000 руб. в год.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окупаемости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20-38 мес.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8219" name="Прямоугольник 4"/>
          <p:cNvSpPr>
            <a:spLocks noChangeArrowheads="1"/>
          </p:cNvSpPr>
          <p:nvPr/>
        </p:nvSpPr>
        <p:spPr bwMode="auto">
          <a:xfrm>
            <a:off x="4211638" y="6264275"/>
            <a:ext cx="4633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714488"/>
            <a:ext cx="5000660" cy="3714776"/>
          </a:xfrm>
        </p:spPr>
        <p:txBody>
          <a:bodyPr/>
          <a:lstStyle/>
          <a:p>
            <a:pPr marL="0" lvl="1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Опишите, что уже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делали (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например)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Проведены исследования в области …,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Разработан метод …,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Созданы протоколы…, патенты…, модели,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Внедрены методы…,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Вместе играем в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автоквест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пейнтбол, прыгаем с парашютом.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2204864"/>
            <a:ext cx="33575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ФИО, чем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занимается, роль в проекте, личные качества и достижения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ФИО, чем занимается, роль в проекте, личные качества и достижения.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ФИО, чем занимается, роль в проекте, личные качества и достижения.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825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команде есть химики,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бизнесмены, организаторы, специалисты, бухгалтер, инженеры (пишите то, что есть)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205038"/>
            <a:ext cx="8229600" cy="1944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Благодарю за внимание!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458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Название </vt:lpstr>
      <vt:lpstr>Презентация PowerPoint</vt:lpstr>
      <vt:lpstr>Проблема, Решение, которое вы предлагаете  и Возможности (могут быть на одном или нескольких слайдах)</vt:lpstr>
      <vt:lpstr>Технология (описание вашей идеи более подробно, если хотите)</vt:lpstr>
      <vt:lpstr>Конкуренция</vt:lpstr>
      <vt:lpstr>Рынок (востребованность на рынке) </vt:lpstr>
      <vt:lpstr>Бизнес-модель и План по вехам и бюджет</vt:lpstr>
      <vt:lpstr>Команда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ультрафиолетовый лазерный спектрофлуориметр</dc:title>
  <dc:creator>Оленька и Дима</dc:creator>
  <cp:lastModifiedBy>БеловаОА</cp:lastModifiedBy>
  <cp:revision>61</cp:revision>
  <dcterms:created xsi:type="dcterms:W3CDTF">2011-04-07T13:02:42Z</dcterms:created>
  <dcterms:modified xsi:type="dcterms:W3CDTF">2017-05-25T10:21:03Z</dcterms:modified>
</cp:coreProperties>
</file>