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16"/>
  </p:notesMasterIdLst>
  <p:sldIdLst>
    <p:sldId id="256" r:id="rId6"/>
    <p:sldId id="26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28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1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2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3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4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5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6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7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8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9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0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1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2" name="AutoShape 1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3" name="AutoShape 1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4" name="AutoShape 1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5" name="AutoShape 2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6" name="AutoShape 2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7" name="AutoShape 2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8" name="Rectangle 2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086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11863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6170" name="Text Box 25"/>
          <p:cNvSpPr txBox="1">
            <a:spLocks noChangeArrowheads="1"/>
          </p:cNvSpPr>
          <p:nvPr/>
        </p:nvSpPr>
        <p:spPr bwMode="auto">
          <a:xfrm>
            <a:off x="0" y="0"/>
            <a:ext cx="32464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71" name="Text Box 26"/>
          <p:cNvSpPr txBox="1">
            <a:spLocks noChangeArrowheads="1"/>
          </p:cNvSpPr>
          <p:nvPr/>
        </p:nvSpPr>
        <p:spPr bwMode="auto">
          <a:xfrm>
            <a:off x="4278313" y="0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72" name="Text Box 27"/>
          <p:cNvSpPr txBox="1">
            <a:spLocks noChangeArrowheads="1"/>
          </p:cNvSpPr>
          <p:nvPr/>
        </p:nvSpPr>
        <p:spPr bwMode="auto">
          <a:xfrm>
            <a:off x="0" y="10156825"/>
            <a:ext cx="32464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4485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665DF87-8EE1-40FC-AFA4-6879EE383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C60ACE73-BC39-46CE-BA8F-27DB9B168C5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DB65087D-F097-4359-8E8C-85C926F7550B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1B6213A4-C1BB-4D58-94C4-695902BA3C2F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72F70CC9-6E8B-441D-98E0-EC92B60491B4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Rectangle 4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9" name="Rectangle 5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26B1EF12-2408-4A0A-83F4-35D4CCE348F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C0F9F7E8-2565-4748-88C3-00153C67B048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08063" y="5078413"/>
            <a:ext cx="5543550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A005896-5158-4BEE-95FB-25ED82F73CB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400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31684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183D117-A6E0-4B4C-BDF7-4F9991EAEE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C5C00290-BC94-4A8D-8F31-D69DBA459B03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A56AFB6A-7093-4FE2-9B61-D6F60B99004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6B8FB88F-D332-4487-AE29-AF69C582366A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B134FB1-0A79-4721-9DAF-47FAB8BD359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E3B56B8-21BF-489E-A8B4-E14BCC17FFC7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B90931AA-8E23-4471-B86B-84EEB6CD3DB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1180430B-095D-480C-ABB0-140877A543E6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8CF5B9C6-DEB7-47C3-97B9-9D3FECCCB78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50702015-5DEE-4429-8885-9DA52CD19D1C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0D69973-C7D6-4DC2-8287-3AF73379C08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BEAAE2BF-C320-4CC3-907F-C2B8A7A545D9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463B0BE4-F576-4EA7-9C24-D6F38B8D185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531F7DDA-B44D-4684-B1F0-4DE911A9DA5E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0333C-04CA-4B74-886B-DE893BE53E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885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9B67-B5F4-49C2-A2F4-7A980927C1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862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0275" y="301625"/>
            <a:ext cx="2257425" cy="6419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24637" cy="6419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47894-06DF-42F1-8C91-E7E2BAA224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556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0D4E0-9822-4403-96A2-42DF48132C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5298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EF51A-F995-4AF0-837E-C803E35ED4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6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D6245-5140-48BE-82D2-5E175DEB95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6972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48175" cy="4968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3813" y="1763713"/>
            <a:ext cx="4449762" cy="4968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160A2-576B-412B-B08D-B1D8AD9A5C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976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DCA29-3FCC-4BB6-89B6-C6D6CC8EA6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3845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AB9B5-CCB6-4340-B893-EAD23FD5C5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320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DE7A-2498-4EDE-86E6-0C73988420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5147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47F98-3AFC-4816-AD57-A1761AC0F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15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90F9A-74F2-4FA4-9308-ED6F68EE1C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3229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54C0-4B53-484F-9A99-BA67989FA4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839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7D8A-A932-4A3D-A52E-DF261605E8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8155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1388" y="303213"/>
            <a:ext cx="2262187" cy="6429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35750" cy="6429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A1067-890E-4074-A2F8-69614615E1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3539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07044-66A2-47E4-95AF-B8CCEC3A8A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1097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4A6B7-243A-4BF7-A103-DD45862109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8014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A9D88-FE3B-4A5B-B40D-3D8E610E8C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8427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49762" cy="4970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763713"/>
            <a:ext cx="4449763" cy="4970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92674-1116-4001-AB7E-D4A682EE53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803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2D054-5755-4CBB-8D55-A8CEB72FB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3492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309D9-8053-49D0-9503-7DBAA0250E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0993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6EFF-8809-4305-BBE2-6F21343787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64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7C3BC-30D2-4A49-B8BD-265ADADBEF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9694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4A782-0780-40DC-9095-0B9430EBA6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002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3044D-9E3C-4C15-83E4-4BD212C4CB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8946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40E65-5C1B-41E9-AEF7-7CBD23C744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8962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2975" y="303213"/>
            <a:ext cx="2262188" cy="6430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37337" cy="6430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79681-2599-4FE2-87B1-8765BED303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1589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5EF8-3735-4C51-9F46-1B0E8F8A8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0607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5EE4-063F-4030-9A4D-4A27646BF8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605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C0B5-08A3-4BD3-9687-6EE46C7A18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598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49762" cy="4972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763713"/>
            <a:ext cx="4451350" cy="4972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7B03-1DCD-45FA-A669-DBD0B880DC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645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C7847-DBDD-4FD7-B72D-4811C6CF8C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8642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623E2-8BA6-4FB4-9399-E1C8834761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525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0237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875" y="1768475"/>
            <a:ext cx="4441825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D49C5-F064-4460-BAF5-9CC7801C82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1531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33CC-2FC0-42F5-9B02-927F23C22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347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67262-3E35-436E-AF73-4F0988F81E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4202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93017-1C45-4486-AA40-472757B7FD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872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BACF2-A2EA-4139-9A37-55DEFF96F1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4468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4563" y="303213"/>
            <a:ext cx="2262187" cy="6432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38925" cy="6432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9B32B-DC68-4BBE-A987-DAC29D94AD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298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3BE62E6-6303-4F70-84A8-5E0BB53E3121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088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93787A1-6BE3-4A6A-B50F-1B09DCDC6EF7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46161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97B9D42-C58D-4CD4-8DAB-61B2DCEFD3D1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035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2475" y="2184400"/>
            <a:ext cx="4205288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0163" y="2184400"/>
            <a:ext cx="4205287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4BDD1DA-6C52-4C1E-A967-EC07CF0C6B01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4595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8E44C6E-5820-438F-8C28-F34E7E92E6FC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270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2E65E-D155-424C-A7F7-9E1BA7EC5E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3463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1CE2F86-9982-43CC-85A8-D22C53BB2F7F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95594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414628C-135C-4667-BB9C-2ED8E4E025B9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26861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B51CA6F-70FA-47C5-ABF3-94BED3EC4CD6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2028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E360FB1-392F-4649-A57E-821880731447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68333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7655A02-CE6B-4A1B-BB1D-5D87D77D33F3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6855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7913" y="671513"/>
            <a:ext cx="2225675" cy="6043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0888" y="671513"/>
            <a:ext cx="6524625" cy="6043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D4AF306-EA7D-42C7-91D6-07F061EAEBF3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490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6010E-25E5-4C89-9941-5E5FDCD6BA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195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23D35-1B15-46E5-A592-A0195C48ED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688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F89F4-F5E1-4A12-A0B1-DBC3A65213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820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C592C-2F03-4978-A781-2B4141A575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374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344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3446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12987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607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114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057251C-E497-4325-8C28-8FCC22430C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5033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503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30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30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E0C585CD-61CE-4E6B-A1F4-D0E5E1467C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51925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51925" cy="497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32037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32038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74053C7-938A-4FEF-A3E8-6843D07DB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5351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53512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336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336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ABF59B9F-F65D-495F-BEF1-4210F05ADE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0888" y="671513"/>
            <a:ext cx="8902700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475" y="2184400"/>
            <a:ext cx="8562975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520" tIns="46080" rIns="18252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7953375" y="7100888"/>
            <a:ext cx="210026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752475" y="7016750"/>
            <a:ext cx="47037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935913" y="6777038"/>
            <a:ext cx="20955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0" rIns="92160" bIns="0" numCol="1" anchor="b" anchorCtr="0" compatLnSpc="1">
            <a:prstTxWarp prst="textNoShape">
              <a:avLst/>
            </a:prstTxWarp>
          </a:bodyPr>
          <a:lstStyle>
            <a:lvl2pPr marL="457200" lvl="1" indent="0" algn="r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FFFFFF"/>
                </a:solidFill>
                <a:cs typeface="Times New Roman" panose="02020603050405020304" pitchFamily="18" charset="0"/>
              </a:defRPr>
            </a:lvl2pPr>
          </a:lstStyle>
          <a:p>
            <a:pPr lvl="1">
              <a:defRPr/>
            </a:pPr>
            <a:fld id="{E3F20199-B28A-4053-86CA-42F3AABACB1E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446463" y="6886575"/>
            <a:ext cx="3192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FFCC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FFCC66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FFCC66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FFCC66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FFCC66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FFCC66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FFCC66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FFCC66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FFCC66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8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15900" y="2130425"/>
            <a:ext cx="96472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 rot="180000">
            <a:off x="7367588" y="3840163"/>
            <a:ext cx="2330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152525" y="5688013"/>
            <a:ext cx="8639175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16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>
                <a:solidFill>
                  <a:srgbClr val="000000"/>
                </a:solidFill>
                <a:latin typeface="Calibri" panose="020F0502020204030204" pitchFamily="34" charset="0"/>
              </a:rPr>
              <a:t>Лектор: </a:t>
            </a: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457200" y="327025"/>
            <a:ext cx="62388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Кафедра педагогики и психологии</a:t>
            </a:r>
          </a:p>
          <a:p>
            <a:pPr algn="ctr" eaLnBrk="1"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 с курсом ПО</a:t>
            </a:r>
          </a:p>
        </p:txBody>
      </p:sp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323850"/>
            <a:ext cx="2525712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3671888" y="6840538"/>
            <a:ext cx="29527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</a:rPr>
              <a:t>Красноярск 2018</a:t>
            </a:r>
          </a:p>
        </p:txBody>
      </p:sp>
      <p:pic>
        <p:nvPicPr>
          <p:cNvPr id="717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359025"/>
            <a:ext cx="7056438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151563" y="5605463"/>
            <a:ext cx="3571875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ru-RU" altLang="ru-RU" sz="25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БЛАГОДАРЮ</a:t>
            </a:r>
            <a:br>
              <a:rPr lang="ru-RU" altLang="ru-RU" sz="25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5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 ВНИМАНИЕ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173038"/>
            <a:ext cx="4325937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263775"/>
            <a:ext cx="45974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542925" y="722313"/>
            <a:ext cx="9391650" cy="505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</a:rPr>
              <a:t>Просмотреть художественные фильмы: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700" dirty="0"/>
              <a:t>«Мир глазами ребенка», «Пролетая над гнездом кукушки», «Пианино», «Запах женщины», «Танцующая в темноте», «Венера в коробке», «Игры разума», «Человек дождя», «Страна глухих», «Глаза», «Джонни», «Дом малютки»,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700" dirty="0"/>
              <a:t>«С первого взгляда», «Инстинкт», «Возрождение», «Зеленая миля», «Идиоты», «</a:t>
            </a:r>
            <a:r>
              <a:rPr lang="ru-RU" altLang="ru-RU" sz="2700" dirty="0" err="1"/>
              <a:t>Дансер</a:t>
            </a:r>
            <a:r>
              <a:rPr lang="ru-RU" altLang="ru-RU" sz="2700" dirty="0"/>
              <a:t>», «Испытание любовью», «Без изъяна», «Старухи»,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700" dirty="0"/>
              <a:t> «Что то не так с Кевином», «Похороните меня за плинтусом</a:t>
            </a:r>
            <a:r>
              <a:rPr lang="ru-RU" altLang="ru-RU" sz="2700" dirty="0" smtClean="0"/>
              <a:t>», «</a:t>
            </a:r>
            <a:r>
              <a:rPr lang="ru-RU" altLang="ru-RU" sz="2700" dirty="0" err="1" smtClean="0"/>
              <a:t>Форест</a:t>
            </a:r>
            <a:r>
              <a:rPr lang="ru-RU" altLang="ru-RU" sz="2700" dirty="0" smtClean="0"/>
              <a:t> </a:t>
            </a:r>
            <a:r>
              <a:rPr lang="ru-RU" altLang="ru-RU" sz="2700" dirty="0" err="1" smtClean="0"/>
              <a:t>Гамп</a:t>
            </a:r>
            <a:r>
              <a:rPr lang="ru-RU" altLang="ru-RU" sz="2700" dirty="0" smtClean="0"/>
              <a:t>», </a:t>
            </a:r>
            <a:r>
              <a:rPr lang="ru-RU" altLang="ru-RU" sz="2700" dirty="0"/>
              <a:t>«Цирк бабочек» </a:t>
            </a:r>
            <a:endParaRPr lang="ru-RU" altLang="ru-RU" sz="2700" dirty="0"/>
          </a:p>
          <a:p>
            <a:pPr algn="ctr"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endParaRPr lang="ru-RU" altLang="ru-RU" sz="2600" b="1" dirty="0" smtClean="0"/>
          </a:p>
          <a:p>
            <a:pPr algn="ctr"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 b="1" dirty="0" smtClean="0"/>
              <a:t>Написать </a:t>
            </a:r>
            <a:r>
              <a:rPr lang="ru-RU" altLang="ru-RU" sz="2600" b="1" dirty="0"/>
              <a:t>эссе по фильму </a:t>
            </a:r>
            <a:r>
              <a:rPr lang="ru-RU" altLang="ru-RU" sz="2600" dirty="0"/>
              <a:t>(до педпрактики)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383087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28625" y="431800"/>
            <a:ext cx="936307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Слово </a:t>
            </a:r>
            <a:r>
              <a:rPr lang="ru-RU" altLang="ru-RU" sz="3200">
                <a:solidFill>
                  <a:srgbClr val="000000"/>
                </a:solidFill>
              </a:rPr>
              <a:t>"эссе</a:t>
            </a:r>
            <a:r>
              <a:rPr lang="ru-RU" altLang="ru-RU" sz="2600">
                <a:solidFill>
                  <a:srgbClr val="000000"/>
                </a:solidFill>
              </a:rPr>
              <a:t>" пришло в русский язык из французского и исторически восходит к латинскому слову </a:t>
            </a:r>
            <a:r>
              <a:rPr lang="ru-RU" altLang="ru-RU" sz="2600" i="1">
                <a:solidFill>
                  <a:srgbClr val="000000"/>
                </a:solidFill>
              </a:rPr>
              <a:t>exagium</a:t>
            </a:r>
            <a:r>
              <a:rPr lang="ru-RU" altLang="ru-RU" sz="2600">
                <a:solidFill>
                  <a:srgbClr val="000000"/>
                </a:solidFill>
              </a:rPr>
              <a:t> (взвешивание). Французское "</a:t>
            </a:r>
            <a:r>
              <a:rPr lang="ru-RU" altLang="ru-RU" sz="2600" i="1">
                <a:solidFill>
                  <a:srgbClr val="000000"/>
                </a:solidFill>
              </a:rPr>
              <a:t>еssаi</a:t>
            </a:r>
            <a:r>
              <a:rPr lang="ru-RU" altLang="ru-RU" sz="2600">
                <a:solidFill>
                  <a:srgbClr val="000000"/>
                </a:solidFill>
              </a:rPr>
              <a:t>" можно буквально перевести словами опыт, проба, попытка, набросок, очерк.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000000"/>
                </a:solidFill>
              </a:rPr>
              <a:t>Эссе </a:t>
            </a:r>
            <a:r>
              <a:rPr lang="ru-RU" altLang="ru-RU" sz="3200">
                <a:solidFill>
                  <a:srgbClr val="000000"/>
                </a:solidFill>
              </a:rPr>
              <a:t>- это прозаическое сочинение небольшого объема и свободной композиции, выражающее индивидуальные впечатления и соображения по конкретному поводу или вопросу и не претендующее на  исчерпывающую трактовку предмета.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В "Толковом словаре иноязычных слов"  оно определяется как "очерк, трактующий какие-нибудь проблемы не в систематическом научном виде, а в свободной форме"</a:t>
            </a:r>
            <a:r>
              <a:rPr lang="ru-RU" altLang="ru-RU" sz="1000">
                <a:solidFill>
                  <a:srgbClr val="000000"/>
                </a:solidFill>
              </a:rPr>
              <a:t>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4248150"/>
            <a:ext cx="4176713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7338" y="495300"/>
            <a:ext cx="9696450" cy="697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ts val="1000"/>
              </a:spcAft>
              <a:buSzPct val="100000"/>
              <a:defRPr/>
            </a:pPr>
            <a:r>
              <a:rPr lang="ru-RU" altLang="ru-RU" sz="3600" b="1" dirty="0" smtClean="0">
                <a:solidFill>
                  <a:srgbClr val="7E0021"/>
                </a:solidFill>
              </a:rPr>
              <a:t>Признаки эссе:</a:t>
            </a:r>
          </a:p>
          <a:p>
            <a:pPr marL="458788" indent="-457200" eaLnBrk="1"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000000"/>
                </a:solidFill>
              </a:rPr>
              <a:t>Небольшой объем</a:t>
            </a:r>
          </a:p>
          <a:p>
            <a:pPr marL="458788" indent="-457200" eaLnBrk="1"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000000"/>
                </a:solidFill>
              </a:rPr>
              <a:t>Конкретная тема </a:t>
            </a:r>
            <a:r>
              <a:rPr lang="ru-RU" altLang="ru-RU" sz="2800" dirty="0" smtClean="0">
                <a:solidFill>
                  <a:srgbClr val="000000"/>
                </a:solidFill>
              </a:rPr>
              <a:t>и подчеркнуто</a:t>
            </a:r>
            <a:r>
              <a:rPr lang="ru-RU" altLang="ru-RU" sz="2800" b="1" dirty="0" smtClean="0">
                <a:solidFill>
                  <a:srgbClr val="000000"/>
                </a:solidFill>
              </a:rPr>
              <a:t> субъективная</a:t>
            </a:r>
            <a:r>
              <a:rPr lang="ru-RU" altLang="ru-RU" sz="2800" dirty="0" smtClean="0">
                <a:solidFill>
                  <a:srgbClr val="000000"/>
                </a:solidFill>
              </a:rPr>
              <a:t> ее </a:t>
            </a:r>
            <a:r>
              <a:rPr lang="ru-RU" altLang="ru-RU" sz="2800" b="1" dirty="0" smtClean="0">
                <a:solidFill>
                  <a:srgbClr val="000000"/>
                </a:solidFill>
              </a:rPr>
              <a:t>трактовка</a:t>
            </a:r>
          </a:p>
          <a:p>
            <a:pPr marL="458788" indent="-457200" eaLnBrk="1"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000000"/>
                </a:solidFill>
              </a:rPr>
              <a:t>Свободная композиция</a:t>
            </a:r>
            <a:r>
              <a:rPr lang="ru-RU" altLang="ru-RU" sz="2800" dirty="0" smtClean="0">
                <a:solidFill>
                  <a:srgbClr val="000000"/>
                </a:solidFill>
              </a:rPr>
              <a:t> - </a:t>
            </a:r>
            <a:r>
              <a:rPr lang="ru-RU" altLang="ru-RU" sz="2700" dirty="0" smtClean="0">
                <a:solidFill>
                  <a:srgbClr val="000000"/>
                </a:solidFill>
              </a:rPr>
              <a:t>важная особенность жанра</a:t>
            </a:r>
          </a:p>
          <a:p>
            <a:pPr marL="458788" indent="-457200" eaLnBrk="1"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000000"/>
                </a:solidFill>
              </a:rPr>
              <a:t>Непринужденность повествования</a:t>
            </a:r>
          </a:p>
          <a:p>
            <a:pPr marL="458788" indent="-457200" eaLnBrk="1"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000000"/>
                </a:solidFill>
              </a:rPr>
              <a:t>Склонность к парадоксам</a:t>
            </a:r>
          </a:p>
          <a:p>
            <a:pPr marL="458788" indent="-457200" eaLnBrk="1"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dirty="0" smtClean="0">
                <a:solidFill>
                  <a:srgbClr val="000000"/>
                </a:solidFill>
              </a:rPr>
              <a:t>Эссе призвано </a:t>
            </a:r>
            <a:r>
              <a:rPr lang="ru-RU" altLang="ru-RU" sz="2800" b="1" dirty="0" smtClean="0">
                <a:solidFill>
                  <a:srgbClr val="000000"/>
                </a:solidFill>
              </a:rPr>
              <a:t>удивить</a:t>
            </a:r>
            <a:r>
              <a:rPr lang="ru-RU" altLang="ru-RU" sz="2800" dirty="0" smtClean="0">
                <a:solidFill>
                  <a:srgbClr val="000000"/>
                </a:solidFill>
              </a:rPr>
              <a:t> читателя — </a:t>
            </a:r>
          </a:p>
          <a:p>
            <a:pPr marL="458787" indent="-457200" eaLnBrk="1">
              <a:spcAft>
                <a:spcPts val="10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dirty="0" smtClean="0">
                <a:solidFill>
                  <a:srgbClr val="000000"/>
                </a:solidFill>
              </a:rPr>
              <a:t> обязательное качество. </a:t>
            </a:r>
          </a:p>
          <a:p>
            <a:pPr marL="458788" indent="-457200" eaLnBrk="1"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000000"/>
                </a:solidFill>
              </a:rPr>
              <a:t>Внутреннее смысловое единство</a:t>
            </a:r>
          </a:p>
          <a:p>
            <a:pPr marL="458788" indent="-457200" eaLnBrk="1"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000000"/>
                </a:solidFill>
              </a:rPr>
              <a:t>Ориентация на разговорную речь</a:t>
            </a:r>
          </a:p>
          <a:p>
            <a:pPr eaLnBrk="1">
              <a:spcAft>
                <a:spcPts val="1000"/>
              </a:spcAft>
              <a:buSzPct val="100000"/>
              <a:defRPr/>
            </a:pPr>
            <a:endParaRPr lang="ru-RU" altLang="ru-RU" sz="2600" dirty="0" smtClean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87388" y="2376488"/>
            <a:ext cx="9104312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</a:rPr>
              <a:t>1. Введение</a:t>
            </a:r>
            <a:r>
              <a:rPr lang="ru-RU" altLang="ru-RU" sz="2600">
                <a:solidFill>
                  <a:srgbClr val="000000"/>
                </a:solidFill>
              </a:rPr>
              <a:t> — определение основного вопроса эссе, актуальность.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</a:rPr>
              <a:t>2. Основная часть </a:t>
            </a:r>
            <a:r>
              <a:rPr lang="ru-RU" altLang="ru-RU" sz="2600">
                <a:solidFill>
                  <a:srgbClr val="000000"/>
                </a:solidFill>
              </a:rPr>
              <a:t>— ответ на поставленный вопрос. Один параграф содержит: тезис, доказательство, иллюстрации, подвывод, являющийся частично ответом на поставленный вопрос.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</a:rPr>
              <a:t>3. Заключение </a:t>
            </a:r>
            <a:r>
              <a:rPr lang="ru-RU" altLang="ru-RU" sz="2600">
                <a:solidFill>
                  <a:srgbClr val="000000"/>
                </a:solidFill>
              </a:rPr>
              <a:t>- суммирование уже сделанных подвыводов и окончательный ответ на вопрос эссе.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>
              <a:solidFill>
                <a:srgbClr val="000000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503238"/>
            <a:ext cx="23050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032250" y="895350"/>
            <a:ext cx="4826000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>
                <a:solidFill>
                  <a:srgbClr val="000066"/>
                </a:solidFill>
              </a:rPr>
              <a:t>Структура эссе</a:t>
            </a:r>
            <a:r>
              <a:rPr lang="ru-RU" altLang="ru-RU" sz="3600">
                <a:solidFill>
                  <a:srgbClr val="000066"/>
                </a:solidFill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03238" y="312738"/>
            <a:ext cx="9575800" cy="811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500" b="1" smtClean="0">
                <a:solidFill>
                  <a:srgbClr val="000066"/>
                </a:solidFill>
              </a:rPr>
              <a:t>Клише, которые можно использовать при написании эссе: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b="1" smtClean="0">
                <a:solidFill>
                  <a:srgbClr val="000000"/>
                </a:solidFill>
              </a:rPr>
              <a:t>1. Введение</a:t>
            </a:r>
            <a:r>
              <a:rPr lang="ru-RU" altLang="ru-RU" sz="2600" smtClean="0">
                <a:solidFill>
                  <a:srgbClr val="000000"/>
                </a:solidFill>
              </a:rPr>
              <a:t>.</a:t>
            </a:r>
          </a:p>
          <a:p>
            <a:pPr marL="214313" indent="-212725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"/>
              <a:defRPr/>
            </a:pPr>
            <a:r>
              <a:rPr lang="ru-RU" altLang="ru-RU" sz="2500" i="1" smtClean="0">
                <a:solidFill>
                  <a:srgbClr val="000000"/>
                </a:solidFill>
              </a:rPr>
              <a:t>Никогда не думал, что меня заденет за живое идея о том, что…</a:t>
            </a:r>
          </a:p>
          <a:p>
            <a:pPr marL="214313" indent="-212725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"/>
              <a:defRPr/>
            </a:pPr>
            <a:r>
              <a:rPr lang="ru-RU" altLang="ru-RU" sz="2500" i="1" smtClean="0">
                <a:solidFill>
                  <a:srgbClr val="000000"/>
                </a:solidFill>
              </a:rPr>
              <a:t>Выбор данной темы продиктован следующими соображениями…</a:t>
            </a:r>
          </a:p>
          <a:p>
            <a:pPr marL="214313" indent="-212725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"/>
              <a:defRPr/>
            </a:pPr>
            <a:r>
              <a:rPr lang="ru-RU" altLang="ru-RU" sz="2500" i="1" smtClean="0">
                <a:solidFill>
                  <a:srgbClr val="000000"/>
                </a:solidFill>
              </a:rPr>
              <a:t>Поразительный простор для мысли открывает это короткое высказывание…</a:t>
            </a:r>
          </a:p>
          <a:p>
            <a:pPr marL="214313" indent="-212725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"/>
              <a:defRPr/>
            </a:pPr>
            <a:r>
              <a:rPr lang="ru-RU" altLang="ru-RU" sz="2500" i="1" smtClean="0">
                <a:solidFill>
                  <a:srgbClr val="000000"/>
                </a:solidFill>
              </a:rPr>
              <a:t>Для меня эта фраза является ключом к пониманию…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b="1" smtClean="0">
                <a:solidFill>
                  <a:srgbClr val="000000"/>
                </a:solidFill>
              </a:rPr>
              <a:t>2. Основная часть</a:t>
            </a:r>
            <a:r>
              <a:rPr lang="ru-RU" altLang="ru-RU" sz="2600" smtClean="0">
                <a:solidFill>
                  <a:srgbClr val="000000"/>
                </a:solidFill>
              </a:rPr>
              <a:t>.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i="1" smtClean="0">
                <a:solidFill>
                  <a:srgbClr val="000000"/>
                </a:solidFill>
              </a:rPr>
              <a:t>Во-первых,… Во-вторых,… В-третьих,…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i="1" smtClean="0">
                <a:solidFill>
                  <a:srgbClr val="000000"/>
                </a:solidFill>
              </a:rPr>
              <a:t>Рассмотрим несколько подходов… Например, …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i="1" smtClean="0">
                <a:solidFill>
                  <a:srgbClr val="000000"/>
                </a:solidFill>
              </a:rPr>
              <a:t>Проиллюстрируем это положение следующим примером…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i="1" smtClean="0">
                <a:solidFill>
                  <a:srgbClr val="000000"/>
                </a:solidFill>
              </a:rPr>
              <a:t>С одной стороны, … С другой стороны, …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b="1" smtClean="0">
                <a:solidFill>
                  <a:srgbClr val="000000"/>
                </a:solidFill>
              </a:rPr>
              <a:t>3. Заключение.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i="1" smtClean="0">
                <a:solidFill>
                  <a:srgbClr val="000000"/>
                </a:solidFill>
              </a:rPr>
              <a:t>Подведем общий итог рассуждениям.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i="1" smtClean="0">
                <a:solidFill>
                  <a:srgbClr val="000000"/>
                </a:solidFill>
              </a:rPr>
              <a:t>К какому же выводу мы пришли…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i="1" smtClean="0">
                <a:solidFill>
                  <a:srgbClr val="000000"/>
                </a:solidFill>
              </a:rPr>
              <a:t>Таким образом,…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i="1" smtClean="0">
                <a:solidFill>
                  <a:srgbClr val="000000"/>
                </a:solidFill>
              </a:rPr>
              <a:t>Итак,</a:t>
            </a:r>
            <a:r>
              <a:rPr lang="ru-RU" altLang="ru-RU" sz="2600" smtClean="0">
                <a:solidFill>
                  <a:srgbClr val="000000"/>
                </a:solidFill>
              </a:rPr>
              <a:t> .</a:t>
            </a:r>
            <a:r>
              <a:rPr lang="ru-RU" altLang="ru-RU" sz="1000" smtClean="0">
                <a:solidFill>
                  <a:srgbClr val="000000"/>
                </a:solidFill>
              </a:rPr>
              <a:t>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1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71438"/>
            <a:ext cx="10728326" cy="831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671888"/>
            <a:ext cx="51720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720262" cy="39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000066"/>
                </a:solidFill>
              </a:rPr>
              <a:t>Основные ошибки при написании эссе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     Плохая проверка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 Перечитайте и убедитесь в том, что там нет каких-либо двусмысленных выражений, неудачных оборотов: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- "</a:t>
            </a:r>
            <a:r>
              <a:rPr lang="ru-RU" altLang="ru-RU" sz="2200" i="1">
                <a:solidFill>
                  <a:srgbClr val="000000"/>
                </a:solidFill>
              </a:rPr>
              <a:t>Я горжусь тем, что смог противостоять употреблению наркотиков, алкоголя, табака".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i="1">
                <a:solidFill>
                  <a:srgbClr val="000000"/>
                </a:solidFill>
              </a:rPr>
              <a:t>- "Работать у Вас, в чудесном месте, где много архитектуры в готическом стиле, будет для меня захватывающей проблемой"</a:t>
            </a:r>
            <a:r>
              <a:rPr lang="ru-RU" altLang="ru-RU" sz="2200">
                <a:solidFill>
                  <a:srgbClr val="000000"/>
                </a:solidFill>
              </a:rPr>
              <a:t>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    Утомительные предисловия, недостаточное количество деталей, банальные фразы, клише: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60363" y="4232275"/>
            <a:ext cx="4824412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i="1">
                <a:solidFill>
                  <a:srgbClr val="000000"/>
                </a:solidFill>
              </a:rPr>
              <a:t>важность усердной работы и упорства, учеба на ошибках и т.д.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   Многословие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   Длинные фразы</a:t>
            </a:r>
            <a:r>
              <a:rPr lang="ru-RU" altLang="ru-RU" sz="2400" b="1">
                <a:solidFill>
                  <a:srgbClr val="000000"/>
                </a:solidFill>
              </a:rPr>
              <a:t>.</a:t>
            </a:r>
            <a:r>
              <a:rPr lang="ru-RU" altLang="ru-RU" sz="2200">
                <a:solidFill>
                  <a:srgbClr val="000000"/>
                </a:solidFill>
              </a:rPr>
              <a:t> Важно чередование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   Не перегружайте эссе</a:t>
            </a:r>
            <a:r>
              <a:rPr lang="ru-RU" altLang="ru-RU" sz="2200" b="1">
                <a:solidFill>
                  <a:srgbClr val="000000"/>
                </a:solidFill>
              </a:rPr>
              <a:t> </a:t>
            </a:r>
            <a:r>
              <a:rPr lang="ru-RU" altLang="ru-RU" sz="2200">
                <a:solidFill>
                  <a:srgbClr val="000000"/>
                </a:solidFill>
              </a:rPr>
              <a:t>словами из энциклопедий</a:t>
            </a:r>
            <a:r>
              <a:rPr lang="ru-RU" altLang="ru-RU" sz="110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4463"/>
            <a:ext cx="10007600" cy="741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34475</TotalTime>
  <Words>560</Words>
  <Application>Microsoft Office PowerPoint</Application>
  <PresentationFormat>Произвольный</PresentationFormat>
  <Paragraphs>76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Microsoft YaHei</vt:lpstr>
      <vt:lpstr>Arial</vt:lpstr>
      <vt:lpstr>Calibri</vt:lpstr>
      <vt:lpstr>Lucida Sans Unicode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Гуоров</dc:creator>
  <cp:lastModifiedBy>Гуров</cp:lastModifiedBy>
  <cp:revision>6</cp:revision>
  <cp:lastPrinted>1601-01-01T00:00:00Z</cp:lastPrinted>
  <dcterms:created xsi:type="dcterms:W3CDTF">2017-01-06T04:47:59Z</dcterms:created>
  <dcterms:modified xsi:type="dcterms:W3CDTF">2022-03-01T14:35:04Z</dcterms:modified>
</cp:coreProperties>
</file>