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81" r:id="rId7"/>
    <p:sldId id="286" r:id="rId8"/>
    <p:sldId id="285" r:id="rId9"/>
    <p:sldId id="284" r:id="rId10"/>
    <p:sldId id="287" r:id="rId11"/>
    <p:sldId id="263" r:id="rId12"/>
    <p:sldId id="265" r:id="rId13"/>
    <p:sldId id="290" r:id="rId14"/>
    <p:sldId id="272" r:id="rId15"/>
    <p:sldId id="270" r:id="rId16"/>
    <p:sldId id="283" r:id="rId17"/>
    <p:sldId id="271" r:id="rId18"/>
    <p:sldId id="273" r:id="rId19"/>
    <p:sldId id="274" r:id="rId20"/>
    <p:sldId id="260" r:id="rId21"/>
    <p:sldId id="261" r:id="rId22"/>
    <p:sldId id="282" r:id="rId23"/>
    <p:sldId id="279" r:id="rId24"/>
    <p:sldId id="289" r:id="rId25"/>
    <p:sldId id="28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D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CBA6-5ED3-4623-BEB8-9A8A9321A179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928F-8BB6-42EB-B675-32398863C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0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CBA6-5ED3-4623-BEB8-9A8A9321A179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928F-8BB6-42EB-B675-32398863C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71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CBA6-5ED3-4623-BEB8-9A8A9321A179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928F-8BB6-42EB-B675-32398863C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0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CBA6-5ED3-4623-BEB8-9A8A9321A179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928F-8BB6-42EB-B675-32398863C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55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CBA6-5ED3-4623-BEB8-9A8A9321A179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928F-8BB6-42EB-B675-32398863C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13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CBA6-5ED3-4623-BEB8-9A8A9321A179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928F-8BB6-42EB-B675-32398863C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72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CBA6-5ED3-4623-BEB8-9A8A9321A179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928F-8BB6-42EB-B675-32398863C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5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CBA6-5ED3-4623-BEB8-9A8A9321A179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928F-8BB6-42EB-B675-32398863C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53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CBA6-5ED3-4623-BEB8-9A8A9321A179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928F-8BB6-42EB-B675-32398863C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6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CBA6-5ED3-4623-BEB8-9A8A9321A179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928F-8BB6-42EB-B675-32398863C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6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CBA6-5ED3-4623-BEB8-9A8A9321A179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928F-8BB6-42EB-B675-32398863C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4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9CBA6-5ED3-4623-BEB8-9A8A9321A179}" type="datetimeFigureOut">
              <a:rPr lang="ru-RU" smtClean="0"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6928F-8BB6-42EB-B675-32398863C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7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78696" y="298574"/>
            <a:ext cx="8354860" cy="640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ФГБОУ ВО "Красноярский государственный медицинский университет имени</a:t>
            </a:r>
          </a:p>
          <a:p>
            <a:r>
              <a:rPr lang="ru-RU" dirty="0" smtClean="0"/>
              <a:t>профессора </a:t>
            </a:r>
            <a:r>
              <a:rPr lang="ru-RU" dirty="0" err="1" smtClean="0"/>
              <a:t>В.Ф.Войно-Ясенецкого</a:t>
            </a:r>
            <a:r>
              <a:rPr lang="ru-RU" dirty="0" smtClean="0"/>
              <a:t>" Министерства здравоохранения РФ</a:t>
            </a:r>
            <a:endParaRPr lang="ru-RU" dirty="0"/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3521379" y="1136481"/>
            <a:ext cx="3676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Кафедра лучевой диагностики ИПО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347" y="1476924"/>
            <a:ext cx="2627604" cy="26276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53818" y="5858006"/>
            <a:ext cx="39331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/>
              <a:t>Выполнила : </a:t>
            </a:r>
            <a:r>
              <a:rPr lang="ru-RU" altLang="ru-RU" dirty="0" err="1" smtClean="0"/>
              <a:t>Ремкевич</a:t>
            </a:r>
            <a:r>
              <a:rPr lang="ru-RU" altLang="ru-RU" dirty="0" smtClean="0"/>
              <a:t> Е.Е, ординатор 1-го года </a:t>
            </a:r>
            <a:r>
              <a:rPr lang="ru-RU" altLang="ru-RU" dirty="0" err="1" smtClean="0"/>
              <a:t>каф.лучевой</a:t>
            </a:r>
            <a:r>
              <a:rPr lang="ru-RU" altLang="ru-RU" dirty="0" smtClean="0"/>
              <a:t> диагностики ИПО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584" t="15161" r="37385" b="55982"/>
          <a:stretch/>
        </p:blipFill>
        <p:spPr>
          <a:xfrm>
            <a:off x="570064" y="1771672"/>
            <a:ext cx="6627965" cy="2148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570064" y="4226500"/>
            <a:ext cx="11390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МРТ врожденных аномалий женских половых путей: рекомендации Европейского общества урогенитальной радиологии (ESUR)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4713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Введение контрастного вещества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Введение контрастного вещества во влагалище может быть полезно при оценке аномалий, которые часто упускаются из виду при отсутствии соответствующего растяжения влагалища.</a:t>
            </a:r>
          </a:p>
          <a:p>
            <a:pPr algn="just"/>
            <a:r>
              <a:rPr lang="ru-RU" dirty="0" smtClean="0"/>
              <a:t>Использование контрастного вещества облегчает идентификацию и характеристику влагалищной перегородки, как поперечной, так и продольной. Кроме того, это помогает оценить частичный вагинальный </a:t>
            </a:r>
            <a:r>
              <a:rPr lang="ru-RU" dirty="0" err="1" smtClean="0"/>
              <a:t>агенез</a:t>
            </a:r>
            <a:r>
              <a:rPr lang="ru-RU" dirty="0" smtClean="0"/>
              <a:t> или сегментарную вагинальную атрезию перед хирургическим лечением.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118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409" y="4279900"/>
            <a:ext cx="11861800" cy="268457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(а)На МРТ-изображении определяется растянутое контрастным веществом влагалище, что  позволяет провести его оптимальную оценку. Визуализируется небольшое количество воздуха в заднем своде влагалища (стрелка). </a:t>
            </a:r>
          </a:p>
          <a:p>
            <a:r>
              <a:rPr lang="ru-RU" dirty="0"/>
              <a:t>(</a:t>
            </a:r>
            <a:r>
              <a:rPr lang="ru-RU" dirty="0" smtClean="0"/>
              <a:t>b) У другого пациента с двойной шейкой матки (стрелки), контрастное вещество, введенное во влагалище, позволяет оптимально оценить морфологию шейки матки.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687" y="440846"/>
            <a:ext cx="8393113" cy="372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7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786" y="4387993"/>
            <a:ext cx="11786992" cy="13990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Влагалищная перегородка, выявленная с помощью МРТ. </a:t>
            </a:r>
          </a:p>
          <a:p>
            <a:pPr marL="0" indent="0" algn="just">
              <a:buNone/>
            </a:pPr>
            <a:r>
              <a:rPr lang="ru-RU" sz="2400" dirty="0" smtClean="0"/>
              <a:t>(а),(b) на МРТ-изображениях визуализируется продольная влагалищная перегородка (стрелки). Левый влагалищный канал хорошо растягивается контрастным веществом, в то время как правый имеет лишь небольшое его количество. </a:t>
            </a:r>
          </a:p>
          <a:p>
            <a:pPr marL="0" indent="0" algn="just">
              <a:buNone/>
            </a:pPr>
            <a:r>
              <a:rPr lang="ru-RU" sz="2400" dirty="0" smtClean="0"/>
              <a:t>Следует отметить, что эта перегородка была первоначально пропущена при гинекологическом осмотре и оставалась не подозреваемой до обследования МРТ.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087" y="122851"/>
            <a:ext cx="8360714" cy="405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88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4682" y="25066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Аномалии развития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8660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Аномалии развития яичников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047" y="1825625"/>
            <a:ext cx="11624153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Чаще всего аномалии развития  яичников связаны с нарушением их нормального опускания  во время эмбрионального развития.</a:t>
            </a:r>
          </a:p>
          <a:p>
            <a:r>
              <a:rPr lang="ru-RU" dirty="0" smtClean="0"/>
              <a:t> В литературе приводятся данные о  расположении яичников в области большого сальника, подвздошной кишке, </a:t>
            </a:r>
            <a:r>
              <a:rPr lang="ru-RU" dirty="0" err="1" smtClean="0"/>
              <a:t>дугласовом</a:t>
            </a:r>
            <a:r>
              <a:rPr lang="ru-RU" dirty="0" smtClean="0"/>
              <a:t> пространстве, брыжейке сигмовидной кишки, грыжевом мешке при паховой грыже. </a:t>
            </a:r>
          </a:p>
          <a:p>
            <a:r>
              <a:rPr lang="ru-RU" dirty="0" smtClean="0"/>
              <a:t>МРТ считается лучшим методом визуализации при оценке аномально расположенных яичников.</a:t>
            </a:r>
          </a:p>
          <a:p>
            <a:r>
              <a:rPr lang="ru-RU" dirty="0" smtClean="0"/>
              <a:t>Ограниченное поле зрения </a:t>
            </a:r>
            <a:r>
              <a:rPr lang="ru-RU" dirty="0" err="1" smtClean="0"/>
              <a:t>трансвагинального</a:t>
            </a:r>
            <a:r>
              <a:rPr lang="ru-RU" dirty="0" smtClean="0"/>
              <a:t> УЗИ может помешать их идентификации.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906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Аномалии развития мочевыводящих путей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466" y="2226457"/>
            <a:ext cx="10515600" cy="5451997"/>
          </a:xfrm>
        </p:spPr>
        <p:txBody>
          <a:bodyPr/>
          <a:lstStyle/>
          <a:p>
            <a:pPr algn="just"/>
            <a:r>
              <a:rPr lang="ru-RU" dirty="0" smtClean="0"/>
              <a:t>Аномалии </a:t>
            </a:r>
            <a:r>
              <a:rPr lang="ru-RU" dirty="0"/>
              <a:t>матки часто связаны с пороками развития мочевыводящих путей, так как эмбриологическое развитие мочевой системы тесно связано с развитием половых </a:t>
            </a:r>
            <a:r>
              <a:rPr lang="ru-RU" dirty="0" smtClean="0"/>
              <a:t>путей. Почечные </a:t>
            </a:r>
            <a:r>
              <a:rPr lang="ru-RU" dirty="0"/>
              <a:t>аномалии включают </a:t>
            </a:r>
            <a:r>
              <a:rPr lang="ru-RU" dirty="0" smtClean="0"/>
              <a:t>в себя поликистозную </a:t>
            </a:r>
            <a:r>
              <a:rPr lang="ru-RU" dirty="0" err="1"/>
              <a:t>диспластическую</a:t>
            </a:r>
            <a:r>
              <a:rPr lang="ru-RU" dirty="0"/>
              <a:t> почку, тазовую почку, дуплексную почку, подковообразную </a:t>
            </a:r>
            <a:r>
              <a:rPr lang="ru-RU" dirty="0" smtClean="0"/>
              <a:t>почку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035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Синдром </a:t>
            </a:r>
            <a:r>
              <a:rPr lang="ru-RU" b="1" dirty="0" err="1" smtClean="0"/>
              <a:t>Херлина</a:t>
            </a:r>
            <a:r>
              <a:rPr lang="ru-RU" b="1" dirty="0" smtClean="0"/>
              <a:t>-Вернера-</a:t>
            </a:r>
            <a:r>
              <a:rPr lang="ru-RU" b="1" dirty="0" err="1" smtClean="0"/>
              <a:t>Вундерлиха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Синдром </a:t>
            </a:r>
            <a:r>
              <a:rPr lang="ru-RU" dirty="0" err="1" smtClean="0"/>
              <a:t>Херлина</a:t>
            </a:r>
            <a:r>
              <a:rPr lang="ru-RU" dirty="0" smtClean="0"/>
              <a:t>-Вернера-</a:t>
            </a:r>
            <a:r>
              <a:rPr lang="ru-RU" dirty="0" err="1" smtClean="0"/>
              <a:t>Вундерлиха</a:t>
            </a:r>
            <a:r>
              <a:rPr lang="ru-RU" dirty="0" smtClean="0"/>
              <a:t>, редкая врожденная аномалия урогенитального тракта, представляет собой ассоциативный порок развития мочеполовой системы: удвоение матки и одностороннюю аплазию нижних двух третей удвоенного влагалища и почки. </a:t>
            </a:r>
          </a:p>
          <a:p>
            <a:pPr algn="just"/>
            <a:r>
              <a:rPr lang="ru-RU" dirty="0" smtClean="0"/>
              <a:t>Отсутствие осведомленности о возможной ассоциации порока половых и мочевых органов приводит к тому, что нередко девочки подвергаются неправильным хирургическим вмешательствам. В результате нередким исходом подобных операций является формирование стриктур, свищей и нагноений замкнутого влагалища, рубцовых деформаций полноценного второго влагалища у каждой третьей пациентки.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185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4500" y="469900"/>
            <a:ext cx="5067648" cy="5930899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Синдром </a:t>
            </a:r>
            <a:r>
              <a:rPr lang="ru-RU" dirty="0" err="1" smtClean="0"/>
              <a:t>Херлина</a:t>
            </a:r>
            <a:r>
              <a:rPr lang="ru-RU" dirty="0" smtClean="0"/>
              <a:t>-Вернера-</a:t>
            </a:r>
            <a:r>
              <a:rPr lang="ru-RU" dirty="0" err="1" smtClean="0"/>
              <a:t>Вундерлиха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(а),(б)  МРТ-изображения, визуализирующие расширенную правую </a:t>
            </a:r>
            <a:r>
              <a:rPr lang="ru-RU" dirty="0" err="1" smtClean="0"/>
              <a:t>гемивагину</a:t>
            </a:r>
            <a:r>
              <a:rPr lang="ru-RU" dirty="0" smtClean="0"/>
              <a:t> заполненную кровью(звездочка). </a:t>
            </a:r>
          </a:p>
          <a:p>
            <a:r>
              <a:rPr lang="ru-RU" dirty="0" smtClean="0"/>
              <a:t>(c) на МРТ-изображении визуализируются широко расходящиеся рога матки (стрелки) </a:t>
            </a:r>
          </a:p>
          <a:p>
            <a:r>
              <a:rPr lang="ru-RU" dirty="0" smtClean="0"/>
              <a:t>(d) на МРТ-изображении  справа визуализируется почечный </a:t>
            </a:r>
            <a:r>
              <a:rPr lang="ru-RU" dirty="0" err="1" smtClean="0"/>
              <a:t>агенез</a:t>
            </a:r>
            <a:r>
              <a:rPr lang="ru-RU" dirty="0" smtClean="0"/>
              <a:t>.</a:t>
            </a:r>
          </a:p>
          <a:p>
            <a:r>
              <a:rPr lang="ru-RU" dirty="0" smtClean="0"/>
              <a:t>Левая почка с компенсаторной гипертрофией (стрелка)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57" y="457200"/>
            <a:ext cx="652462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19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Скелетно-мышечные аномалии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1690688"/>
            <a:ext cx="11353800" cy="435133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При синдроме Майера-</a:t>
            </a:r>
            <a:r>
              <a:rPr lang="ru-RU" dirty="0" err="1" smtClean="0"/>
              <a:t>Рокитанского</a:t>
            </a:r>
            <a:r>
              <a:rPr lang="ru-RU" dirty="0" smtClean="0"/>
              <a:t>-</a:t>
            </a:r>
            <a:r>
              <a:rPr lang="ru-RU" dirty="0" err="1" smtClean="0"/>
              <a:t>Кюстера-Хаузера</a:t>
            </a:r>
            <a:r>
              <a:rPr lang="ru-RU" dirty="0" smtClean="0"/>
              <a:t> (MRKH)(характеризуется врожденным отсутствием матки и влагалища) сообщается о слиянии тел позвонков и аномалиях копчика и крестцовой кости.</a:t>
            </a:r>
          </a:p>
          <a:p>
            <a:r>
              <a:rPr lang="ru-RU" dirty="0" smtClean="0"/>
              <a:t>Эти аномалии могут быть оценены в пределах визуального поля зрения МРТ исследования.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836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096" y="49038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Осложнения обструктивных аномалий женских половых путей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420" y="2492679"/>
            <a:ext cx="11579268" cy="39598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Эндометриоз и тазовые спайки являются потенциальными осложнениями обструктивных аномалий из-за ретроградного менструального цикла с закупоренной стороны.</a:t>
            </a:r>
          </a:p>
          <a:p>
            <a:r>
              <a:rPr lang="ru-RU" sz="3200" dirty="0" smtClean="0"/>
              <a:t> МРТ позволяет обнаружить эти осложнения.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9244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Большинство врожденных аномалий женских половых путей (</a:t>
            </a:r>
            <a:r>
              <a:rPr lang="en-US" dirty="0" smtClean="0"/>
              <a:t>FGTCA</a:t>
            </a:r>
            <a:r>
              <a:rPr lang="ru-RU" dirty="0" smtClean="0"/>
              <a:t> - </a:t>
            </a:r>
            <a:r>
              <a:rPr lang="en-US" dirty="0" smtClean="0"/>
              <a:t>female genital tract congenital anomalies </a:t>
            </a:r>
            <a:r>
              <a:rPr lang="ru-RU" dirty="0" smtClean="0"/>
              <a:t>) связаны с аномалией развития  матки. </a:t>
            </a:r>
          </a:p>
          <a:p>
            <a:pPr marL="0" indent="0">
              <a:buNone/>
            </a:pPr>
            <a:r>
              <a:rPr lang="ru-RU" dirty="0" smtClean="0"/>
              <a:t>Тем не менее, достаточно часто встречаются аномалии шейки матки, влагалища, фаллопиевых труб, пороки развития яичников.</a:t>
            </a:r>
          </a:p>
          <a:p>
            <a:pPr marL="0" indent="0">
              <a:buNone/>
            </a:pPr>
            <a:r>
              <a:rPr lang="ru-RU" dirty="0" smtClean="0"/>
              <a:t>Хотя эмбриология женских половых путей является сложной и все еще не полностью понятной, базовые знания важны для лучшего понимания патогенеза развития аномалий женских половых путей.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324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919" y="365125"/>
            <a:ext cx="10700881" cy="132588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Роль компьютерной томографии(КТ) в диагностике аномалий женских половых путей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919" y="2226458"/>
            <a:ext cx="10886162" cy="4351338"/>
          </a:xfrm>
        </p:spPr>
        <p:txBody>
          <a:bodyPr/>
          <a:lstStyle/>
          <a:p>
            <a:r>
              <a:rPr lang="ru-RU" dirty="0" smtClean="0"/>
              <a:t>Обычно КТ не используется для диагностики аномалий женских половых органов, но КТ может играть важную роль в отдельных случаях: в дополнение к МРТ для характеристики ассоциированных почечных аномалий или других аномалий в брюшной полости.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470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4659683"/>
            <a:ext cx="12350662" cy="2198318"/>
          </a:xfrm>
        </p:spPr>
        <p:txBody>
          <a:bodyPr>
            <a:noAutofit/>
          </a:bodyPr>
          <a:lstStyle/>
          <a:p>
            <a:endParaRPr lang="ru-RU" sz="2400" dirty="0" smtClean="0"/>
          </a:p>
          <a:p>
            <a:pPr marL="0" indent="0">
              <a:buNone/>
            </a:pPr>
            <a:r>
              <a:rPr lang="ru-RU" dirty="0" smtClean="0"/>
              <a:t>(а) КТ-изображение, выполненное по поводу обращения пациентки с почечной коликой.</a:t>
            </a:r>
          </a:p>
          <a:p>
            <a:pPr marL="0" indent="0">
              <a:buNone/>
            </a:pPr>
            <a:r>
              <a:rPr lang="ru-RU" dirty="0" smtClean="0"/>
              <a:t> На КТ определяется  неровный  контур матки (стрелки), что указывает на ее порок развития.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556" t="1" r="66508" b="-970"/>
          <a:stretch/>
        </p:blipFill>
        <p:spPr>
          <a:xfrm>
            <a:off x="2632117" y="277442"/>
            <a:ext cx="5221703" cy="47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99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34" y="4121062"/>
            <a:ext cx="11799518" cy="297493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5100" dirty="0" smtClean="0"/>
              <a:t>Через несколько лет пациентка вернулась на МРТ таза в контексте лечения бесплодия. </a:t>
            </a:r>
          </a:p>
          <a:p>
            <a:pPr marL="0" indent="0" algn="just">
              <a:buNone/>
            </a:pPr>
            <a:r>
              <a:rPr lang="ru-RU" sz="5100" dirty="0" smtClean="0"/>
              <a:t>(b) На МРТ – изображении визуализируется  правый рудиментарный рог (стрелка), не сообщающийся с основной полостью матки. </a:t>
            </a:r>
          </a:p>
          <a:p>
            <a:pPr marL="0" indent="0" algn="just">
              <a:buNone/>
            </a:pPr>
            <a:r>
              <a:rPr lang="ru-RU" sz="5100" dirty="0" smtClean="0"/>
              <a:t>(c) На МРТ – изображении визуализируется </a:t>
            </a:r>
            <a:r>
              <a:rPr lang="ru-RU" sz="5100" dirty="0" err="1" smtClean="0"/>
              <a:t>гематометра</a:t>
            </a:r>
            <a:r>
              <a:rPr lang="ru-RU" sz="5100" dirty="0" smtClean="0"/>
              <a:t>  в рудиментарном роге(стрелка). </a:t>
            </a:r>
          </a:p>
          <a:p>
            <a:pPr marL="0" indent="0" algn="just">
              <a:buNone/>
            </a:pPr>
            <a:r>
              <a:rPr lang="ru-RU" sz="5100" dirty="0"/>
              <a:t>Р</a:t>
            </a:r>
            <a:r>
              <a:rPr lang="ru-RU" sz="5100" dirty="0" smtClean="0"/>
              <a:t>анняя диагностика аномалий женских половых путей может помочь избежать длительных симптоматических периодов и осложнений, которые могут  возникнуть впоследствии, например таких как бесплодие и </a:t>
            </a:r>
            <a:r>
              <a:rPr lang="ru-RU" sz="5100" dirty="0" err="1" smtClean="0"/>
              <a:t>эндометриоз</a:t>
            </a:r>
            <a:r>
              <a:rPr lang="ru-RU" sz="51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964" b="104"/>
          <a:stretch/>
        </p:blipFill>
        <p:spPr>
          <a:xfrm>
            <a:off x="1299746" y="258753"/>
            <a:ext cx="8132353" cy="386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887" y="1550052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МРТ позволяет дать детальную оценку состояния матки и влагалища, выявить аномально расположенные яичники.</a:t>
            </a:r>
          </a:p>
          <a:p>
            <a:pPr algn="just"/>
            <a:r>
              <a:rPr lang="ru-RU" dirty="0" smtClean="0"/>
              <a:t> </a:t>
            </a:r>
            <a:r>
              <a:rPr lang="ru-RU" dirty="0" smtClean="0"/>
              <a:t>МРТ также может оценивать сосуществующие заболевания, такие как </a:t>
            </a:r>
            <a:r>
              <a:rPr lang="ru-RU" dirty="0" err="1" smtClean="0"/>
              <a:t>лейомиомы</a:t>
            </a:r>
            <a:r>
              <a:rPr lang="ru-RU" dirty="0" smtClean="0"/>
              <a:t>, </a:t>
            </a:r>
            <a:r>
              <a:rPr lang="ru-RU" dirty="0" err="1" smtClean="0"/>
              <a:t>аденомиоз</a:t>
            </a:r>
            <a:r>
              <a:rPr lang="ru-RU" dirty="0" smtClean="0"/>
              <a:t>, патологию маточных труб и яичников. </a:t>
            </a:r>
          </a:p>
          <a:p>
            <a:pPr algn="just"/>
            <a:r>
              <a:rPr lang="ru-RU" dirty="0" smtClean="0"/>
              <a:t>МРТ является </a:t>
            </a:r>
            <a:r>
              <a:rPr lang="ru-RU" dirty="0" err="1" smtClean="0"/>
              <a:t>неинвазивным</a:t>
            </a:r>
            <a:r>
              <a:rPr lang="ru-RU" dirty="0" smtClean="0"/>
              <a:t> методом визуализации, что делает его особенно полезным у педиатрических и девственных пациентов с </a:t>
            </a:r>
            <a:r>
              <a:rPr lang="ru-RU" dirty="0" err="1" smtClean="0"/>
              <a:t>интактным</a:t>
            </a:r>
            <a:r>
              <a:rPr lang="ru-RU" dirty="0" smtClean="0"/>
              <a:t> заболеванием.</a:t>
            </a:r>
          </a:p>
          <a:p>
            <a:pPr algn="just"/>
            <a:r>
              <a:rPr lang="ru-RU" dirty="0" smtClean="0"/>
              <a:t>Надлежащая подготовка пациента и протокол МРТ важны для обеспечения оптимального обследования.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11562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Список литературы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45" y="1915831"/>
            <a:ext cx="9574060" cy="340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31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729" y="2682440"/>
            <a:ext cx="10515600" cy="1325563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72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Роль МРТ в диагностике аномалий женских половых путей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518" y="1875729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Врожденные аномалии женских половых путей могут быть оценены с помощью магнитно-резонансной томографии (МРТ), которая предоставляет подробную информацию об анатомии женских половых путей, а также позволяет выявить возможные перегородки в стенке матки, шейки и влагалища, обеспечивая тем самым полную классификацию специфической аномалии. </a:t>
            </a:r>
          </a:p>
          <a:p>
            <a:pPr algn="just"/>
            <a:r>
              <a:rPr lang="ru-RU" dirty="0" smtClean="0"/>
              <a:t>В настоящее время МРТ обеспечивает высочайшую диагностическую точность при характеристике аномалий матки (почти 100%) благодаря превосходному разрешению мягких тканей и </a:t>
            </a:r>
            <a:r>
              <a:rPr lang="ru-RU" dirty="0" err="1" smtClean="0"/>
              <a:t>мультипланарным</a:t>
            </a:r>
            <a:r>
              <a:rPr lang="ru-RU" dirty="0" smtClean="0"/>
              <a:t> возможностям.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00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Роль МРТ в диагностике аномалий женских половых путей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88047"/>
            <a:ext cx="11061526" cy="435133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МРТ является более точным методом диагностики аномалий женских половых путей, чем УЗИ, особенно  в обнаружении рудиментарных рогов матки.</a:t>
            </a:r>
          </a:p>
          <a:p>
            <a:r>
              <a:rPr lang="ru-RU" dirty="0" smtClean="0"/>
              <a:t>С помощью  МРТ можно отличить  нефункциональный рудиментарный рог (т.е рудиментарный рог без эндометрия в полости) от функционального рудиментарного рога благодаря своей способности оценивать зональную анатомию и интенсивность сигнала.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544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Классификация аномалий женских половых путей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14140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Для описания врожденных аномалии женских половых путей было предложено несколько классификации. </a:t>
            </a:r>
          </a:p>
          <a:p>
            <a:r>
              <a:rPr lang="ru-RU" dirty="0" smtClean="0"/>
              <a:t>Последняя из них была опубликована в 2013 году Европейским обществом репродукции человека и эмбриологии / Европейским обществом гинекологической эндоскопии (ESHRE / ESGE)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7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56" t="-4046" r="-1638" b="8281"/>
          <a:stretch/>
        </p:blipFill>
        <p:spPr>
          <a:xfrm>
            <a:off x="5949863" y="0"/>
            <a:ext cx="5690992" cy="65694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0626" y="1084107"/>
            <a:ext cx="52108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Врожденные аномалии подразделяются на </a:t>
            </a:r>
            <a:r>
              <a:rPr lang="ru-RU" sz="2800" b="1" dirty="0" smtClean="0">
                <a:solidFill>
                  <a:srgbClr val="FF0000"/>
                </a:solidFill>
              </a:rPr>
              <a:t>6 основных классов</a:t>
            </a:r>
            <a:r>
              <a:rPr lang="ru-RU" sz="2800" dirty="0" smtClean="0"/>
              <a:t>, выражающих анатомические отклонения матки.</a:t>
            </a:r>
          </a:p>
          <a:p>
            <a:endParaRPr lang="ru-RU" sz="2800" dirty="0" smtClean="0"/>
          </a:p>
          <a:p>
            <a:r>
              <a:rPr lang="ru-RU" sz="2800" dirty="0" smtClean="0"/>
              <a:t> Цервикальные и вагинальные аномалии классифицируются в независимых дополнительных подклассах.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5907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8721" y="2707492"/>
            <a:ext cx="10515600" cy="1325563"/>
          </a:xfrm>
        </p:spPr>
        <p:txBody>
          <a:bodyPr/>
          <a:lstStyle/>
          <a:p>
            <a:r>
              <a:rPr lang="ru-RU" b="1" dirty="0" smtClean="0"/>
              <a:t>Подготовка пациента к МРТ малого таза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8107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Менструальный цикл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Планирование МРТ в соответствии с менструальным циклом не является необходимым. Это согласуется с большинством авторов в литературе.</a:t>
            </a:r>
          </a:p>
          <a:p>
            <a:r>
              <a:rPr lang="ru-RU" dirty="0" smtClean="0"/>
              <a:t>Рекомендуется получить конкретную клиническую информацию перед выполнением обследования: дату последней менструации, клинические симптомы и предшествующую гинекологическую операцию.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49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Голод и спазмолитики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51302"/>
            <a:ext cx="10515600" cy="4351338"/>
          </a:xfrm>
        </p:spPr>
        <p:txBody>
          <a:bodyPr/>
          <a:lstStyle/>
          <a:p>
            <a:pPr algn="just"/>
            <a:r>
              <a:rPr lang="ru-RU" dirty="0" smtClean="0"/>
              <a:t>В соответствии с рекомендациями Европейского общества урогенитальной радиологии (ESUR) перед обследованием необходим голод (за 3–6 ч до исследования) и введение спазмолитических средств (20 мг бутилскополамина или 1 мг глюкагона) для уменьшения перистальтики кишечника и получения МРТ высокого качества.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7169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1130</Words>
  <Application>Microsoft Office PowerPoint</Application>
  <PresentationFormat>Широкоэкранный</PresentationFormat>
  <Paragraphs>78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inherit</vt:lpstr>
      <vt:lpstr>Тема Office</vt:lpstr>
      <vt:lpstr>Презентация PowerPoint</vt:lpstr>
      <vt:lpstr>Актуальность</vt:lpstr>
      <vt:lpstr>Роль МРТ в диагностике аномалий женских половых путей</vt:lpstr>
      <vt:lpstr>Роль МРТ в диагностике аномалий женских половых путей</vt:lpstr>
      <vt:lpstr>Классификация аномалий женских половых путей</vt:lpstr>
      <vt:lpstr>Презентация PowerPoint</vt:lpstr>
      <vt:lpstr>Подготовка пациента к МРТ малого таза</vt:lpstr>
      <vt:lpstr>Менструальный цикл</vt:lpstr>
      <vt:lpstr>Голод и спазмолитики </vt:lpstr>
      <vt:lpstr>Введение контрастного вещества</vt:lpstr>
      <vt:lpstr>Презентация PowerPoint</vt:lpstr>
      <vt:lpstr>Презентация PowerPoint</vt:lpstr>
      <vt:lpstr>Презентация PowerPoint</vt:lpstr>
      <vt:lpstr>Аномалии развития яичников</vt:lpstr>
      <vt:lpstr>Аномалии развития мочевыводящих путей</vt:lpstr>
      <vt:lpstr>Синдром Херлина-Вернера-Вундерлиха</vt:lpstr>
      <vt:lpstr>Презентация PowerPoint</vt:lpstr>
      <vt:lpstr>Скелетно-мышечные аномалии </vt:lpstr>
      <vt:lpstr>Осложнения обструктивных аномалий женских половых путей</vt:lpstr>
      <vt:lpstr>Роль компьютерной томографии(КТ) в диагностике аномалий женских половых путей</vt:lpstr>
      <vt:lpstr>Презентация PowerPoint</vt:lpstr>
      <vt:lpstr>Презентация PowerPoint</vt:lpstr>
      <vt:lpstr>Выводы</vt:lpstr>
      <vt:lpstr>Список литературы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МРТ врожденных аномалий женских половых путей: рекомендации Европейского общества урогенитальной радиологии (ESUR)</dc:title>
  <dc:creator>Elizaveta</dc:creator>
  <cp:lastModifiedBy>Elizaveta</cp:lastModifiedBy>
  <cp:revision>22</cp:revision>
  <dcterms:created xsi:type="dcterms:W3CDTF">2020-07-14T09:37:19Z</dcterms:created>
  <dcterms:modified xsi:type="dcterms:W3CDTF">2020-07-14T13:29:22Z</dcterms:modified>
</cp:coreProperties>
</file>