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0" r:id="rId4"/>
    <p:sldId id="261" r:id="rId5"/>
    <p:sldId id="273" r:id="rId6"/>
    <p:sldId id="274" r:id="rId7"/>
    <p:sldId id="275" r:id="rId8"/>
    <p:sldId id="276" r:id="rId9"/>
    <p:sldId id="279" r:id="rId10"/>
    <p:sldId id="278" r:id="rId11"/>
    <p:sldId id="277" r:id="rId12"/>
    <p:sldId id="280" r:id="rId13"/>
    <p:sldId id="262" r:id="rId14"/>
    <p:sldId id="264" r:id="rId15"/>
    <p:sldId id="281" r:id="rId16"/>
    <p:sldId id="282" r:id="rId17"/>
    <p:sldId id="265" r:id="rId18"/>
    <p:sldId id="266" r:id="rId19"/>
    <p:sldId id="267" r:id="rId20"/>
    <p:sldId id="268" r:id="rId21"/>
    <p:sldId id="270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772A3-FDBC-4AC4-9816-4DFCECFCD1F6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5CDE6-BA4E-46CF-83E5-A75A86522C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0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5CDE6-BA4E-46CF-83E5-A75A86522C9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3"/>
            <a:ext cx="5580112" cy="37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9037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профилактики, диагностики и терапии </a:t>
            </a:r>
            <a:r>
              <a:rPr lang="ru-RU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гиповитаминоза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детей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4910" y="421662"/>
            <a:ext cx="66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/>
              <a:t>ГБОУ ВПО «Красноярский Государственный медицинский</a:t>
            </a:r>
          </a:p>
          <a:p>
            <a:pPr algn="ctr">
              <a:defRPr/>
            </a:pPr>
            <a:r>
              <a:rPr lang="ru-RU" dirty="0"/>
              <a:t>университет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»</a:t>
            </a:r>
          </a:p>
          <a:p>
            <a:pPr algn="ctr">
              <a:defRPr/>
            </a:pPr>
            <a:r>
              <a:rPr lang="ru-RU" dirty="0"/>
              <a:t>Министерства здравоохранения Российской Федерации</a:t>
            </a: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938"/>
            <a:ext cx="1656184" cy="167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5932" y="1369686"/>
            <a:ext cx="6605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Кафедра </a:t>
            </a:r>
            <a:r>
              <a:rPr lang="ru-RU" sz="2000" b="1" i="1" dirty="0" smtClean="0"/>
              <a:t>поликлинической педиатрии и пропедевтики детских болезней с курсом ПО</a:t>
            </a:r>
            <a:endParaRPr lang="ru-RU" sz="2000" b="1" i="1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2258" y="4005064"/>
            <a:ext cx="2729395" cy="1440160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solidFill>
                  <a:schemeClr val="tx1"/>
                </a:solidFill>
              </a:rPr>
              <a:t>Работу </a:t>
            </a:r>
            <a:r>
              <a:rPr lang="ru-RU" sz="2000" i="1" dirty="0" smtClean="0">
                <a:solidFill>
                  <a:schemeClr val="tx1"/>
                </a:solidFill>
              </a:rPr>
              <a:t>выполнили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 smtClean="0">
                <a:solidFill>
                  <a:schemeClr val="tx1"/>
                </a:solidFill>
              </a:rPr>
              <a:t>студентки </a:t>
            </a:r>
            <a:r>
              <a:rPr lang="ru-RU" sz="2000" i="1" dirty="0">
                <a:solidFill>
                  <a:schemeClr val="tx1"/>
                </a:solidFill>
              </a:rPr>
              <a:t>5</a:t>
            </a:r>
            <a:r>
              <a:rPr lang="ru-RU" sz="2000" i="1" dirty="0" smtClean="0">
                <a:solidFill>
                  <a:schemeClr val="tx1"/>
                </a:solidFill>
              </a:rPr>
              <a:t>10 </a:t>
            </a:r>
            <a:r>
              <a:rPr lang="ru-RU" sz="2000" i="1" dirty="0">
                <a:solidFill>
                  <a:schemeClr val="tx1"/>
                </a:solidFill>
              </a:rPr>
              <a:t>группы</a:t>
            </a: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специальность </a:t>
            </a:r>
            <a:r>
              <a:rPr lang="ru-RU" sz="2000" i="1" dirty="0" smtClean="0">
                <a:solidFill>
                  <a:schemeClr val="tx1"/>
                </a:solidFill>
              </a:rPr>
              <a:t>«педиатрия»</a:t>
            </a:r>
          </a:p>
          <a:p>
            <a:pPr algn="l"/>
            <a:r>
              <a:rPr lang="ru-RU" sz="2000" i="1" dirty="0" err="1" smtClean="0">
                <a:solidFill>
                  <a:schemeClr val="tx1"/>
                </a:solidFill>
              </a:rPr>
              <a:t>Гюлмамедова</a:t>
            </a:r>
            <a:r>
              <a:rPr lang="ru-RU" sz="2000" i="1" dirty="0" smtClean="0">
                <a:solidFill>
                  <a:schemeClr val="tx1"/>
                </a:solidFill>
              </a:rPr>
              <a:t> Л.Ю.,</a:t>
            </a:r>
            <a:endParaRPr lang="ru-RU" sz="2000" i="1" dirty="0">
              <a:solidFill>
                <a:schemeClr val="tx1"/>
              </a:solidFill>
            </a:endParaRPr>
          </a:p>
          <a:p>
            <a:pPr algn="l"/>
            <a:r>
              <a:rPr lang="ru-RU" sz="2000" i="1" dirty="0">
                <a:solidFill>
                  <a:schemeClr val="tx1"/>
                </a:solidFill>
              </a:rPr>
              <a:t>Иванова </a:t>
            </a:r>
            <a:r>
              <a:rPr lang="ru-RU" sz="2000" i="1" dirty="0" smtClean="0">
                <a:solidFill>
                  <a:schemeClr val="tx1"/>
                </a:solidFill>
              </a:rPr>
              <a:t>Л.С.,</a:t>
            </a:r>
          </a:p>
          <a:p>
            <a:pPr algn="l"/>
            <a:r>
              <a:rPr lang="ru-RU" sz="2000" i="1" dirty="0" err="1" smtClean="0">
                <a:solidFill>
                  <a:schemeClr val="tx1"/>
                </a:solidFill>
              </a:rPr>
              <a:t>Хаджиогло</a:t>
            </a:r>
            <a:r>
              <a:rPr lang="ru-RU" sz="2000" i="1" dirty="0" smtClean="0">
                <a:solidFill>
                  <a:schemeClr val="tx1"/>
                </a:solidFill>
              </a:rPr>
              <a:t> Т.Л.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7723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В12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мегалобластической</a:t>
            </a:r>
            <a:r>
              <a:rPr lang="ru-RU" dirty="0" smtClean="0"/>
              <a:t> анемии, атрофического гастрита, </a:t>
            </a:r>
          </a:p>
          <a:p>
            <a:r>
              <a:rPr lang="ru-RU" dirty="0" smtClean="0"/>
              <a:t>глоссит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переферическая</a:t>
            </a:r>
            <a:r>
              <a:rPr lang="ru-RU" dirty="0" smtClean="0"/>
              <a:t> </a:t>
            </a:r>
            <a:r>
              <a:rPr lang="ru-RU" dirty="0" err="1" smtClean="0"/>
              <a:t>нейропатия</a:t>
            </a:r>
            <a:r>
              <a:rPr lang="ru-RU" dirty="0" smtClean="0"/>
              <a:t>, нарушение походки, судороги, </a:t>
            </a:r>
          </a:p>
          <a:p>
            <a:r>
              <a:rPr lang="ru-RU" dirty="0" smtClean="0"/>
              <a:t>отставание в развитии.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Диагностика: </a:t>
            </a:r>
            <a:r>
              <a:rPr lang="ru-RU" dirty="0" err="1" smtClean="0"/>
              <a:t>цианкобаламин</a:t>
            </a:r>
            <a:r>
              <a:rPr lang="ru-RU" dirty="0" smtClean="0"/>
              <a:t> в </a:t>
            </a:r>
            <a:r>
              <a:rPr lang="ru-RU" dirty="0" err="1" smtClean="0"/>
              <a:t>сыв.крови</a:t>
            </a:r>
            <a:r>
              <a:rPr lang="ru-RU" dirty="0" smtClean="0"/>
              <a:t> менее 125 </a:t>
            </a:r>
            <a:r>
              <a:rPr lang="ru-RU" dirty="0" err="1" smtClean="0"/>
              <a:t>ммоль</a:t>
            </a:r>
            <a:r>
              <a:rPr lang="en-US" dirty="0" smtClean="0"/>
              <a:t>/</a:t>
            </a:r>
            <a:r>
              <a:rPr lang="ru-RU" dirty="0" smtClean="0"/>
              <a:t>л; </a:t>
            </a:r>
            <a:r>
              <a:rPr lang="ru-RU" dirty="0" err="1" smtClean="0"/>
              <a:t>метилмалоновая</a:t>
            </a:r>
            <a:r>
              <a:rPr lang="ru-RU" dirty="0" smtClean="0"/>
              <a:t> к-та в моче более 1,5 </a:t>
            </a:r>
            <a:r>
              <a:rPr lang="ru-RU" dirty="0" err="1" smtClean="0"/>
              <a:t>мкмоль</a:t>
            </a:r>
            <a:r>
              <a:rPr lang="en-US" dirty="0" smtClean="0"/>
              <a:t>/</a:t>
            </a:r>
            <a:r>
              <a:rPr lang="ru-RU" dirty="0" smtClean="0"/>
              <a:t>л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разрыхленность</a:t>
            </a:r>
            <a:r>
              <a:rPr lang="ru-RU" dirty="0"/>
              <a:t> и кровоточивость десен, запах изо рта, </a:t>
            </a:r>
            <a:endParaRPr lang="ru-RU" dirty="0" smtClean="0"/>
          </a:p>
          <a:p>
            <a:r>
              <a:rPr lang="ru-RU" dirty="0" err="1" smtClean="0"/>
              <a:t>экхимозы</a:t>
            </a:r>
            <a:r>
              <a:rPr lang="ru-RU" dirty="0"/>
              <a:t>, фолликулярный гиперкератоз, анемия, </a:t>
            </a:r>
            <a:endParaRPr lang="ru-RU" dirty="0" smtClean="0"/>
          </a:p>
          <a:p>
            <a:r>
              <a:rPr lang="ru-RU" dirty="0" err="1" smtClean="0"/>
              <a:t>акроцианоз</a:t>
            </a:r>
            <a:r>
              <a:rPr lang="ru-RU" dirty="0"/>
              <a:t>, </a:t>
            </a:r>
            <a:r>
              <a:rPr lang="ru-RU" dirty="0" smtClean="0"/>
              <a:t>боли </a:t>
            </a:r>
            <a:r>
              <a:rPr lang="ru-RU" dirty="0"/>
              <a:t>в </a:t>
            </a:r>
            <a:r>
              <a:rPr lang="ru-RU" dirty="0" smtClean="0"/>
              <a:t>суставах, </a:t>
            </a:r>
            <a:r>
              <a:rPr lang="ru-RU" dirty="0"/>
              <a:t>болезненное увеличение эпифизов, </a:t>
            </a:r>
            <a:endParaRPr lang="ru-RU" dirty="0" smtClean="0"/>
          </a:p>
          <a:p>
            <a:r>
              <a:rPr lang="ru-RU" dirty="0" smtClean="0"/>
              <a:t>кайма </a:t>
            </a:r>
            <a:r>
              <a:rPr lang="ru-RU" dirty="0"/>
              <a:t>у шейки зубов, выпадение </a:t>
            </a:r>
            <a:r>
              <a:rPr lang="ru-RU" dirty="0" smtClean="0"/>
              <a:t>зубов; </a:t>
            </a:r>
          </a:p>
          <a:p>
            <a:r>
              <a:rPr lang="ru-RU" dirty="0" smtClean="0"/>
              <a:t>медленное </a:t>
            </a:r>
            <a:r>
              <a:rPr lang="ru-RU" dirty="0"/>
              <a:t>заживление ран, гингивит, петехии на ногах и спине, гематурия, мелена, гипотрофия. </a:t>
            </a:r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dirty="0"/>
              <a:t>: в плазме меньше 0,006 г/л, рентген трубчатых костей - </a:t>
            </a:r>
            <a:r>
              <a:rPr lang="ru-RU" dirty="0" smtClean="0"/>
              <a:t>максимум </a:t>
            </a:r>
            <a:r>
              <a:rPr lang="ru-RU" dirty="0"/>
              <a:t>изменений в области коленных суставов, увеличение их прозрачности, истончение костных балок, зоны деструкции, </a:t>
            </a:r>
            <a:r>
              <a:rPr lang="ru-RU" dirty="0" err="1"/>
              <a:t>периостальные</a:t>
            </a:r>
            <a:r>
              <a:rPr lang="ru-RU" dirty="0"/>
              <a:t> </a:t>
            </a:r>
            <a:r>
              <a:rPr lang="ru-RU" dirty="0" err="1"/>
              <a:t>кальцификаты</a:t>
            </a:r>
            <a:r>
              <a:rPr lang="ru-RU" dirty="0"/>
              <a:t>, обилие переломов в </a:t>
            </a:r>
            <a:r>
              <a:rPr lang="ru-RU" dirty="0" err="1"/>
              <a:t>метафизе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0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РР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Развитие пеллагры </a:t>
            </a:r>
            <a:r>
              <a:rPr lang="ru-RU" dirty="0"/>
              <a:t>- классическая триада - дерматит, диарея, деменция (раздражительность, заторможенность, подавленность, беспокойство), </a:t>
            </a:r>
            <a:endParaRPr lang="ru-RU" dirty="0" smtClean="0"/>
          </a:p>
          <a:p>
            <a:r>
              <a:rPr lang="ru-RU" dirty="0" smtClean="0"/>
              <a:t>шелушение </a:t>
            </a:r>
            <a:r>
              <a:rPr lang="ru-RU" dirty="0"/>
              <a:t>кожи вследствие гиперпигментации и буро-коричневая пигментация на щеках. </a:t>
            </a:r>
          </a:p>
          <a:p>
            <a:r>
              <a:rPr lang="ru-RU" dirty="0" smtClean="0"/>
              <a:t>язвенные </a:t>
            </a:r>
            <a:r>
              <a:rPr lang="ru-RU" dirty="0"/>
              <a:t>стоматиты, лакированный язык, метеоризм, задержка </a:t>
            </a:r>
            <a:r>
              <a:rPr lang="ru-RU" dirty="0" smtClean="0"/>
              <a:t>роста.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dirty="0"/>
              <a:t>в моче РР меньше 4 мг; НАД и НАДФ меньше 0,3 мкг/1 мл крови.</a:t>
            </a:r>
          </a:p>
        </p:txBody>
      </p:sp>
    </p:spTree>
    <p:extLst>
      <p:ext uri="{BB962C8B-B14F-4D97-AF65-F5344CB8AC3E}">
        <p14:creationId xmlns:p14="http://schemas.microsoft.com/office/powerpoint/2010/main" val="2151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41372"/>
            <a:ext cx="2513324" cy="20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Показания для госпитализации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48252"/>
            <a:ext cx="7056784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Необходимые </a:t>
            </a:r>
            <a:r>
              <a:rPr lang="ru-RU" dirty="0"/>
              <a:t>больному лечебные и диагностические </a:t>
            </a:r>
            <a:r>
              <a:rPr lang="ru-RU" dirty="0" smtClean="0"/>
              <a:t>процедуры не </a:t>
            </a:r>
            <a:r>
              <a:rPr lang="ru-RU" dirty="0"/>
              <a:t>могут быть выполнены в домашних условиях.</a:t>
            </a:r>
          </a:p>
          <a:p>
            <a:r>
              <a:rPr lang="ru-RU" dirty="0" smtClean="0"/>
              <a:t>Отсутствуют </a:t>
            </a:r>
            <a:r>
              <a:rPr lang="ru-RU" dirty="0"/>
              <a:t>физические лица, способные </a:t>
            </a:r>
            <a:r>
              <a:rPr lang="ru-RU" dirty="0" smtClean="0"/>
              <a:t>выполнить назначения </a:t>
            </a:r>
            <a:r>
              <a:rPr lang="ru-RU" dirty="0"/>
              <a:t>врача.</a:t>
            </a:r>
          </a:p>
          <a:p>
            <a:r>
              <a:rPr lang="ru-RU" dirty="0" smtClean="0"/>
              <a:t>Характер </a:t>
            </a:r>
            <a:r>
              <a:rPr lang="ru-RU" dirty="0"/>
              <a:t>патологического процесса таков, что </a:t>
            </a:r>
            <a:r>
              <a:rPr lang="ru-RU" dirty="0" smtClean="0"/>
              <a:t>может потребоваться </a:t>
            </a:r>
            <a:r>
              <a:rPr lang="ru-RU" dirty="0"/>
              <a:t>оказание неотложной терапевтической помощи </a:t>
            </a:r>
            <a:r>
              <a:rPr lang="ru-RU" dirty="0" smtClean="0"/>
              <a:t>– высоковероятно </a:t>
            </a:r>
            <a:r>
              <a:rPr lang="ru-RU" dirty="0"/>
              <a:t>ухудшение состояния.</a:t>
            </a:r>
          </a:p>
          <a:p>
            <a:r>
              <a:rPr lang="ru-RU" dirty="0" smtClean="0"/>
              <a:t>Больной </a:t>
            </a:r>
            <a:r>
              <a:rPr lang="ru-RU" dirty="0"/>
              <a:t>подлежит изоляции по эпидемиологическим показаниям.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68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Принципы профилактики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5868144" cy="5184576"/>
          </a:xfrm>
        </p:spPr>
        <p:txBody>
          <a:bodyPr>
            <a:normAutofit fontScale="40000" lnSpcReduction="20000"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Недостаток витаминов (гиповитаминоз) и важнейших минералов в разные периоды беременности по-разному сказывается на организме матери и ее будущего ребенка.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 первом триместре беременности дефицит витаминов и микроэлементов может приводить к аномальному развитию плода и даже его гибели.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Во втором и третьем триместрах нехватка витаминов не вызывает явных аномалий внутриутробного развития, но часто приводит к нарушению формирования органов и систем организма у ребенка: </a:t>
            </a:r>
            <a:r>
              <a:rPr lang="ru-RU" sz="55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нервной, эндокринной, пищеварительной.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hto_polozheno_beremennym_zhenschinam_besplatno_po_zakonu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8881" y="1340768"/>
            <a:ext cx="3203848" cy="243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1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Дополнительная потребность в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микронутриентах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период беременности к норме, соответствующей физической активности и возрасту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7" y="2132856"/>
          <a:ext cx="8352927" cy="23042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  <a:gridCol w="759357"/>
              </a:tblGrid>
              <a:tr h="1404586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B6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Фолат</a:t>
                      </a:r>
                      <a:endParaRPr lang="ru-RU" dirty="0"/>
                    </a:p>
                  </a:txBody>
                  <a:tcPr/>
                </a:tc>
              </a:tr>
              <a:tr h="899670"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baseline="0" dirty="0" smtClean="0"/>
                        <a:t>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r>
                        <a:rPr lang="ru-RU" baseline="0" dirty="0" smtClean="0"/>
                        <a:t>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r>
                        <a:rPr lang="ru-RU" baseline="0" dirty="0" smtClean="0"/>
                        <a:t> мкг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4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Дополнительная потребность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микронутриентах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период до 1 года</a:t>
            </a:r>
            <a:endParaRPr lang="ru-RU" sz="28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9" y="1484784"/>
          <a:ext cx="7776855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5"/>
                <a:gridCol w="864095"/>
                <a:gridCol w="864095"/>
                <a:gridCol w="864095"/>
                <a:gridCol w="864095"/>
                <a:gridCol w="864095"/>
                <a:gridCol w="864095"/>
                <a:gridCol w="864095"/>
                <a:gridCol w="864095"/>
              </a:tblGrid>
              <a:tr h="308464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Фолат</a:t>
                      </a:r>
                      <a:endParaRPr lang="ru-RU" dirty="0"/>
                    </a:p>
                  </a:txBody>
                  <a:tcPr/>
                </a:tc>
              </a:tr>
              <a:tr h="1366056">
                <a:tc>
                  <a:txBody>
                    <a:bodyPr/>
                    <a:lstStyle/>
                    <a:p>
                      <a:r>
                        <a:rPr lang="ru-RU" dirty="0" smtClean="0"/>
                        <a:t>Доза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1650 </a:t>
                      </a:r>
                      <a:r>
                        <a:rPr lang="en-US" dirty="0" smtClean="0"/>
                        <a:t>ME </a:t>
                      </a:r>
                      <a:r>
                        <a:rPr lang="ru-RU" dirty="0" smtClean="0"/>
                        <a:t>в 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 мг   в</a:t>
                      </a:r>
                      <a:r>
                        <a:rPr lang="ru-RU" baseline="0" dirty="0" smtClean="0"/>
                        <a:t> сутки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400-500 </a:t>
                      </a:r>
                      <a:r>
                        <a:rPr lang="en-US" dirty="0" smtClean="0"/>
                        <a:t>ME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6 </a:t>
                      </a:r>
                      <a:r>
                        <a:rPr lang="ru-RU" dirty="0" err="1" smtClean="0"/>
                        <a:t>мес</a:t>
                      </a:r>
                      <a:r>
                        <a:rPr lang="ru-RU" dirty="0" smtClean="0"/>
                        <a:t>- 40 мкг в сутки;</a:t>
                      </a:r>
                    </a:p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6 до 12 мес-120 мкг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430291803_zdorovyy_reb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013176"/>
            <a:ext cx="202195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6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Дополнительная потребность в микронутриентах от 1 года до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/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2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Витамины</a:t>
                      </a:r>
                      <a:r>
                        <a:rPr lang="ru-RU" baseline="0" dirty="0" smtClean="0"/>
                        <a:t> и минеральные вещества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7-10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11-14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15-17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Фолиевая</a:t>
                      </a:r>
                      <a:r>
                        <a:rPr lang="ru-RU" baseline="0" dirty="0" smtClean="0"/>
                        <a:t>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PP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Никотинамид</a:t>
                      </a:r>
                      <a:r>
                        <a:rPr lang="ru-RU" dirty="0" smtClean="0"/>
                        <a:t>, мг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9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Рецепты на препараты для ребенка до 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Dragee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Retinoli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aсetatis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N. 50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Riboflavini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0,006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№50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D. 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1 драже 1 раз в день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Ascorbinici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0,35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№50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Nicotinici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0,006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№20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Tabl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Tocopheroli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№20  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folici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0,0012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№30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 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Tabl.Thiamini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0,0005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№20     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Tabl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Piridoxini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0,0005 №30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   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D.S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раз в день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рецептурного бланка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2664296" cy="5001419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Форма №148 -1/у -04 «Рецепт» и Форма №148 -1/у-06 «Рецепт»</a:t>
            </a:r>
            <a:r>
              <a:rPr lang="ru-RU" dirty="0" smtClean="0"/>
              <a:t> предназначены для выписывания лекарственных средств на льготных условиях (бесплатно или со скидкой).</a:t>
            </a:r>
            <a:endParaRPr lang="ru-RU" dirty="0"/>
          </a:p>
        </p:txBody>
      </p:sp>
      <p:pic>
        <p:nvPicPr>
          <p:cNvPr id="6" name="Рисунок 5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908720"/>
            <a:ext cx="50405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76" y="3697083"/>
            <a:ext cx="4427924" cy="316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6120680" cy="590465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</a:t>
            </a:r>
            <a:r>
              <a:rPr lang="ru-RU" dirty="0" smtClean="0"/>
              <a:t> –  это состояние выраженного снижения запасов витамина в организме, при которых наблюдается ряд </a:t>
            </a:r>
            <a:r>
              <a:rPr lang="ru-RU" dirty="0" err="1" smtClean="0"/>
              <a:t>малоспецифических</a:t>
            </a:r>
            <a:r>
              <a:rPr lang="ru-RU" dirty="0" smtClean="0"/>
              <a:t> и </a:t>
            </a:r>
            <a:r>
              <a:rPr lang="ru-RU" dirty="0" err="1" smtClean="0"/>
              <a:t>нерезко</a:t>
            </a:r>
            <a:r>
              <a:rPr lang="ru-RU" dirty="0" smtClean="0"/>
              <a:t> выраженных клинических симптомов, нередко общих для различных видов </a:t>
            </a:r>
            <a:r>
              <a:rPr lang="ru-RU" dirty="0" err="1" smtClean="0"/>
              <a:t>гиповитаминозоа</a:t>
            </a:r>
            <a:r>
              <a:rPr lang="ru-RU" dirty="0" smtClean="0"/>
              <a:t>, также отмечаются более специфические клинические проявления.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648961" cy="220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Принципы терапии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азначение </a:t>
            </a:r>
            <a:r>
              <a:rPr lang="ru-RU" dirty="0"/>
              <a:t>витамина или наоборот убрать избыточное поступление( по виду заболевания)</a:t>
            </a:r>
          </a:p>
          <a:p>
            <a:r>
              <a:rPr lang="ru-RU" dirty="0"/>
              <a:t>Д</a:t>
            </a:r>
            <a:r>
              <a:rPr lang="ru-RU" dirty="0" smtClean="0"/>
              <a:t>иета</a:t>
            </a:r>
            <a:endParaRPr lang="ru-RU" dirty="0"/>
          </a:p>
          <a:p>
            <a:r>
              <a:rPr lang="ru-RU" dirty="0"/>
              <a:t>Л</a:t>
            </a:r>
            <a:r>
              <a:rPr lang="ru-RU" dirty="0" smtClean="0"/>
              <a:t>ечение </a:t>
            </a:r>
            <a:r>
              <a:rPr lang="ru-RU" dirty="0"/>
              <a:t>основного заболевания вызвавшего </a:t>
            </a:r>
            <a:r>
              <a:rPr lang="ru-RU" dirty="0" smtClean="0"/>
              <a:t>недостаточность</a:t>
            </a:r>
            <a:endParaRPr lang="ru-RU" dirty="0"/>
          </a:p>
          <a:p>
            <a:r>
              <a:rPr lang="ru-RU" dirty="0"/>
              <a:t>И</a:t>
            </a:r>
            <a:r>
              <a:rPr lang="ru-RU" dirty="0" smtClean="0"/>
              <a:t>сключение </a:t>
            </a:r>
            <a:r>
              <a:rPr lang="ru-RU" dirty="0"/>
              <a:t>препаратов, способных инактивировать витамин,</a:t>
            </a:r>
          </a:p>
          <a:p>
            <a:r>
              <a:rPr lang="ru-RU" dirty="0"/>
              <a:t>Л</a:t>
            </a:r>
            <a:r>
              <a:rPr lang="ru-RU" dirty="0" smtClean="0"/>
              <a:t>ечение </a:t>
            </a:r>
            <a:r>
              <a:rPr lang="ru-RU" dirty="0"/>
              <a:t>заболеваний пищеварительного тракта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Диспансерный учет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Ребенок не нуждается  в диспансерном учете по поводу гиповитаминоза.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3"/>
            <a:ext cx="5517450" cy="368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1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81556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595" y="948318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Принципы диагностики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r>
              <a:rPr lang="ru-RU" dirty="0" smtClean="0"/>
              <a:t>Недостаточное потребление витаминов приводит к ухудшению состояния организма как внешне, так и внутренне, на что должен обратить внимание педиатр при </a:t>
            </a:r>
            <a:r>
              <a:rPr lang="ru-RU" i="1" u="sng" dirty="0" smtClean="0"/>
              <a:t>осмотре </a:t>
            </a:r>
            <a:r>
              <a:rPr lang="ru-RU" dirty="0" smtClean="0"/>
              <a:t>ребенка.</a:t>
            </a:r>
          </a:p>
          <a:p>
            <a:r>
              <a:rPr lang="ru-RU" dirty="0" smtClean="0"/>
              <a:t>Основными для оценки витаминной обеспеченности являются биохимические методы.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Биохимические методы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3843" y="3006738"/>
            <a:ext cx="5940157" cy="38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Содержание в крови;</a:t>
            </a:r>
          </a:p>
          <a:p>
            <a:r>
              <a:rPr lang="ru-RU" dirty="0" smtClean="0"/>
              <a:t>Экскреция с мочой;</a:t>
            </a:r>
          </a:p>
          <a:p>
            <a:r>
              <a:rPr lang="ru-RU" dirty="0" smtClean="0"/>
              <a:t>Активность </a:t>
            </a:r>
            <a:r>
              <a:rPr lang="ru-RU" dirty="0" err="1" smtClean="0"/>
              <a:t>витаминозависимых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ферментов и степень</a:t>
            </a:r>
          </a:p>
          <a:p>
            <a:pPr marL="0" indent="0">
              <a:buNone/>
            </a:pPr>
            <a:r>
              <a:rPr lang="ru-RU" dirty="0" smtClean="0"/>
              <a:t> их активизации;</a:t>
            </a:r>
          </a:p>
          <a:p>
            <a:r>
              <a:rPr lang="ru-RU" dirty="0" smtClean="0"/>
              <a:t>Накопление продуктов </a:t>
            </a:r>
          </a:p>
          <a:p>
            <a:pPr marL="0" indent="0">
              <a:buNone/>
            </a:pPr>
            <a:r>
              <a:rPr lang="ru-RU" dirty="0" smtClean="0"/>
              <a:t>метаболизма;</a:t>
            </a:r>
          </a:p>
          <a:p>
            <a:r>
              <a:rPr lang="ru-RU" dirty="0" smtClean="0"/>
              <a:t>Нагрузочные тесты.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0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20448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Клинические </a:t>
            </a:r>
          </a:p>
          <a:p>
            <a:pPr marL="0" indent="0" algn="ctr">
              <a:buNone/>
            </a:pP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симптомы при осмотре ребенка педиатром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39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светобоязнь</a:t>
            </a:r>
            <a:r>
              <a:rPr lang="ru-RU" dirty="0"/>
              <a:t>, ночная слепота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бледность </a:t>
            </a:r>
            <a:r>
              <a:rPr lang="ru-RU" dirty="0"/>
              <a:t>кожи, </a:t>
            </a:r>
            <a:endParaRPr lang="ru-RU" dirty="0" smtClean="0"/>
          </a:p>
          <a:p>
            <a:r>
              <a:rPr lang="ru-RU" dirty="0" err="1" smtClean="0"/>
              <a:t>серроз</a:t>
            </a:r>
            <a:r>
              <a:rPr lang="ru-RU" dirty="0" smtClean="0"/>
              <a:t> </a:t>
            </a:r>
            <a:r>
              <a:rPr lang="ru-RU" dirty="0"/>
              <a:t>конъюнктивы и роговицы, </a:t>
            </a:r>
            <a:r>
              <a:rPr lang="ru-RU" dirty="0" err="1"/>
              <a:t>кератомаляция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ксероз </a:t>
            </a:r>
            <a:r>
              <a:rPr lang="ru-RU" dirty="0"/>
              <a:t>кожи с фолликулярным гиперкератозом, </a:t>
            </a:r>
            <a:endParaRPr lang="ru-RU" dirty="0" smtClean="0"/>
          </a:p>
          <a:p>
            <a:r>
              <a:rPr lang="ru-RU" dirty="0" smtClean="0"/>
              <a:t>склонность </a:t>
            </a:r>
            <a:r>
              <a:rPr lang="ru-RU" dirty="0"/>
              <a:t>к гнойничковым поражениям кожи, образованию угрей, сухость, тусклость волос, ломкость и </a:t>
            </a:r>
            <a:r>
              <a:rPr lang="ru-RU" dirty="0" err="1"/>
              <a:t>исчерченность</a:t>
            </a:r>
            <a:r>
              <a:rPr lang="ru-RU" dirty="0"/>
              <a:t> ногтей, </a:t>
            </a:r>
            <a:endParaRPr lang="ru-RU" dirty="0" smtClean="0"/>
          </a:p>
          <a:p>
            <a:r>
              <a:rPr lang="ru-RU" dirty="0" err="1" smtClean="0"/>
              <a:t>гипероксалурия</a:t>
            </a:r>
            <a:r>
              <a:rPr lang="ru-RU" dirty="0"/>
              <a:t>, мутная моча, интерстициальная реакция почек, кальциевый нефролитиаз. + у детей </a:t>
            </a:r>
            <a:r>
              <a:rPr lang="ru-RU" dirty="0" smtClean="0"/>
              <a:t>дошкольного. 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dirty="0"/>
              <a:t>: </a:t>
            </a:r>
            <a:r>
              <a:rPr lang="ru-RU" dirty="0" err="1"/>
              <a:t>вит.А</a:t>
            </a:r>
            <a:r>
              <a:rPr lang="ru-RU" dirty="0"/>
              <a:t> </a:t>
            </a:r>
            <a:r>
              <a:rPr lang="ru-RU" dirty="0" smtClean="0"/>
              <a:t>сыворотки крови </a:t>
            </a:r>
            <a:r>
              <a:rPr lang="ru-RU" dirty="0"/>
              <a:t>меньше 0,7 </a:t>
            </a:r>
            <a:r>
              <a:rPr lang="ru-RU" dirty="0" err="1"/>
              <a:t>мкмоль</a:t>
            </a:r>
            <a:r>
              <a:rPr lang="ru-RU" dirty="0"/>
              <a:t>/л, каротин менее 1 </a:t>
            </a:r>
            <a:r>
              <a:rPr lang="ru-RU" dirty="0" err="1"/>
              <a:t>мкмоль</a:t>
            </a:r>
            <a:r>
              <a:rPr lang="ru-RU" dirty="0"/>
              <a:t>/л.</a:t>
            </a:r>
          </a:p>
        </p:txBody>
      </p:sp>
    </p:spTree>
    <p:extLst>
      <p:ext uri="{BB962C8B-B14F-4D97-AF65-F5344CB8AC3E}">
        <p14:creationId xmlns:p14="http://schemas.microsoft.com/office/powerpoint/2010/main" val="226565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В1 (бери-бери)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полиневриты, параличи кистей и стоп, </a:t>
            </a:r>
            <a:endParaRPr lang="ru-RU" dirty="0" smtClean="0"/>
          </a:p>
          <a:p>
            <a:r>
              <a:rPr lang="ru-RU" dirty="0" smtClean="0"/>
              <a:t>мышечная </a:t>
            </a:r>
            <a:r>
              <a:rPr lang="ru-RU" dirty="0"/>
              <a:t>слабость, парестезии, боли по ходу нервов, </a:t>
            </a:r>
            <a:endParaRPr lang="ru-RU" dirty="0" smtClean="0"/>
          </a:p>
          <a:p>
            <a:r>
              <a:rPr lang="ru-RU" dirty="0" smtClean="0"/>
              <a:t>потеря </a:t>
            </a:r>
            <a:r>
              <a:rPr lang="ru-RU" dirty="0"/>
              <a:t>чувствительности, атаксия, головная боль, расширение границ сердца, тахикардия, одышка, анорексия, </a:t>
            </a:r>
            <a:r>
              <a:rPr lang="ru-RU" dirty="0" smtClean="0"/>
              <a:t>запоры. </a:t>
            </a:r>
          </a:p>
          <a:p>
            <a:r>
              <a:rPr lang="ru-RU" dirty="0" smtClean="0"/>
              <a:t>При </a:t>
            </a:r>
            <a:r>
              <a:rPr lang="ru-RU" dirty="0"/>
              <a:t>влажной форме - отеки нижних конечностей, сердечная недостаточность, анемия. </a:t>
            </a:r>
            <a:endParaRPr lang="ru-RU" dirty="0" smtClean="0"/>
          </a:p>
          <a:p>
            <a:r>
              <a:rPr lang="ru-RU" dirty="0" err="1" smtClean="0"/>
              <a:t>менингизм</a:t>
            </a:r>
            <a:r>
              <a:rPr lang="ru-RU" dirty="0"/>
              <a:t>, судороги, </a:t>
            </a:r>
            <a:r>
              <a:rPr lang="ru-RU" dirty="0" err="1" smtClean="0"/>
              <a:t>малозвучный</a:t>
            </a:r>
            <a:r>
              <a:rPr lang="ru-RU" dirty="0" smtClean="0"/>
              <a:t> </a:t>
            </a:r>
            <a:r>
              <a:rPr lang="ru-RU" dirty="0"/>
              <a:t>крик, симптом болтающейся головы, птоз век, боли в животе, </a:t>
            </a:r>
            <a:r>
              <a:rPr lang="ru-RU" dirty="0" err="1"/>
              <a:t>гипоацидный</a:t>
            </a:r>
            <a:r>
              <a:rPr lang="ru-RU" dirty="0"/>
              <a:t> гастрит, склонность к рвоте и срыгиванию, гиперестезия, задержка роста и </a:t>
            </a:r>
            <a:r>
              <a:rPr lang="ru-RU" dirty="0" smtClean="0"/>
              <a:t>развития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/>
              <a:t>содержание в плазме меньше 14,8 </a:t>
            </a:r>
            <a:r>
              <a:rPr lang="ru-RU" dirty="0" err="1"/>
              <a:t>мкмоль</a:t>
            </a:r>
            <a:r>
              <a:rPr lang="ru-RU" dirty="0"/>
              <a:t>/л, в суточной моче меньше 100 мкг, а суточная ПВК больше 30 мг, в плазме - больше 0,144 </a:t>
            </a:r>
            <a:r>
              <a:rPr lang="ru-RU" dirty="0" err="1"/>
              <a:t>мкмоль</a:t>
            </a:r>
            <a:r>
              <a:rPr lang="ru-RU" dirty="0"/>
              <a:t>/л. </a:t>
            </a:r>
            <a:r>
              <a:rPr lang="ru-RU" dirty="0" smtClean="0"/>
              <a:t>В </a:t>
            </a:r>
            <a:r>
              <a:rPr lang="ru-RU" dirty="0"/>
              <a:t>моче - альбуминурия, </a:t>
            </a:r>
            <a:r>
              <a:rPr lang="ru-RU" dirty="0" err="1"/>
              <a:t>цилиндрурия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В2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ангулярный</a:t>
            </a:r>
            <a:r>
              <a:rPr lang="ru-RU" dirty="0"/>
              <a:t> стоматит, </a:t>
            </a:r>
            <a:r>
              <a:rPr lang="ru-RU" dirty="0" err="1"/>
              <a:t>хейлоз</a:t>
            </a:r>
            <a:r>
              <a:rPr lang="ru-RU" dirty="0"/>
              <a:t> (побледнение в углах и </a:t>
            </a:r>
            <a:r>
              <a:rPr lang="ru-RU" dirty="0" err="1"/>
              <a:t>исчерченность</a:t>
            </a:r>
            <a:r>
              <a:rPr lang="ru-RU" dirty="0"/>
              <a:t> губ), </a:t>
            </a:r>
            <a:endParaRPr lang="ru-RU" dirty="0" smtClean="0"/>
          </a:p>
          <a:p>
            <a:r>
              <a:rPr lang="ru-RU" dirty="0" smtClean="0"/>
              <a:t>сухой </a:t>
            </a:r>
            <a:r>
              <a:rPr lang="ru-RU" dirty="0"/>
              <a:t>ярко-красный язык (фуксиновый) с атрофированными сосочками, </a:t>
            </a:r>
            <a:endParaRPr lang="ru-RU" dirty="0" smtClean="0"/>
          </a:p>
          <a:p>
            <a:r>
              <a:rPr lang="ru-RU" dirty="0" err="1" smtClean="0"/>
              <a:t>васкуляризация</a:t>
            </a:r>
            <a:r>
              <a:rPr lang="ru-RU" dirty="0" smtClean="0"/>
              <a:t> </a:t>
            </a:r>
            <a:r>
              <a:rPr lang="ru-RU" dirty="0"/>
              <a:t>роговицы, себорейный дерматит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конъюнктивит</a:t>
            </a:r>
            <a:r>
              <a:rPr lang="ru-RU" dirty="0"/>
              <a:t>, блефарит, светобоязнь, </a:t>
            </a:r>
            <a:r>
              <a:rPr lang="ru-RU" dirty="0" smtClean="0"/>
              <a:t>слезотечение.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b="1" i="1" dirty="0">
                <a:solidFill>
                  <a:srgbClr val="C00000"/>
                </a:solidFill>
              </a:rPr>
              <a:t>: </a:t>
            </a:r>
            <a:r>
              <a:rPr lang="ru-RU" dirty="0"/>
              <a:t>в суточной моче меньше 30 мкг, или меньше 125 мкг/1г </a:t>
            </a:r>
            <a:r>
              <a:rPr lang="ru-RU" dirty="0" err="1"/>
              <a:t>креатинина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7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Гиповитаминоз В6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понижение аппетита, парезы, </a:t>
            </a:r>
            <a:endParaRPr lang="ru-RU" dirty="0" smtClean="0"/>
          </a:p>
          <a:p>
            <a:r>
              <a:rPr lang="ru-RU" dirty="0" smtClean="0"/>
              <a:t>атаксия</a:t>
            </a:r>
            <a:r>
              <a:rPr lang="ru-RU" dirty="0"/>
              <a:t>, </a:t>
            </a:r>
            <a:r>
              <a:rPr lang="ru-RU" dirty="0" smtClean="0"/>
              <a:t>судороги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сухой </a:t>
            </a:r>
            <a:r>
              <a:rPr lang="ru-RU" dirty="0"/>
              <a:t>себорейный дерматит, </a:t>
            </a:r>
            <a:r>
              <a:rPr lang="ru-RU" dirty="0" err="1"/>
              <a:t>хейлоз</a:t>
            </a:r>
            <a:r>
              <a:rPr lang="ru-RU" dirty="0"/>
              <a:t>, </a:t>
            </a:r>
            <a:r>
              <a:rPr lang="ru-RU" dirty="0" smtClean="0"/>
              <a:t>глоссит, тошнота.</a:t>
            </a:r>
            <a:endParaRPr lang="ru-RU" dirty="0"/>
          </a:p>
          <a:p>
            <a:r>
              <a:rPr lang="ru-RU" dirty="0" smtClean="0"/>
              <a:t>Типична </a:t>
            </a:r>
            <a:r>
              <a:rPr lang="ru-RU" dirty="0"/>
              <a:t>триада - </a:t>
            </a:r>
            <a:r>
              <a:rPr lang="ru-RU" dirty="0" err="1"/>
              <a:t>переферический</a:t>
            </a:r>
            <a:r>
              <a:rPr lang="ru-RU" dirty="0"/>
              <a:t> неврит, дерматит, анемия. У дошкольников + шелушение вокруг глаз, носа, губ, фотодерматозы, экзема, неврологические расстройства, гипотрофия. </a:t>
            </a:r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Диагностика</a:t>
            </a:r>
            <a:r>
              <a:rPr lang="ru-RU" b="1" i="1" dirty="0">
                <a:solidFill>
                  <a:srgbClr val="C00000"/>
                </a:solidFill>
              </a:rPr>
              <a:t>:</a:t>
            </a:r>
            <a:r>
              <a:rPr lang="ru-RU" dirty="0"/>
              <a:t> </a:t>
            </a:r>
            <a:r>
              <a:rPr lang="ru-RU" dirty="0" err="1"/>
              <a:t>ксантуренурия</a:t>
            </a:r>
            <a:r>
              <a:rPr lang="ru-RU" dirty="0"/>
              <a:t> больше 0,005 г/</a:t>
            </a:r>
            <a:r>
              <a:rPr lang="ru-RU" dirty="0" err="1"/>
              <a:t>сут</a:t>
            </a:r>
            <a:r>
              <a:rPr lang="ru-RU" dirty="0"/>
              <a:t>, </a:t>
            </a:r>
            <a:r>
              <a:rPr lang="ru-RU" dirty="0" err="1"/>
              <a:t>пиридоксиновая</a:t>
            </a:r>
            <a:r>
              <a:rPr lang="ru-RU" dirty="0"/>
              <a:t> к-та в часовой моче меньше 30 мкг.</a:t>
            </a:r>
          </a:p>
        </p:txBody>
      </p:sp>
    </p:spTree>
    <p:extLst>
      <p:ext uri="{BB962C8B-B14F-4D97-AF65-F5344CB8AC3E}">
        <p14:creationId xmlns:p14="http://schemas.microsoft.com/office/powerpoint/2010/main" val="34830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1105</Words>
  <Application>Microsoft Office PowerPoint</Application>
  <PresentationFormat>Экран (4:3)</PresentationFormat>
  <Paragraphs>193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Принципы профилактики, диагностики и терапии гиповитаминоза у детей</vt:lpstr>
      <vt:lpstr>Презентация PowerPoint</vt:lpstr>
      <vt:lpstr>Принципы диагностики</vt:lpstr>
      <vt:lpstr>Биохимические методы</vt:lpstr>
      <vt:lpstr>Презентация PowerPoint</vt:lpstr>
      <vt:lpstr>Гиповитаминоз А</vt:lpstr>
      <vt:lpstr>Гиповитаминоз В1 (бери-бери)</vt:lpstr>
      <vt:lpstr>Гиповитаминоз В2</vt:lpstr>
      <vt:lpstr>Гиповитаминоз В6</vt:lpstr>
      <vt:lpstr>Гиповитаминоз В12</vt:lpstr>
      <vt:lpstr>Гиповитаминоз С</vt:lpstr>
      <vt:lpstr>Гиповитаминоз РР</vt:lpstr>
      <vt:lpstr>Показания для госпитализации</vt:lpstr>
      <vt:lpstr>Принципы профилактики</vt:lpstr>
      <vt:lpstr>Дополнительная потребность в микронутриентах в период беременности к норме, соответствующей физической активности и возрасту</vt:lpstr>
      <vt:lpstr>Дополнительная потребность в микронутриентах в период до 1 года</vt:lpstr>
      <vt:lpstr>Дополнительная потребность в микронутриентах от 1 года до 18 лет</vt:lpstr>
      <vt:lpstr>Рецепты на препараты для ребенка до года</vt:lpstr>
      <vt:lpstr>Пример рецептурного бланка </vt:lpstr>
      <vt:lpstr>Принципы терапии</vt:lpstr>
      <vt:lpstr>Диспансерный учет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Лиля</dc:creator>
  <cp:lastModifiedBy>Лиля</cp:lastModifiedBy>
  <cp:revision>19</cp:revision>
  <dcterms:created xsi:type="dcterms:W3CDTF">2018-09-25T08:39:28Z</dcterms:created>
  <dcterms:modified xsi:type="dcterms:W3CDTF">2018-09-25T15:05:22Z</dcterms:modified>
</cp:coreProperties>
</file>