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sldIdLst>
    <p:sldId id="256" r:id="rId2"/>
    <p:sldId id="272" r:id="rId3"/>
    <p:sldId id="273" r:id="rId4"/>
    <p:sldId id="340" r:id="rId5"/>
    <p:sldId id="333" r:id="rId6"/>
    <p:sldId id="376" r:id="rId7"/>
    <p:sldId id="377" r:id="rId8"/>
    <p:sldId id="326" r:id="rId9"/>
    <p:sldId id="278" r:id="rId10"/>
    <p:sldId id="280" r:id="rId11"/>
    <p:sldId id="384" r:id="rId12"/>
    <p:sldId id="334" r:id="rId13"/>
    <p:sldId id="335" r:id="rId14"/>
    <p:sldId id="388" r:id="rId15"/>
    <p:sldId id="386" r:id="rId16"/>
    <p:sldId id="363" r:id="rId17"/>
    <p:sldId id="395" r:id="rId18"/>
    <p:sldId id="372" r:id="rId19"/>
    <p:sldId id="381" r:id="rId20"/>
    <p:sldId id="344" r:id="rId21"/>
    <p:sldId id="339" r:id="rId22"/>
    <p:sldId id="385" r:id="rId23"/>
    <p:sldId id="355" r:id="rId24"/>
    <p:sldId id="351" r:id="rId25"/>
    <p:sldId id="394" r:id="rId26"/>
    <p:sldId id="348" r:id="rId27"/>
    <p:sldId id="353" r:id="rId28"/>
    <p:sldId id="354" r:id="rId29"/>
    <p:sldId id="285" r:id="rId30"/>
    <p:sldId id="352" r:id="rId31"/>
    <p:sldId id="321" r:id="rId32"/>
    <p:sldId id="387" r:id="rId33"/>
    <p:sldId id="362" r:id="rId34"/>
    <p:sldId id="350" r:id="rId35"/>
    <p:sldId id="294" r:id="rId36"/>
    <p:sldId id="365" r:id="rId37"/>
    <p:sldId id="299" r:id="rId38"/>
    <p:sldId id="288" r:id="rId39"/>
    <p:sldId id="390" r:id="rId40"/>
    <p:sldId id="391" r:id="rId41"/>
    <p:sldId id="368" r:id="rId42"/>
    <p:sldId id="304" r:id="rId43"/>
    <p:sldId id="389" r:id="rId44"/>
    <p:sldId id="369" r:id="rId45"/>
    <p:sldId id="370" r:id="rId46"/>
    <p:sldId id="302" r:id="rId47"/>
    <p:sldId id="306" r:id="rId48"/>
    <p:sldId id="393" r:id="rId49"/>
    <p:sldId id="367" r:id="rId50"/>
    <p:sldId id="312" r:id="rId51"/>
    <p:sldId id="396" r:id="rId52"/>
    <p:sldId id="311" r:id="rId53"/>
    <p:sldId id="319" r:id="rId54"/>
    <p:sldId id="314" r:id="rId55"/>
    <p:sldId id="392" r:id="rId56"/>
    <p:sldId id="371" r:id="rId57"/>
    <p:sldId id="373" r:id="rId58"/>
    <p:sldId id="274" r:id="rId59"/>
  </p:sldIdLst>
  <p:sldSz cx="9144000" cy="6858000" type="screen4x3"/>
  <p:notesSz cx="6858000" cy="9144000"/>
  <p:custDataLst>
    <p:tags r:id="rId6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81553" autoAdjust="0"/>
  </p:normalViewPr>
  <p:slideViewPr>
    <p:cSldViewPr>
      <p:cViewPr varScale="1">
        <p:scale>
          <a:sx n="63" d="100"/>
          <a:sy n="63" d="100"/>
        </p:scale>
        <p:origin x="-13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6:46.7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10120 4572,'24'0,"23"0,1 0,-24 0,0 0,-1 0,1 0,24 0,23 0,-23 0,0 0,-1 0,1 0,-1 0,-23 0,24 0,23 0,1 0,-48 0,23 0,-23 0,0 0,0 0,71 0,-24 0,-23 0,47 0,-71 48,0-48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8:02.1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19169 14668,'23'0,"25"0,-24 0,24 0,-25 0,1 0,0 0,24 0,-25 0,1 0,0 0,0 0,24 0,-25 0,25 0,-24 0,0 0,23 0,25 0,-49 0,1 0,0 0,0 0,23 0,1 0,0 0,-24 0,23 0,1 0,-1 0,1 0,0 0,-24 0,-1 0,1 0,24 0,-1 0,-23 0,0 0,24 0,23 0,-23 0,-1 0,25 0,-25 0,-23 0,24 0,-1 0,-23 0,0 0,0 0,0 0,0 0,23 0,1 0,-1 0,-23 0,24 0,-24 0,-1 0,1 0,0 0,0 0,23 0,-23 0,24 0,-24 0,0 0,-1 0,1 0,24 0,-24 0,23 0,25 0,-25 0,-23 0,0 0,0 0,23 0,-23 0,0 0,47 0,-23 0,23 0,-23 0,0 0,-24 0,-1 0,1 0,24 0,-24 0,23 0,49 0,-49 0,25 0,-25 0,1 0,-1 0,1 0,23 0,-47 0,24 0,0 0,-1 0,1 0,-24 0,-1 0,25 0,-24 0,24 0,-25 0,1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8:21.6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1619 7144,'24'0,"-1"0,1 0,0 0,24 0,-1 0,-23 0,0 0,24 0,-25 0,1 0,0 0,0 0,0 24,0-24,23 0,-23 0,0 0,0 0,-1 0,1 0,0 0,0 0,0 0,23 0,-23 0,47 0,-47 0,0 0,0 0,0 0,23 0,-23 0,0 0,0 0,0 0,-1 0,49 0,23 0,0 0,-23 0,23 0,-47 0,-1 0,-23 0,0 0,0 0,0 0,47 0,24 0,-47 0,23 0,-47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6:50.5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12835 4524,'23'0,"1"0,0 0,0 0,23 0,-23 0,24 0,-1 0,1 0,-24 0,0 0,0 0,-1 0,25 0,0 0,-1 0,25 0,-1 0,1 0,-49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6:56.1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15311 4501,'0'23,"24"-23,0 0,-1 0,1 0,24 0,-24 0,0 0,-1 0,1 24,0-24,24 0,-1 0,-23 24,24-24,-24 0,-1 0,1 0,0 0,0 24,0-24,23 0,-23 0,24 0,-25 0,-23 24,48-24,0 0,-25 0,1 0,0 0,24 0,-1 0,25 0,-1 23,-23-23,-24 0,0 0,-24 24,47-24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02.4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17407 3548,'23'0,"1"0,24 0,-24 0,-1 0,1 48,0-48,0 0,0 0,23 0,25 23,-25-23,1 0,0 0,-25 0,25 24,-24-24,0 0,0 0,47 24,-23-24,23 0,-23 0,23 0,-47 24,0-24,23 0,-23 0,24 0,-1 0,1 0,-24 0,0 24,-1-24,1 0,0 0,0 0,24 0,23 0,-47 0,0 0,-1 0,25 0,-24 0,0 0,-1 0,1 0,48 0,-25 0,1 0,0 0,-1 0,-23 0,0 0,0 0,-1 0,1 0,24 0,0 0,-25 0,1 0,24 0,-24 0,-1 0,1 0,0 0,24 0,23 0,-47 0,23 0,1 0,-24 0,0 0,0 0,-1 0,-23-24,48 24,0 0,-25 0,25 0,-24 0,24 0,-25 0,1 0,0 0,24 0,-1 0,1 0,-1 0,-23 0,0 0,24 0,-25 0,25 0,0 0,-24 0,-1 0,25 0,-24 0,0 0,-1 0,25 0,-24 0,24 0,-1 0,1 0,23 0,-47 0,24 0,-25 0,1 0,24 0,-1 0,-23 0,24 0,23 0,-47 0,0 0,0 0,0 0,23 0,1 0,-24 0,23 0,-23 0,0 0,0 0,0 0,-1 0,25 0,-24 0,0 0,-1 0,1 0,0 0,0 0,0-24,-1 24,1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15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2357 6572,'24'0,"23"0,-23 0,0 0,0 0,0 0,0 0,-1 24,1-24,0 0,0 24,0-24,-1 0,1 0,0 0,0 0,0 0,0 0,23 0,-23 0,0 0,0 0,-1 0,25 0,-24 0,23 0,25 0,-25 0,-23 24,0-24,0 0,24 0,-1 23,25-23,-1 0,-23 0,-24 24,23-24,-23 0,24 0,-25 0,25 0,-24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26.5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7929 11287,'48'0,"-24"0,-1 0,1 0,0 0,0 0,-24 24,48 0,23-24,-23 0,-1 0,1 0,-24 0,-1 0,25 0,0 0,-1 0,-23 24,0-24,-24 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41.0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17764 10001,'24'0,"-1"0,25 0,0 0,-25 0,1 0,0 0,0 0,0 0,0 0,-1 0,25 0,0 0,23 0,0 0,-23 0,0 0,-1 0,-23 0,24 0,-24 0,-1 0,25 0,-24 0,0 0,23 0,-23 0,0 0,0 0,0 0,-1 0,25 0,0 0,-25 0,1 0,24 0,-24 0,-1 0,1 0,24 0,-1 0,1 0,-24 0,0 0,0 0,-1 0,25 0,-24 0,0 0,-1 0,25 0,-24 0,0 0,23 0,1 0,0 0,-1 0,-23 0,0 0,0 0,-1 0,25 0,-24 0,0 0,-1 0,1 0,0 0,0 0,24 0,-1 0,1 0,-1 0,25 0,-24 0,-1 0,-23 0,0 0,0 0,-1 0,1 0,0 0,24 0,-25 0,25 0,-24 0,23 0,-23 0,24 0,-24 0,0 0,-1 0,1 0,0 0,0 0,23 0,-23 0,24 0,-24 0,23 0,1 24,0-24,23 0,-23 48,-1-48,-23 0,0 0,0 0,-1 0,1 0,0 0,0 0,0 0,23 0,49 0,-49 0,25 0,-48 0,23 47,-23-47,0 0,23 0,-23 0,0 0,0 0,0 0,23 0,1 0,-24 0,23 0,-23 0,0 0,0 0,23 0,-23 0,0 0,0 0,0 0,-1 0,1 0,0 0,24 0,-24 0,23 0,1 0,-1 0,1 0,0 0,-48 24,23 0,1-24,24 0,-24 0,-1 0,25 0,0 0,-24 0,-1 0,25 0,-24 0,23 0,-23 0,48 0,-25 0,25 0,-25 0,1 0,-24 0,0 0,-1 0,1 0,0 0,0 0,0 0,-1 0,25 0,-24 0,0 0,0 0,-1 0,1 0,0 0,0 0,0 0,-1 0,1 0,0 0,24 0,-1 0,1 0,-24 0,23 0,-23 0,0 0,0 0,0 0,-1 0,1 0,0 0,24 0,-25 0,1 0,0 0,0 0,0 24,0-24,-1 0,-23 24,24-24,24 0,-48 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49.9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15406 11263,'24'0,"0"0,0 0,0 0,-1 0,1 0,0 0,24 0,-25 0,1 0,24 0,-24 0,0 0,23 0,-23 0,24 0,-25 0,25 0,0 0,-25 0,1 0,0 0,0 0,23 0,-23 0,24 0,23 0,-47 0,0 0,24 0,-25 0,-23 24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38.6707" units="1/cm"/>
          <inkml:channelProperty channel="Y" name="resolution" value="38.64734" units="1/cm"/>
        </inkml:channelProperties>
      </inkml:inkSource>
      <inkml:timestamp xml:id="ts0" timeString="2019-10-13T18:27:55.5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10310 14359,'24'0,"72"0,-25 0,-23 0,23 0,-23 0,-25 0,25 0,-24 0,23 0,1 0,0 0,-1 0,1 0,0 0,23 0,1 0,-49 0,1 0,0 0,0 0,0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EE6A0-DCD3-4C5B-9D74-C3B3620ADCC2}" type="datetimeFigureOut">
              <a:rPr lang="ru-RU" smtClean="0"/>
              <a:t>29.03.2020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7D2EB-D1E2-4C5D-A0B3-F6A9F0E4DF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2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url?sa=i&amp;rct=j&amp;q=&amp;esrc=s&amp;source=images&amp;cd=&amp;cad=rja&amp;uact=8&amp;ved=0ahUKEwiXufa99ejWAhXsJZoKHbCxA44QjB0IBg&amp;url=https://studfiles.net/preview/4666817/page:3/&amp;psig=AOvVaw0xWuwMeajlZldvkRN5TByi&amp;ust=1507822032973125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57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15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133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20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7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30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08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91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36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35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2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7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12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67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137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786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237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540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2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94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91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24B9-5728-4C6F-86FD-B5283883FC3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40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32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68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599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0991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4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216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42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dirty="0" smtClean="0"/>
              <a:t>(или другой биологической жидкости)</a:t>
            </a:r>
            <a:endParaRPr lang="ru-RU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263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733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Эта реакция по чувствительности превосходит реакцию агглютинации и ее используют при диагностике инфекций, вызванных бактериями, риккетсиями, простейшими и другими микроорганизмами.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118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5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4572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отличие от реакции агглютинации антигеном для реакции преципитации (</a:t>
            </a:r>
            <a:r>
              <a:rPr lang="ru-RU" dirty="0" err="1" smtClean="0"/>
              <a:t>преципитиногеном</a:t>
            </a:r>
            <a:r>
              <a:rPr lang="ru-RU" dirty="0" smtClean="0"/>
              <a:t>) служат растворимые соединения, величина частичек которых приближается к размерам молекул.</a:t>
            </a:r>
          </a:p>
          <a:p>
            <a:r>
              <a:rPr lang="ru-RU" dirty="0" smtClean="0"/>
              <a:t>Это могут быть белки, комплексы белков с липидами и углеводами, микробные экстракты, различные </a:t>
            </a:r>
            <a:r>
              <a:rPr lang="ru-RU" dirty="0" err="1" smtClean="0"/>
              <a:t>лизаты</a:t>
            </a:r>
            <a:r>
              <a:rPr lang="ru-RU" dirty="0" smtClean="0"/>
              <a:t> или фильтраты культур микробов.</a:t>
            </a:r>
          </a:p>
          <a:p>
            <a:r>
              <a:rPr lang="ru-RU" dirty="0" smtClean="0"/>
              <a:t>Антитела, обуславливающие </a:t>
            </a:r>
            <a:r>
              <a:rPr lang="ru-RU" dirty="0" err="1" smtClean="0"/>
              <a:t>преципитирующее</a:t>
            </a:r>
            <a:r>
              <a:rPr lang="ru-RU" dirty="0" smtClean="0"/>
              <a:t> свойство иммунной сыворотки, называются преципитинами, а продукт реакции в виде осадка – преципитатом. Реакция преципитации является высоко чувствительной и позволяет обнаруживать ничтожно малые количества антигена.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Механизм реакции преципитации аналогичен механизму реакции агглютинации. Действие </a:t>
            </a:r>
            <a:r>
              <a:rPr lang="ru-RU" dirty="0" err="1" smtClean="0"/>
              <a:t>преципитирующих</a:t>
            </a:r>
            <a:r>
              <a:rPr lang="ru-RU" dirty="0" smtClean="0"/>
              <a:t> сывороток на антиген сходно с действием агглютинирующих. И в том, и в другом случае под влиянием иммунной сыворотки и электролитов наступает укрупнение взвешенных в жидкости частиц антигена (уменьшение степени дисперсности). Однако для реакции агглютинации антиген берется в виде гомогенной мутной микробной взвеси (суспензии), а для реакции преципитации – в виде прозрачного коллоидного раствора.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781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88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857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027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</a:t>
            </a:r>
            <a:r>
              <a:rPr lang="en-US" dirty="0" smtClean="0"/>
              <a:t>://intranet.tdmu.edu.ua</a:t>
            </a:r>
            <a:endParaRPr lang="ru-RU" dirty="0" smtClean="0"/>
          </a:p>
          <a:p>
            <a:r>
              <a:rPr lang="en-US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StudFiles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032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4F97B-358C-4655-ABFB-C88519898E1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737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Создана</a:t>
            </a:r>
            <a:r>
              <a:rPr lang="ru-RU" baseline="0" dirty="0" smtClean="0"/>
              <a:t> в 2017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39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Бактерии рода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Salmonella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момент передачи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плазмиды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(Фото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David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Scharf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8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24B9-5728-4C6F-86FD-B5283883FC3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08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824B9-5728-4C6F-86FD-B5283883FC3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763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45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87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7D2EB-D1E2-4C5D-A0B3-F6A9F0E4DFB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96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B5AF-1CE7-4513-9FB1-8D64051A77C8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26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F8E5-C49B-4E7D-9675-9B7BA6553B86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38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F2B4-F0D8-4440-ACEA-38DC8BB1843E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9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01C7D-6CE4-4EE0-A733-04830B0A3A8B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1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F3B6-0711-408E-ABFA-7377CF31568E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3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D0C55-435A-49AF-9412-AFBCE34F0407}" type="datetime1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0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8AC8-6E4B-478B-AB1A-BB910C0820FB}" type="datetime1">
              <a:rPr lang="ru-RU" smtClean="0"/>
              <a:t>29.03.2020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91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7425A-8882-4A52-A693-CE14D7FFAE4A}" type="datetime1">
              <a:rPr lang="ru-RU" smtClean="0"/>
              <a:t>29.03.2020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75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5876-A97A-4BBF-9EAC-C4ED32B26561}" type="datetime1">
              <a:rPr lang="ru-RU" smtClean="0"/>
              <a:t>29.03.2020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8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54C2F-F37D-4688-967D-C3DC04D2DDC2}" type="datetime1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93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C904-10B1-4697-BB16-FD59E1D89418}" type="datetime1">
              <a:rPr lang="ru-RU" smtClean="0"/>
              <a:t>29.03.2020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4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3873-BB11-411C-AB94-F96D69413304}" type="datetime1">
              <a:rPr lang="ru-RU" smtClean="0"/>
              <a:t>29.03.2020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31742-F655-4F11-BC6A-CF9AD2B391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nsau.edu.ru/images/vetfac/images/ebooks/microbiology/stu/immun/ag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6.emf"/><Relationship Id="rId18" Type="http://schemas.openxmlformats.org/officeDocument/2006/relationships/customXml" Target="../ink/ink8.xml"/><Relationship Id="rId3" Type="http://schemas.openxmlformats.org/officeDocument/2006/relationships/image" Target="../media/image29.gif"/><Relationship Id="rId21" Type="http://schemas.openxmlformats.org/officeDocument/2006/relationships/image" Target="../media/image40.emf"/><Relationship Id="rId7" Type="http://schemas.openxmlformats.org/officeDocument/2006/relationships/image" Target="../media/image33.emf"/><Relationship Id="rId12" Type="http://schemas.openxmlformats.org/officeDocument/2006/relationships/customXml" Target="../ink/ink5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35.emf"/><Relationship Id="rId24" Type="http://schemas.openxmlformats.org/officeDocument/2006/relationships/customXml" Target="../ink/ink11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10" Type="http://schemas.openxmlformats.org/officeDocument/2006/relationships/customXml" Target="../ink/ink4.xml"/><Relationship Id="rId19" Type="http://schemas.openxmlformats.org/officeDocument/2006/relationships/image" Target="../media/image39.emf"/><Relationship Id="rId4" Type="http://schemas.openxmlformats.org/officeDocument/2006/relationships/customXml" Target="../ink/ink1.xml"/><Relationship Id="rId9" Type="http://schemas.openxmlformats.org/officeDocument/2006/relationships/image" Target="../media/image34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Антигены и </a:t>
            </a:r>
            <a:r>
              <a:rPr lang="ru-RU" b="1" dirty="0" smtClean="0">
                <a:solidFill>
                  <a:srgbClr val="C00000"/>
                </a:solidFill>
              </a:rPr>
              <a:t>антитела. </a:t>
            </a:r>
            <a:r>
              <a:rPr lang="ru-RU" b="1" dirty="0">
                <a:solidFill>
                  <a:srgbClr val="C00000"/>
                </a:solidFill>
              </a:rPr>
              <a:t>Иммунологические реакции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диагностике инфекционных </a:t>
            </a:r>
            <a:r>
              <a:rPr lang="ru-RU" b="1" dirty="0" smtClean="0">
                <a:solidFill>
                  <a:srgbClr val="C00000"/>
                </a:solidFill>
              </a:rPr>
              <a:t>болезней.</a:t>
            </a:r>
            <a:r>
              <a:rPr lang="ru-RU" dirty="0">
                <a:solidFill>
                  <a:srgbClr val="C00000"/>
                </a:solidFill>
              </a:rPr>
              <a:t> 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7992888" cy="2279104"/>
          </a:xfrm>
        </p:spPr>
        <p:txBody>
          <a:bodyPr>
            <a:normAutofit fontScale="70000" lnSpcReduction="20000"/>
          </a:bodyPr>
          <a:lstStyle/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ru-RU" b="1" kern="0" dirty="0" smtClean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kern="0" dirty="0" smtClean="0">
                <a:solidFill>
                  <a:srgbClr val="000000"/>
                </a:solidFill>
                <a:latin typeface="Arial" charset="0"/>
              </a:rPr>
              <a:t>лекция</a:t>
            </a:r>
            <a:endParaRPr lang="ru-RU" b="1" kern="0" dirty="0" smtClean="0">
              <a:solidFill>
                <a:srgbClr val="000000"/>
              </a:solidFill>
              <a:latin typeface="Arial" charset="0"/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kern="0" dirty="0" smtClean="0">
                <a:solidFill>
                  <a:srgbClr val="000000"/>
                </a:solidFill>
                <a:latin typeface="Arial" charset="0"/>
              </a:rPr>
              <a:t>для </a:t>
            </a:r>
            <a:r>
              <a:rPr lang="ru-RU" b="1" kern="0" dirty="0" smtClean="0">
                <a:solidFill>
                  <a:srgbClr val="000000"/>
                </a:solidFill>
                <a:latin typeface="Arial" charset="0"/>
              </a:rPr>
              <a:t>дистанционного обучения студентов </a:t>
            </a: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</a:b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к.б.н., доцент </a:t>
            </a:r>
            <a:r>
              <a:rPr lang="ru-RU" altLang="ja-JP" b="1" kern="0" dirty="0" err="1" smtClean="0">
                <a:solidFill>
                  <a:srgbClr val="000000"/>
                </a:solidFill>
                <a:latin typeface="Arial" charset="0"/>
              </a:rPr>
              <a:t>Рукосуева</a:t>
            </a: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 Т.В.</a:t>
            </a:r>
            <a:b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</a:b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</a:b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Красноярск, </a:t>
            </a: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2020</a:t>
            </a:r>
            <a:endParaRPr lang="ru-RU" b="1" kern="0" dirty="0" smtClean="0">
              <a:solidFill>
                <a:srgbClr val="000000"/>
              </a:solidFill>
              <a:latin typeface="Arial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8716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3"/>
            <a:ext cx="5400600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8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Условия проявления </a:t>
            </a:r>
            <a:r>
              <a:rPr lang="ru-RU" sz="3200" b="1" dirty="0" err="1" smtClean="0">
                <a:solidFill>
                  <a:srgbClr val="C00000"/>
                </a:solidFill>
              </a:rPr>
              <a:t>антигенности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4525963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Макромолекулярность</a:t>
            </a:r>
            <a:endParaRPr lang="ru-RU" sz="2800" b="1" i="1" dirty="0" smtClean="0"/>
          </a:p>
          <a:p>
            <a:r>
              <a:rPr lang="ru-RU" sz="2800" b="1" dirty="0" smtClean="0"/>
              <a:t>Сложность строения</a:t>
            </a:r>
          </a:p>
          <a:p>
            <a:r>
              <a:rPr lang="ru-RU" sz="2800" b="1" dirty="0" smtClean="0"/>
              <a:t>Жесткость структуры</a:t>
            </a:r>
          </a:p>
          <a:p>
            <a:r>
              <a:rPr lang="ru-RU" sz="2800" b="1" dirty="0" smtClean="0"/>
              <a:t>Растворимость</a:t>
            </a:r>
          </a:p>
          <a:p>
            <a:r>
              <a:rPr lang="ru-RU" sz="2800" b="1" dirty="0" smtClean="0"/>
              <a:t>Способность </a:t>
            </a:r>
            <a:r>
              <a:rPr lang="ru-RU" sz="2800" b="1" dirty="0"/>
              <a:t>переходить в коллоидное </a:t>
            </a:r>
            <a:r>
              <a:rPr lang="ru-RU" sz="2800" b="1" dirty="0" smtClean="0"/>
              <a:t>состояние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3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Свойства антигенов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11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149080"/>
            <a:ext cx="302433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ИММУННОГЕННОСТЬ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5076056" y="6021288"/>
            <a:ext cx="288032" cy="1440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96136" y="6021288"/>
            <a:ext cx="288032" cy="1440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1520" y="5564088"/>
            <a:ext cx="3024336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ИНДУКЦИЯ ИММУННОГО ОТВЕТА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75336" y="4162905"/>
            <a:ext cx="360039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АНТИГЕННОСТЬ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64088" y="5564088"/>
            <a:ext cx="3600399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ВЗАИМОДЕЙСТВИЕ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 гомологичными антителами и лимфоцитами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051720" y="3212976"/>
            <a:ext cx="1584176" cy="7200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853105" y="3356992"/>
            <a:ext cx="11556" cy="108012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5" idx="0"/>
          </p:cNvCxnSpPr>
          <p:nvPr/>
        </p:nvCxnSpPr>
        <p:spPr>
          <a:xfrm>
            <a:off x="1763688" y="5077305"/>
            <a:ext cx="0" cy="4867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900434" y="5077305"/>
            <a:ext cx="0" cy="4867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42730" y="1049055"/>
            <a:ext cx="6318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/>
              <a:t>Чужеродность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/>
              <a:t>Специфичность</a:t>
            </a:r>
            <a:endParaRPr lang="ru-RU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/>
              <a:t>Иммуногенность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err="1" smtClean="0"/>
              <a:t>Антигенность</a:t>
            </a:r>
            <a:endParaRPr lang="ru-RU" sz="2800" b="1" dirty="0"/>
          </a:p>
          <a:p>
            <a:r>
              <a:rPr lang="ru-RU" sz="2800" b="1" dirty="0" smtClean="0"/>
              <a:t>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3275856" y="1556792"/>
            <a:ext cx="3024335" cy="2606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АНТИГЕН</a:t>
            </a:r>
          </a:p>
          <a:p>
            <a:pPr algn="ctr"/>
            <a:r>
              <a:rPr lang="ru-RU" sz="2400" b="1" dirty="0" err="1" smtClean="0"/>
              <a:t>шлеппер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39428" y="2564904"/>
            <a:ext cx="1556908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эпитоп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887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792088"/>
          </a:xfrm>
        </p:spPr>
        <p:txBody>
          <a:bodyPr>
            <a:noAutofit/>
          </a:bodyPr>
          <a:lstStyle/>
          <a:p>
            <a:r>
              <a:rPr lang="ru-RU" sz="3200" b="1" dirty="0" err="1">
                <a:solidFill>
                  <a:srgbClr val="C00000"/>
                </a:solidFill>
              </a:rPr>
              <a:t>Гаптены</a:t>
            </a:r>
            <a:r>
              <a:rPr lang="ru-RU" sz="3200" b="1" dirty="0">
                <a:solidFill>
                  <a:srgbClr val="C00000"/>
                </a:solidFill>
              </a:rPr>
              <a:t> — неполноценные антигены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6912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/>
          </a:p>
          <a:p>
            <a:pPr marL="0" indent="0" algn="ctr">
              <a:buNone/>
            </a:pPr>
            <a:r>
              <a:rPr lang="ru-RU" sz="2800" b="1" dirty="0" smtClean="0"/>
              <a:t>при </a:t>
            </a:r>
            <a:r>
              <a:rPr lang="ru-RU" sz="2800" b="1" dirty="0"/>
              <a:t>попадании в организм человека 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</a:t>
            </a:r>
            <a:r>
              <a:rPr lang="ru-RU" sz="2800" b="1" dirty="0" smtClean="0">
                <a:solidFill>
                  <a:srgbClr val="C00000"/>
                </a:solidFill>
              </a:rPr>
              <a:t>не </a:t>
            </a:r>
            <a:r>
              <a:rPr lang="ru-RU" sz="2800" b="1" dirty="0">
                <a:solidFill>
                  <a:srgbClr val="C00000"/>
                </a:solidFill>
              </a:rPr>
              <a:t>вызывают иммунного </a:t>
            </a:r>
            <a:r>
              <a:rPr lang="ru-RU" sz="2800" b="1" dirty="0" smtClean="0">
                <a:solidFill>
                  <a:srgbClr val="C00000"/>
                </a:solidFill>
              </a:rPr>
              <a:t>ответа </a:t>
            </a:r>
          </a:p>
          <a:p>
            <a:pPr marL="0" indent="0" algn="ctr">
              <a:buNone/>
            </a:pPr>
            <a:r>
              <a:rPr lang="ru-RU" sz="2800" b="1" dirty="0" smtClean="0"/>
              <a:t>(</a:t>
            </a:r>
            <a:r>
              <a:rPr lang="ru-RU" sz="2800" b="1" dirty="0"/>
              <a:t>не обладают </a:t>
            </a:r>
            <a:r>
              <a:rPr lang="ru-RU" sz="2800" b="1" dirty="0" err="1" smtClean="0"/>
              <a:t>антигенностью</a:t>
            </a:r>
            <a:r>
              <a:rPr lang="ru-RU" sz="2800" b="1" dirty="0" smtClean="0"/>
              <a:t>)</a:t>
            </a:r>
            <a:r>
              <a:rPr lang="ru-RU" sz="2800" dirty="0" smtClean="0"/>
              <a:t>, </a:t>
            </a: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/>
              <a:t>    но при этом </a:t>
            </a:r>
            <a:endParaRPr lang="en-US" sz="2800" b="1" dirty="0" smtClean="0"/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взаимодействуют </a:t>
            </a:r>
            <a:r>
              <a:rPr lang="ru-RU" sz="2800" b="1" dirty="0" smtClean="0">
                <a:solidFill>
                  <a:srgbClr val="C00000"/>
                </a:solidFill>
              </a:rPr>
              <a:t>с готовыми антителами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6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14" y="2927013"/>
            <a:ext cx="38195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Антигены бактерий 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1350458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Целлюлярные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4245868" cy="3951288"/>
          </a:xfrm>
        </p:spPr>
        <p:txBody>
          <a:bodyPr>
            <a:noAutofit/>
          </a:bodyPr>
          <a:lstStyle/>
          <a:p>
            <a:r>
              <a:rPr lang="ru-RU" b="1" dirty="0" smtClean="0"/>
              <a:t>Соматический  </a:t>
            </a:r>
            <a:r>
              <a:rPr lang="ru-RU" b="1" u="sng" dirty="0" smtClean="0"/>
              <a:t>О-антиген</a:t>
            </a:r>
            <a:r>
              <a:rPr lang="ru-RU" b="1" dirty="0" smtClean="0"/>
              <a:t>  (ЛПС) </a:t>
            </a:r>
          </a:p>
          <a:p>
            <a:endParaRPr lang="ru-RU" b="1" dirty="0" smtClean="0"/>
          </a:p>
          <a:p>
            <a:r>
              <a:rPr lang="ru-RU" b="1" dirty="0" smtClean="0"/>
              <a:t>Капсульный  </a:t>
            </a:r>
            <a:r>
              <a:rPr lang="ru-RU" b="1" u="sng" dirty="0" smtClean="0"/>
              <a:t>К-антиген</a:t>
            </a:r>
            <a:r>
              <a:rPr lang="ru-RU" dirty="0" smtClean="0"/>
              <a:t>,   </a:t>
            </a:r>
          </a:p>
          <a:p>
            <a:pPr marL="0" indent="0">
              <a:buNone/>
            </a:pPr>
            <a:r>
              <a:rPr lang="ru-RU" b="1" dirty="0" smtClean="0"/>
              <a:t>      (и др. поверхностные:                           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b="1" dirty="0" err="1" smtClean="0"/>
              <a:t>fi</a:t>
            </a:r>
            <a:r>
              <a:rPr lang="ru-RU" b="1" dirty="0" smtClean="0"/>
              <a:t>-антиген, </a:t>
            </a:r>
            <a:r>
              <a:rPr lang="ru-RU" b="1" dirty="0" err="1" smtClean="0"/>
              <a:t>Vi</a:t>
            </a:r>
            <a:r>
              <a:rPr lang="ru-RU" b="1" dirty="0" smtClean="0"/>
              <a:t>- антиген)</a:t>
            </a:r>
            <a:endParaRPr lang="ru-RU" dirty="0"/>
          </a:p>
          <a:p>
            <a:endParaRPr lang="ru-RU" b="1" dirty="0" smtClean="0"/>
          </a:p>
          <a:p>
            <a:r>
              <a:rPr lang="ru-RU" b="1" dirty="0" smtClean="0"/>
              <a:t>Жгутиковый  </a:t>
            </a:r>
            <a:r>
              <a:rPr lang="ru-RU" b="1" u="sng" dirty="0"/>
              <a:t>Н-антиген</a:t>
            </a:r>
            <a:r>
              <a:rPr lang="ru-RU" b="1" dirty="0"/>
              <a:t>                  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860032" y="1350458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C00000"/>
                </a:solidFill>
              </a:rPr>
              <a:t>Экстрацеллюлярные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4008" y="2060848"/>
            <a:ext cx="4041775" cy="3951288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Экзотоксины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13</a:t>
            </a:fld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166850" y="764704"/>
            <a:ext cx="484632" cy="72008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296849" y="764704"/>
            <a:ext cx="484632" cy="72008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015560" y="2480650"/>
            <a:ext cx="1151290" cy="15964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938631" y="5229200"/>
            <a:ext cx="5188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608066" y="3645024"/>
            <a:ext cx="117995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173437" y="2426644"/>
            <a:ext cx="0" cy="756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8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Антигены вирусов - поверхностные и внутренние вирусные белки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14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4634880" cy="28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0859"/>
            <a:ext cx="36004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3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1250" cy="93610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Понятие специфичности микробных антигенов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219476"/>
              </p:ext>
            </p:extLst>
          </p:nvPr>
        </p:nvGraphicFramePr>
        <p:xfrm>
          <a:off x="251521" y="1052736"/>
          <a:ext cx="8712967" cy="489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3"/>
                <a:gridCol w="4896544"/>
              </a:tblGrid>
              <a:tr h="960472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tx1"/>
                          </a:solidFill>
                        </a:rPr>
                        <a:t>Группоспецифические</a:t>
                      </a:r>
                      <a:endParaRPr lang="ru-RU" sz="2400" b="1" i="0" dirty="0" smtClean="0"/>
                    </a:p>
                    <a:p>
                      <a:endParaRPr lang="ru-RU" sz="2400" b="1" i="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chemeClr val="tx1"/>
                          </a:solidFill>
                        </a:rPr>
                        <a:t>общие у микроорганизмов </a:t>
                      </a:r>
                      <a:r>
                        <a:rPr lang="ru-RU" sz="2400" b="1" i="0" u="sng" dirty="0" smtClean="0">
                          <a:solidFill>
                            <a:schemeClr val="tx1"/>
                          </a:solidFill>
                        </a:rPr>
                        <a:t>одного рода </a:t>
                      </a:r>
                      <a:r>
                        <a:rPr lang="ru-RU" sz="2400" b="1" i="0" dirty="0" smtClean="0">
                          <a:solidFill>
                            <a:schemeClr val="tx1"/>
                          </a:solidFill>
                        </a:rPr>
                        <a:t>или семейства</a:t>
                      </a:r>
                      <a:endParaRPr lang="ru-RU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err="1" smtClean="0"/>
                        <a:t>Видоспецифические</a:t>
                      </a:r>
                      <a:endParaRPr lang="ru-RU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i="0" dirty="0" smtClean="0"/>
                        <a:t>общие у разных штаммов </a:t>
                      </a:r>
                      <a:r>
                        <a:rPr lang="ru-RU" sz="2400" b="1" i="0" u="sng" dirty="0" smtClean="0"/>
                        <a:t>одного вида </a:t>
                      </a:r>
                      <a:r>
                        <a:rPr lang="ru-RU" sz="2400" b="1" i="0" dirty="0" smtClean="0"/>
                        <a:t>микроорганизмов</a:t>
                      </a:r>
                      <a:br>
                        <a:rPr lang="ru-RU" sz="2400" b="1" i="0" dirty="0" smtClean="0"/>
                      </a:br>
                      <a:endParaRPr lang="ru-RU" sz="2400" b="1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err="1" smtClean="0"/>
                        <a:t>Вариантспецифические</a:t>
                      </a:r>
                      <a:r>
                        <a:rPr lang="ru-RU" sz="2400" b="1" i="0" dirty="0" smtClean="0"/>
                        <a:t> (типоспецифические) </a:t>
                      </a:r>
                    </a:p>
                    <a:p>
                      <a:endParaRPr lang="ru-RU" sz="24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1" i="0" dirty="0" smtClean="0"/>
                        <a:t>встречаются у отдельных штаммов </a:t>
                      </a:r>
                      <a:r>
                        <a:rPr lang="ru-RU" sz="2400" b="1" i="0" u="sng" dirty="0" smtClean="0"/>
                        <a:t>внутри вида </a:t>
                      </a:r>
                      <a:r>
                        <a:rPr lang="ru-RU" sz="2400" b="1" i="0" dirty="0" smtClean="0"/>
                        <a:t>микроорганизмов (</a:t>
                      </a:r>
                      <a:r>
                        <a:rPr lang="ru-RU" sz="2400" b="1" i="0" dirty="0" err="1" smtClean="0"/>
                        <a:t>серовары</a:t>
                      </a:r>
                      <a:r>
                        <a:rPr lang="ru-RU" sz="2400" b="1" i="0" dirty="0" smtClean="0"/>
                        <a:t>)</a:t>
                      </a:r>
                      <a:endParaRPr lang="ru-RU" sz="2400" b="1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smtClean="0"/>
                        <a:t>Перекрестно-реагирующие</a:t>
                      </a:r>
                      <a:r>
                        <a:rPr lang="ru-RU" sz="2400" b="1" i="0" baseline="0" dirty="0" smtClean="0"/>
                        <a:t> </a:t>
                      </a:r>
                      <a:r>
                        <a:rPr lang="ru-RU" sz="2400" b="1" i="0" dirty="0" smtClean="0"/>
                        <a:t>(</a:t>
                      </a:r>
                      <a:r>
                        <a:rPr lang="ru-RU" sz="2400" b="1" i="0" dirty="0" err="1" smtClean="0"/>
                        <a:t>гетероспецифические</a:t>
                      </a:r>
                      <a:r>
                        <a:rPr lang="ru-RU" sz="2400" b="1" i="0" dirty="0" smtClean="0"/>
                        <a:t>)</a:t>
                      </a:r>
                    </a:p>
                    <a:p>
                      <a:endParaRPr lang="ru-RU" sz="2400" b="1" i="0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i="0" dirty="0" smtClean="0"/>
                        <a:t>антигены, </a:t>
                      </a:r>
                      <a:r>
                        <a:rPr lang="ru-RU" sz="2400" b="1" i="0" u="sng" dirty="0" smtClean="0"/>
                        <a:t>общие с антигенами тканей </a:t>
                      </a:r>
                      <a:r>
                        <a:rPr lang="ru-RU" sz="2400" b="1" i="0" dirty="0" smtClean="0"/>
                        <a:t>и органов человека</a:t>
                      </a:r>
                      <a:endParaRPr lang="ru-RU" sz="2400" b="1" i="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15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7812360" y="4881996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06910" y="5860404"/>
            <a:ext cx="3723852" cy="914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Индукция аутоиммунных заболеваний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558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Иммунокомпетентные клетки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r>
              <a:rPr lang="ru-RU" sz="7400" b="1" dirty="0" err="1"/>
              <a:t>антигенпредставляющие</a:t>
            </a:r>
            <a:r>
              <a:rPr lang="ru-RU" sz="7400" b="1" dirty="0"/>
              <a:t>  клетки (АПК) </a:t>
            </a:r>
            <a:endParaRPr lang="en-US" sz="7400" b="1" dirty="0" smtClean="0"/>
          </a:p>
          <a:p>
            <a:r>
              <a:rPr lang="ru-RU" sz="7400" b="1" dirty="0" smtClean="0"/>
              <a:t>Т- </a:t>
            </a:r>
            <a:r>
              <a:rPr lang="ru-RU" sz="7400" b="1" dirty="0"/>
              <a:t>и </a:t>
            </a:r>
            <a:r>
              <a:rPr lang="ru-RU" sz="7400" b="1" dirty="0" smtClean="0"/>
              <a:t>В-лимфоциты</a:t>
            </a:r>
          </a:p>
          <a:p>
            <a:r>
              <a:rPr lang="ru-RU" sz="7400" b="1" dirty="0" smtClean="0"/>
              <a:t>NK-клетки</a:t>
            </a:r>
          </a:p>
          <a:p>
            <a:endParaRPr lang="ru-RU" sz="11200" dirty="0"/>
          </a:p>
          <a:p>
            <a:pPr marL="0" indent="0">
              <a:buNone/>
            </a:pPr>
            <a:endParaRPr lang="ru-RU" sz="8000" dirty="0" smtClean="0"/>
          </a:p>
          <a:p>
            <a:endParaRPr lang="ru-RU" sz="8000" dirty="0"/>
          </a:p>
          <a:p>
            <a:pPr marL="0" indent="0">
              <a:buNone/>
            </a:pPr>
            <a:endParaRPr lang="ru-RU" sz="8000" dirty="0" smtClean="0"/>
          </a:p>
          <a:p>
            <a:endParaRPr lang="ru-RU" sz="8000" dirty="0" smtClean="0"/>
          </a:p>
          <a:p>
            <a:pPr marL="0" indent="0">
              <a:buNone/>
            </a:pPr>
            <a:r>
              <a:rPr lang="ru-RU" sz="11200" dirty="0"/>
              <a:t/>
            </a:r>
            <a:br>
              <a:rPr lang="ru-RU" sz="11200" dirty="0"/>
            </a:br>
            <a:endParaRPr lang="ru-RU" sz="1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16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" y="2348880"/>
            <a:ext cx="2491951" cy="186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13" y="4459319"/>
            <a:ext cx="2491951" cy="187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14526"/>
            <a:ext cx="2987981" cy="224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" y="6596282"/>
            <a:ext cx="4541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93" y="1988840"/>
            <a:ext cx="2664297" cy="186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30190" y="3485154"/>
            <a:ext cx="17876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Дендритные клетки 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4788" y="6013332"/>
            <a:ext cx="11769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В лимфоцит 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38451" y="6425823"/>
            <a:ext cx="1124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Макрофаги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839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17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4112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764704"/>
            <a:ext cx="41044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Процессинг </a:t>
            </a:r>
            <a:r>
              <a:rPr lang="ru-RU" b="1" dirty="0" smtClean="0">
                <a:solidFill>
                  <a:srgbClr val="C00000"/>
                </a:solidFill>
              </a:rPr>
              <a:t>антигена</a:t>
            </a:r>
            <a:r>
              <a:rPr lang="ru-RU" b="1" dirty="0" smtClean="0"/>
              <a:t>, многоэтапная</a:t>
            </a:r>
            <a:r>
              <a:rPr lang="ru-RU" b="1" dirty="0"/>
              <a:t> переработка </a:t>
            </a:r>
            <a:r>
              <a:rPr lang="ru-RU" b="1" dirty="0" smtClean="0"/>
              <a:t>                    макромолекулярного</a:t>
            </a:r>
            <a:r>
              <a:rPr lang="ru-RU" b="1" dirty="0"/>
              <a:t> </a:t>
            </a:r>
            <a:r>
              <a:rPr lang="ru-RU" b="1" dirty="0" err="1"/>
              <a:t>Аг</a:t>
            </a:r>
            <a:r>
              <a:rPr lang="ru-RU" b="1" dirty="0"/>
              <a:t> в </a:t>
            </a:r>
            <a:r>
              <a:rPr lang="ru-RU" b="1" dirty="0" smtClean="0"/>
              <a:t>цитоплазме</a:t>
            </a:r>
            <a:r>
              <a:rPr lang="ru-RU" b="1" dirty="0"/>
              <a:t> </a:t>
            </a:r>
            <a:r>
              <a:rPr lang="ru-RU" b="1" dirty="0" err="1" smtClean="0"/>
              <a:t>Аг</a:t>
            </a:r>
            <a:r>
              <a:rPr lang="ru-RU" b="1" dirty="0" smtClean="0"/>
              <a:t>-презентующих клеток.</a:t>
            </a:r>
          </a:p>
          <a:p>
            <a:r>
              <a:rPr lang="ru-RU" b="1" dirty="0" smtClean="0"/>
              <a:t>После</a:t>
            </a:r>
            <a:r>
              <a:rPr lang="ru-RU" b="1" dirty="0"/>
              <a:t> захвата </a:t>
            </a:r>
            <a:r>
              <a:rPr lang="ru-RU" b="1" dirty="0" err="1"/>
              <a:t>Аг</a:t>
            </a:r>
            <a:r>
              <a:rPr lang="ru-RU" b="1" dirty="0"/>
              <a:t> происходит его </a:t>
            </a:r>
            <a:r>
              <a:rPr lang="ru-RU" b="1" dirty="0" smtClean="0"/>
              <a:t>          переваривание</a:t>
            </a:r>
            <a:r>
              <a:rPr lang="ru-RU" b="1" dirty="0"/>
              <a:t> и обнажение Т-</a:t>
            </a:r>
            <a:r>
              <a:rPr lang="ru-RU" b="1" dirty="0" err="1"/>
              <a:t>эпитопов</a:t>
            </a:r>
            <a:r>
              <a:rPr lang="ru-RU" b="1" dirty="0"/>
              <a:t>, </a:t>
            </a:r>
            <a:endParaRPr lang="ru-RU" b="1" dirty="0" smtClean="0"/>
          </a:p>
          <a:p>
            <a:r>
              <a:rPr lang="ru-RU" b="1" dirty="0" smtClean="0"/>
              <a:t>затем</a:t>
            </a:r>
            <a:r>
              <a:rPr lang="ru-RU" b="1" dirty="0"/>
              <a:t> </a:t>
            </a:r>
            <a:r>
              <a:rPr lang="ru-RU" b="1" dirty="0" smtClean="0"/>
              <a:t>транспортировка</a:t>
            </a:r>
            <a:r>
              <a:rPr lang="ru-RU" b="1" dirty="0"/>
              <a:t> </a:t>
            </a:r>
            <a:r>
              <a:rPr lang="ru-RU" b="1" dirty="0" smtClean="0"/>
              <a:t>фрагментов</a:t>
            </a:r>
            <a:r>
              <a:rPr lang="ru-RU" b="1" dirty="0"/>
              <a:t> на поверхностную </a:t>
            </a:r>
            <a:r>
              <a:rPr lang="ru-RU" b="1" dirty="0" smtClean="0"/>
              <a:t>             мембрану</a:t>
            </a:r>
            <a:r>
              <a:rPr lang="ru-RU" b="1" dirty="0"/>
              <a:t> для взаимодействия </a:t>
            </a:r>
            <a:r>
              <a:rPr lang="ru-RU" b="1" dirty="0" smtClean="0"/>
              <a:t>             с</a:t>
            </a:r>
            <a:r>
              <a:rPr lang="ru-RU" b="1" dirty="0"/>
              <a:t> Т-хелперами.</a:t>
            </a:r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endParaRPr lang="ru-RU" i="1" dirty="0" smtClean="0"/>
          </a:p>
          <a:p>
            <a:endParaRPr lang="ru-RU" i="1" dirty="0"/>
          </a:p>
          <a:p>
            <a:r>
              <a:rPr lang="ru-RU" i="1" dirty="0" smtClean="0"/>
              <a:t>(</a:t>
            </a:r>
            <a:r>
              <a:rPr lang="ru-RU" i="1" dirty="0"/>
              <a:t>Источник: «Словарь </a:t>
            </a:r>
            <a:r>
              <a:rPr lang="ru-RU" i="1" dirty="0" smtClean="0"/>
              <a:t> терминов</a:t>
            </a:r>
            <a:r>
              <a:rPr lang="ru-RU" i="1" dirty="0"/>
              <a:t> </a:t>
            </a:r>
            <a:r>
              <a:rPr lang="ru-RU" i="1" dirty="0" smtClean="0"/>
              <a:t>    микробиологии</a:t>
            </a:r>
            <a:r>
              <a:rPr lang="ru-RU" i="1" dirty="0"/>
              <a:t>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79208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Кооперация иммунокомпетентных </a:t>
            </a:r>
            <a:r>
              <a:rPr lang="ru-RU" sz="3200" b="1" dirty="0" smtClean="0">
                <a:solidFill>
                  <a:srgbClr val="C00000"/>
                </a:solidFill>
              </a:rPr>
              <a:t>клеток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18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47" y="2008371"/>
            <a:ext cx="6417804" cy="418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2339571"/>
            <a:ext cx="668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ИЛ 1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29" y="702626"/>
            <a:ext cx="2212059" cy="165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8165" y="10619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МНС–</a:t>
            </a:r>
            <a:r>
              <a:rPr lang="en-US" sz="2000" b="1" dirty="0" err="1"/>
              <a:t>анти</a:t>
            </a:r>
            <a:r>
              <a:rPr lang="ru-RU" sz="2000" b="1" dirty="0" smtClean="0"/>
              <a:t>гены</a:t>
            </a:r>
            <a:r>
              <a:rPr lang="en-US" sz="2000" b="1" dirty="0" smtClean="0"/>
              <a:t> </a:t>
            </a:r>
            <a:r>
              <a:rPr lang="en-US" sz="2000" b="1" dirty="0"/>
              <a:t>II</a:t>
            </a:r>
            <a:r>
              <a:rPr lang="ru-RU" sz="2000" b="1" dirty="0"/>
              <a:t> </a:t>
            </a:r>
            <a:r>
              <a:rPr lang="ru-RU" sz="2000" b="1" dirty="0" smtClean="0"/>
              <a:t>типа</a:t>
            </a:r>
          </a:p>
          <a:p>
            <a:r>
              <a:rPr lang="en-US" sz="2000" b="1" dirty="0" smtClean="0"/>
              <a:t>(</a:t>
            </a:r>
            <a:r>
              <a:rPr lang="en-US" sz="2000" b="1" dirty="0" err="1" smtClean="0"/>
              <a:t>англ</a:t>
            </a:r>
            <a:r>
              <a:rPr lang="en-US" sz="2000" b="1" dirty="0"/>
              <a:t>. Major histocompatibility complex</a:t>
            </a:r>
            <a:r>
              <a:rPr lang="en-US" sz="2000" b="1" dirty="0" smtClean="0"/>
              <a:t>)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150399" y="1698536"/>
            <a:ext cx="229309" cy="6410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139952" y="1769822"/>
            <a:ext cx="513961" cy="7544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5-конечная звезда 8"/>
          <p:cNvSpPr/>
          <p:nvPr/>
        </p:nvSpPr>
        <p:spPr>
          <a:xfrm>
            <a:off x="2762671" y="2668253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3017235" y="2419678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3361486" y="2418299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4323554" y="3014271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606104" y="3153907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4627881" y="2770487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4757246" y="2564887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5019861" y="2594199"/>
            <a:ext cx="266328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Приобретенный активный иммунитет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algn="ctr"/>
            <a:endParaRPr lang="ru-RU" sz="28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19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4931" y="2465893"/>
            <a:ext cx="3558988" cy="954107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Естественный </a:t>
            </a:r>
            <a:endParaRPr lang="ru-RU" sz="2800" b="1" dirty="0" smtClean="0"/>
          </a:p>
          <a:p>
            <a:pPr algn="ctr"/>
            <a:r>
              <a:rPr lang="ru-RU" sz="2800" dirty="0" smtClean="0"/>
              <a:t>– постинфекционный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73403" y="2465893"/>
            <a:ext cx="35012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Искусственный </a:t>
            </a:r>
            <a:endParaRPr lang="ru-RU" sz="2800" b="1" dirty="0" smtClean="0"/>
          </a:p>
          <a:p>
            <a:pPr algn="ctr"/>
            <a:r>
              <a:rPr lang="ru-RU" sz="2800" dirty="0" smtClean="0"/>
              <a:t>–</a:t>
            </a:r>
            <a:r>
              <a:rPr lang="ru-RU" sz="2800" b="1" dirty="0" smtClean="0"/>
              <a:t> </a:t>
            </a:r>
            <a:r>
              <a:rPr lang="ru-RU" sz="2800" dirty="0" smtClean="0"/>
              <a:t>поствакцинальный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2613016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5887568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5229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968" y="3776082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 </a:t>
            </a:r>
          </a:p>
          <a:p>
            <a:r>
              <a:rPr lang="ru-RU" sz="2800" b="1" i="1" dirty="0"/>
              <a:t>на основании знаний об антигенах микроорганизмов и закономерностях развития иммунного ответа </a:t>
            </a:r>
            <a:r>
              <a:rPr lang="ru-RU" sz="2800" b="1" i="1" dirty="0" err="1"/>
              <a:t>макроорганизма</a:t>
            </a:r>
            <a:r>
              <a:rPr lang="ru-RU" sz="2800" b="1" i="1" dirty="0"/>
              <a:t>, составить представление об основах </a:t>
            </a:r>
            <a:r>
              <a:rPr lang="ru-RU" sz="2800" b="1" i="1" dirty="0" smtClean="0"/>
              <a:t>лабораторной диагностики</a:t>
            </a:r>
            <a:r>
              <a:rPr lang="ru-RU" sz="2800" b="1" i="1" dirty="0"/>
              <a:t>, специфической профилактики, и специфической терапии инфекционных </a:t>
            </a:r>
            <a:r>
              <a:rPr lang="ru-RU" sz="2800" b="1" i="1" dirty="0" smtClean="0"/>
              <a:t>болезней</a:t>
            </a:r>
            <a:endParaRPr lang="ru-RU" sz="2800" b="1" i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1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Вакцины (</a:t>
            </a:r>
            <a:r>
              <a:rPr lang="ru-RU" sz="3600" b="1" u="sng" dirty="0" err="1" smtClean="0">
                <a:solidFill>
                  <a:srgbClr val="C00000"/>
                </a:solidFill>
              </a:rPr>
              <a:t>карпускулярные</a:t>
            </a:r>
            <a:r>
              <a:rPr lang="ru-RU" sz="3600" b="1" u="sng" dirty="0" smtClean="0">
                <a:solidFill>
                  <a:srgbClr val="C00000"/>
                </a:solidFill>
              </a:rPr>
              <a:t>)содержат микроорганизмы 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555" y="1558676"/>
            <a:ext cx="8507288" cy="39933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i="1" dirty="0" smtClean="0"/>
              <a:t>Живые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i="1" dirty="0" smtClean="0"/>
              <a:t>Убитые</a:t>
            </a:r>
          </a:p>
          <a:p>
            <a:pPr marL="0" indent="0">
              <a:buNone/>
            </a:pPr>
            <a:r>
              <a:rPr lang="ru-RU" b="1" i="1" dirty="0" smtClean="0"/>
              <a:t>(инактивированные)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77199" y="1340768"/>
            <a:ext cx="3816424" cy="2677656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АТТЕНУАЦИЯ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от лат. </a:t>
            </a:r>
            <a:r>
              <a:rPr lang="ru-RU" sz="2400" b="1" i="1" dirty="0" err="1">
                <a:solidFill>
                  <a:srgbClr val="002060"/>
                </a:solidFill>
              </a:rPr>
              <a:t>attenuatio</a:t>
            </a:r>
            <a:r>
              <a:rPr lang="ru-RU" sz="2400" b="1" dirty="0">
                <a:solidFill>
                  <a:srgbClr val="002060"/>
                </a:solidFill>
              </a:rPr>
              <a:t> — уменьшение), искусственное стойкое ослабление вирулентности патогенных </a:t>
            </a:r>
            <a:r>
              <a:rPr lang="ru-RU" sz="2400" b="1" dirty="0" smtClean="0">
                <a:solidFill>
                  <a:srgbClr val="002060"/>
                </a:solidFill>
              </a:rPr>
              <a:t>микроорганизмов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13501" y="1648224"/>
            <a:ext cx="177046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16954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2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Вакцины </a:t>
            </a:r>
            <a:r>
              <a:rPr lang="ru-RU" sz="3200" b="1" u="sng" dirty="0" smtClean="0">
                <a:solidFill>
                  <a:srgbClr val="C00000"/>
                </a:solidFill>
              </a:rPr>
              <a:t>содержат </a:t>
            </a:r>
            <a:r>
              <a:rPr lang="ru-RU" sz="3200" b="1" u="sng" dirty="0" err="1" smtClean="0">
                <a:solidFill>
                  <a:srgbClr val="C00000"/>
                </a:solidFill>
              </a:rPr>
              <a:t>протективные</a:t>
            </a:r>
            <a:r>
              <a:rPr lang="ru-RU" sz="3200" b="1" u="sng" dirty="0" smtClean="0">
                <a:solidFill>
                  <a:srgbClr val="C00000"/>
                </a:solidFill>
              </a:rPr>
              <a:t> антигены  </a:t>
            </a:r>
            <a:endParaRPr lang="ru-RU" sz="3200" b="1" u="sng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endParaRPr lang="ru-RU" sz="2800" b="1" i="1" dirty="0" smtClean="0"/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/>
              <a:t>Химические </a:t>
            </a:r>
            <a:r>
              <a:rPr lang="ru-RU" sz="2800" b="1" i="1" dirty="0"/>
              <a:t>вакцины</a:t>
            </a:r>
          </a:p>
          <a:p>
            <a:pPr>
              <a:buFont typeface="Wingdings" pitchFamily="2" charset="2"/>
              <a:buChar char="ü"/>
            </a:pPr>
            <a:endParaRPr lang="ru-RU" sz="2800" b="1" i="1" dirty="0" smtClean="0"/>
          </a:p>
          <a:p>
            <a:pPr>
              <a:buFont typeface="Wingdings" pitchFamily="2" charset="2"/>
              <a:buChar char="ü"/>
            </a:pPr>
            <a:r>
              <a:rPr lang="ru-RU" sz="2800" b="1" i="1" dirty="0" smtClean="0"/>
              <a:t>Рекомбинантные </a:t>
            </a:r>
            <a:r>
              <a:rPr lang="ru-RU" sz="2800" b="1" i="1" dirty="0"/>
              <a:t>вакцины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pPr marL="0" indent="0" algn="ctr">
              <a:buNone/>
            </a:pPr>
            <a:endParaRPr lang="ru-RU" sz="28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800" b="1" dirty="0" err="1" smtClean="0">
                <a:solidFill>
                  <a:srgbClr val="C00000"/>
                </a:solidFill>
              </a:rPr>
              <a:t>Протективные</a:t>
            </a:r>
            <a:r>
              <a:rPr lang="ru-RU" sz="2800" b="1" dirty="0" smtClean="0">
                <a:solidFill>
                  <a:srgbClr val="C00000"/>
                </a:solidFill>
              </a:rPr>
              <a:t> антигены</a:t>
            </a:r>
            <a:endParaRPr lang="ru-RU" sz="2800" dirty="0" smtClean="0"/>
          </a:p>
          <a:p>
            <a:r>
              <a:rPr lang="ru-RU" sz="2400" b="1" dirty="0" smtClean="0"/>
              <a:t>Характеризуются </a:t>
            </a:r>
            <a:r>
              <a:rPr lang="ru-RU" sz="2400" b="1" dirty="0"/>
              <a:t>высокими защитными </a:t>
            </a:r>
            <a:r>
              <a:rPr lang="ru-RU" sz="2400" b="1" dirty="0" smtClean="0"/>
              <a:t>свойствами</a:t>
            </a:r>
          </a:p>
          <a:p>
            <a:r>
              <a:rPr lang="ru-RU" sz="2400" b="1" dirty="0" smtClean="0"/>
              <a:t>Вызывают </a:t>
            </a:r>
            <a:r>
              <a:rPr lang="ru-RU" sz="2400" b="1" dirty="0"/>
              <a:t>синтез </a:t>
            </a:r>
            <a:r>
              <a:rPr lang="ru-RU" sz="2400" b="1" dirty="0" smtClean="0"/>
              <a:t>антител</a:t>
            </a:r>
          </a:p>
          <a:p>
            <a:r>
              <a:rPr lang="ru-RU" sz="2400" b="1" dirty="0" smtClean="0"/>
              <a:t>Могут </a:t>
            </a:r>
            <a:r>
              <a:rPr lang="ru-RU" sz="2400" b="1" dirty="0"/>
              <a:t>использоваться для </a:t>
            </a:r>
            <a:r>
              <a:rPr lang="ru-RU" sz="2400" b="1" dirty="0" smtClean="0"/>
              <a:t>иммунизации</a:t>
            </a:r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21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06" y="908720"/>
            <a:ext cx="332542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259228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7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Анатоксины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- </a:t>
            </a:r>
            <a:r>
              <a:rPr lang="ru-RU" sz="2800" b="1" dirty="0"/>
              <a:t>о</a:t>
            </a:r>
            <a:r>
              <a:rPr lang="ru-RU" sz="2800" b="1" dirty="0" smtClean="0"/>
              <a:t>безвреженные экзотоксины бактерий для создания </a:t>
            </a:r>
            <a:r>
              <a:rPr lang="ru-RU" sz="2800" b="1" u="sng" dirty="0" smtClean="0"/>
              <a:t>антитоксического</a:t>
            </a:r>
            <a:r>
              <a:rPr lang="ru-RU" sz="2800" b="1" dirty="0" smtClean="0"/>
              <a:t> иммунитета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22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58671" y="2204864"/>
            <a:ext cx="2880320" cy="26642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308304" y="371703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2912368"/>
            <a:ext cx="2482743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А</a:t>
            </a:r>
            <a:endParaRPr lang="ru-RU" sz="6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55976" y="2924944"/>
            <a:ext cx="1276937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</a:t>
            </a:r>
            <a:endParaRPr lang="ru-RU" sz="6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57883" y="2921743"/>
            <a:ext cx="1477697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174232"/>
            <a:ext cx="89644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Молекула белкового токсина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А-субъединица </a:t>
            </a:r>
            <a:r>
              <a:rPr lang="ru-RU" sz="2400" b="1" dirty="0"/>
              <a:t>обладает </a:t>
            </a:r>
            <a:r>
              <a:rPr lang="ru-RU" sz="2400" b="1" dirty="0" err="1"/>
              <a:t>энзиматической</a:t>
            </a:r>
            <a:r>
              <a:rPr lang="ru-RU" sz="2400" b="1" dirty="0"/>
              <a:t> (токсической) активностью в </a:t>
            </a:r>
            <a:r>
              <a:rPr lang="ru-RU" sz="2400" b="1" dirty="0" smtClean="0"/>
              <a:t>клетке </a:t>
            </a: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В-субъединица доставляет А-субъединицу в </a:t>
            </a:r>
            <a:r>
              <a:rPr lang="ru-RU" sz="2400" b="1" dirty="0" smtClean="0"/>
              <a:t>клетку-мишень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alt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</a:rPr>
              <a:t>при </a:t>
            </a:r>
            <a:r>
              <a:rPr lang="ru-RU" altLang="ru-RU" b="1" dirty="0">
                <a:solidFill>
                  <a:srgbClr val="C00000"/>
                </a:solidFill>
              </a:rPr>
              <a:t>обработке формалином ряд токсинов, </a:t>
            </a:r>
            <a:r>
              <a:rPr lang="ru-RU" altLang="ru-RU" b="1" dirty="0" smtClean="0">
                <a:solidFill>
                  <a:srgbClr val="C00000"/>
                </a:solidFill>
              </a:rPr>
              <a:t>(в </a:t>
            </a:r>
            <a:r>
              <a:rPr lang="ru-RU" altLang="ru-RU" b="1" dirty="0" err="1">
                <a:solidFill>
                  <a:srgbClr val="C00000"/>
                </a:solidFill>
              </a:rPr>
              <a:t>т.ч</a:t>
            </a:r>
            <a:r>
              <a:rPr lang="ru-RU" altLang="ru-RU" b="1" dirty="0">
                <a:solidFill>
                  <a:srgbClr val="C00000"/>
                </a:solidFill>
              </a:rPr>
              <a:t>. </a:t>
            </a:r>
            <a:r>
              <a:rPr lang="ru-RU" altLang="ru-RU" b="1" dirty="0" smtClean="0">
                <a:solidFill>
                  <a:srgbClr val="C00000"/>
                </a:solidFill>
              </a:rPr>
              <a:t>дифтерийный, столбнячный) </a:t>
            </a:r>
            <a:r>
              <a:rPr lang="ru-RU" altLang="ru-RU" b="1" dirty="0">
                <a:solidFill>
                  <a:srgbClr val="C00000"/>
                </a:solidFill>
              </a:rPr>
              <a:t>необратимо утрачивают свою токсичность, но сохраняют </a:t>
            </a:r>
            <a:r>
              <a:rPr lang="ru-RU" altLang="ru-RU" b="1" dirty="0" err="1">
                <a:solidFill>
                  <a:srgbClr val="C00000"/>
                </a:solidFill>
              </a:rPr>
              <a:t>иммуногенные</a:t>
            </a:r>
            <a:r>
              <a:rPr lang="ru-RU" altLang="ru-RU" b="1" dirty="0">
                <a:solidFill>
                  <a:srgbClr val="C00000"/>
                </a:solidFill>
              </a:rPr>
              <a:t> свойства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94005" y="2348880"/>
            <a:ext cx="1074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клетка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555776" y="3537012"/>
            <a:ext cx="432048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6012160" y="3140968"/>
            <a:ext cx="360040" cy="69837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12160" y="3146504"/>
            <a:ext cx="581845" cy="85077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2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</a:rPr>
              <a:t>Адьюванты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/>
              <a:t>[от лат. </a:t>
            </a:r>
            <a:r>
              <a:rPr lang="ru-RU" sz="2800" b="1" dirty="0" err="1"/>
              <a:t>adjuvans</a:t>
            </a:r>
            <a:r>
              <a:rPr lang="ru-RU" sz="2800" b="1" dirty="0"/>
              <a:t>, помогать]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3960"/>
            <a:ext cx="7931224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 smtClean="0"/>
              <a:t>- </a:t>
            </a:r>
            <a:r>
              <a:rPr lang="ru-RU" b="1" i="1" dirty="0" smtClean="0">
                <a:solidFill>
                  <a:srgbClr val="C00000"/>
                </a:solidFill>
              </a:rPr>
              <a:t>усиливают </a:t>
            </a:r>
            <a:r>
              <a:rPr lang="ru-RU" b="1" i="1" dirty="0">
                <a:solidFill>
                  <a:srgbClr val="C00000"/>
                </a:solidFill>
              </a:rPr>
              <a:t>иммуногенность </a:t>
            </a:r>
            <a:r>
              <a:rPr lang="ru-RU" b="1" i="1" dirty="0" smtClean="0">
                <a:solidFill>
                  <a:srgbClr val="C00000"/>
                </a:solidFill>
              </a:rPr>
              <a:t>вакцин</a:t>
            </a:r>
          </a:p>
          <a:p>
            <a:pPr marL="0" indent="0">
              <a:buNone/>
            </a:pPr>
            <a:endParaRPr lang="ru-RU" u="sng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400" b="1" u="sng" dirty="0" smtClean="0"/>
              <a:t>Механизм действия </a:t>
            </a:r>
            <a:r>
              <a:rPr lang="ru-RU" sz="2400" b="1" u="sng" dirty="0" err="1" smtClean="0"/>
              <a:t>адьювантов</a:t>
            </a:r>
            <a:r>
              <a:rPr lang="ru-RU" sz="2400" b="1" dirty="0" smtClean="0"/>
              <a:t>:</a:t>
            </a:r>
          </a:p>
          <a:p>
            <a:r>
              <a:rPr lang="ru-RU" sz="2400" b="1" dirty="0" smtClean="0"/>
              <a:t>Укрупняют </a:t>
            </a:r>
            <a:r>
              <a:rPr lang="ru-RU" sz="2400" b="1" dirty="0"/>
              <a:t>молекулу </a:t>
            </a:r>
            <a:r>
              <a:rPr lang="ru-RU" sz="2400" b="1" dirty="0" smtClean="0"/>
              <a:t>антигена</a:t>
            </a:r>
          </a:p>
          <a:p>
            <a:r>
              <a:rPr lang="ru-RU" sz="2400" b="1" dirty="0" smtClean="0"/>
              <a:t>Создают </a:t>
            </a:r>
            <a:r>
              <a:rPr lang="ru-RU" sz="2400" b="1" dirty="0"/>
              <a:t>депо </a:t>
            </a:r>
            <a:r>
              <a:rPr lang="ru-RU" sz="2400" b="1" dirty="0" smtClean="0"/>
              <a:t>антигенов</a:t>
            </a:r>
            <a:endParaRPr lang="ru-RU" sz="2400" b="1" dirty="0"/>
          </a:p>
          <a:p>
            <a:r>
              <a:rPr lang="ru-RU" sz="2400" b="1" dirty="0" smtClean="0"/>
              <a:t>Активируют </a:t>
            </a:r>
            <a:r>
              <a:rPr lang="ru-RU" sz="2400" b="1" dirty="0"/>
              <a:t>лимфоидную </a:t>
            </a:r>
            <a:r>
              <a:rPr lang="ru-RU" sz="2400" b="1" dirty="0" smtClean="0"/>
              <a:t>ткань</a:t>
            </a:r>
          </a:p>
          <a:p>
            <a:endParaRPr lang="ru-RU" sz="2400" b="1" dirty="0"/>
          </a:p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43077" y="4581128"/>
            <a:ext cx="4631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800" b="1" dirty="0" err="1"/>
              <a:t>Полиоксидоний</a:t>
            </a:r>
            <a:r>
              <a:rPr lang="ru-RU" sz="2800" b="1" dirty="0"/>
              <a:t>  </a:t>
            </a:r>
            <a:r>
              <a:rPr lang="ru-RU" sz="2800" b="1" dirty="0" smtClean="0"/>
              <a:t> 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800" b="1" dirty="0" smtClean="0"/>
              <a:t> Гидроокись алюминия 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88" y="3047832"/>
            <a:ext cx="3176608" cy="182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8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506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Т-независимые антигены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/>
              <a:t>Слабо </a:t>
            </a:r>
            <a:r>
              <a:rPr lang="ru-RU" sz="2800" b="1" dirty="0"/>
              <a:t>«работают»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     у </a:t>
            </a:r>
            <a:r>
              <a:rPr lang="ru-RU" sz="2800" b="1" dirty="0"/>
              <a:t>детей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     в </a:t>
            </a:r>
            <a:r>
              <a:rPr lang="ru-RU" sz="2800" b="1" dirty="0"/>
              <a:t>возрасте до 2 </a:t>
            </a:r>
            <a:r>
              <a:rPr lang="ru-RU" sz="2800" b="1" dirty="0" smtClean="0"/>
              <a:t>лет (не формируется </a:t>
            </a:r>
            <a:r>
              <a:rPr lang="ru-RU" sz="2800" b="1" dirty="0" err="1" smtClean="0"/>
              <a:t>иммуная</a:t>
            </a:r>
            <a:r>
              <a:rPr lang="ru-RU" sz="2800" b="1" dirty="0" smtClean="0"/>
              <a:t> память)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Капсульные 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     полисахаридные </a:t>
            </a:r>
          </a:p>
          <a:p>
            <a:pPr marL="0" indent="0">
              <a:buNone/>
            </a:pPr>
            <a:r>
              <a:rPr lang="ru-RU" sz="2800" b="1" dirty="0"/>
              <a:t>     антигены</a:t>
            </a:r>
          </a:p>
          <a:p>
            <a:pPr marL="0" indent="0">
              <a:buNone/>
            </a:pPr>
            <a:endParaRPr lang="ru-RU" sz="2800" b="1" dirty="0" smtClean="0"/>
          </a:p>
          <a:p>
            <a:endParaRPr lang="ru-RU" sz="2800" dirty="0"/>
          </a:p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 smtClean="0"/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b="1" i="1" dirty="0" err="1" smtClean="0"/>
              <a:t>Коньюгированные</a:t>
            </a:r>
            <a:r>
              <a:rPr lang="ru-RU" b="1" i="1" dirty="0" smtClean="0"/>
              <a:t> вакцины </a:t>
            </a:r>
            <a:r>
              <a:rPr lang="ru-RU" sz="2800" b="1" dirty="0"/>
              <a:t>содержат в качестве </a:t>
            </a:r>
            <a:r>
              <a:rPr lang="ru-RU" sz="2800" b="1" u="sng" dirty="0"/>
              <a:t>белка-носителя</a:t>
            </a:r>
            <a:r>
              <a:rPr lang="ru-RU" sz="2800" b="1" dirty="0"/>
              <a:t> </a:t>
            </a:r>
            <a:r>
              <a:rPr lang="ru-RU" sz="2800" b="1" dirty="0" smtClean="0"/>
              <a:t>для полисахаридных антигенов столбнячный анатоксин - рекомендованы для детей </a:t>
            </a:r>
            <a:r>
              <a:rPr lang="ru-RU" sz="2800" b="1" dirty="0"/>
              <a:t>начиная с 2 </a:t>
            </a:r>
            <a:r>
              <a:rPr lang="ru-RU" sz="2800" b="1" dirty="0" smtClean="0"/>
              <a:t>мес.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24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18" y="2348880"/>
            <a:ext cx="50006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4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Суперантигены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микроорганизмов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25</a:t>
            </a:fld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21" y="952128"/>
            <a:ext cx="5759379" cy="375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" y="952128"/>
            <a:ext cx="33741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Суперантигены</a:t>
            </a:r>
            <a:r>
              <a:rPr lang="ru-RU" b="1" dirty="0"/>
              <a:t> – антигены микробов, взаимодействующие с МНС II класса </a:t>
            </a:r>
            <a:r>
              <a:rPr lang="ru-RU" b="1" dirty="0" err="1"/>
              <a:t>антигенпрезентирующих</a:t>
            </a:r>
            <a:r>
              <a:rPr lang="ru-RU" b="1" dirty="0"/>
              <a:t> клеток (АПК) и T-клеточным рецептором (</a:t>
            </a:r>
            <a:r>
              <a:rPr lang="ru-RU" b="1" dirty="0" err="1"/>
              <a:t>TсR</a:t>
            </a:r>
            <a:r>
              <a:rPr lang="ru-RU" b="1" dirty="0"/>
              <a:t>) T-лимфоцитов, вне антигенсвязывающей щели, т.е. не в активных центрах.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err="1" smtClean="0"/>
              <a:t>Суперантигены</a:t>
            </a:r>
            <a:r>
              <a:rPr lang="ru-RU" b="1" dirty="0" smtClean="0"/>
              <a:t> </a:t>
            </a:r>
            <a:r>
              <a:rPr lang="ru-RU" b="1" dirty="0"/>
              <a:t>присоединяются как бы сбоку молекул МНС II и </a:t>
            </a:r>
            <a:r>
              <a:rPr lang="ru-RU" b="1" dirty="0" err="1"/>
              <a:t>TсR</a:t>
            </a:r>
            <a:r>
              <a:rPr lang="ru-RU" b="1" dirty="0"/>
              <a:t>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Они </a:t>
            </a:r>
            <a:r>
              <a:rPr lang="ru-RU" b="1" dirty="0"/>
              <a:t>блокируют возможный специфичный иммунный ответ и вызывают </a:t>
            </a:r>
            <a:r>
              <a:rPr lang="ru-RU" b="1" dirty="0" err="1"/>
              <a:t>поликлональную</a:t>
            </a:r>
            <a:r>
              <a:rPr lang="ru-RU" b="1" dirty="0"/>
              <a:t> активацию, выброс цитокинов и, затем, гибель T-лимфоцитов с явлениями иммунодефицита.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4869160"/>
            <a:ext cx="57241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Суперантигенами</a:t>
            </a:r>
            <a:r>
              <a:rPr lang="ru-RU" b="1" dirty="0">
                <a:solidFill>
                  <a:srgbClr val="C00000"/>
                </a:solidFill>
              </a:rPr>
              <a:t> являются </a:t>
            </a:r>
            <a:r>
              <a:rPr lang="ru-RU" b="1" dirty="0" err="1" smtClean="0">
                <a:solidFill>
                  <a:srgbClr val="C00000"/>
                </a:solidFill>
              </a:rPr>
              <a:t>энтеротоксины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S. </a:t>
            </a:r>
            <a:r>
              <a:rPr lang="ru-RU" b="1" i="1" dirty="0" err="1">
                <a:solidFill>
                  <a:srgbClr val="C00000"/>
                </a:solidFill>
              </a:rPr>
              <a:t>а</a:t>
            </a:r>
            <a:r>
              <a:rPr lang="en-US" b="1" i="1" dirty="0" err="1" smtClean="0">
                <a:solidFill>
                  <a:srgbClr val="C00000"/>
                </a:solidFill>
              </a:rPr>
              <a:t>ueus</a:t>
            </a:r>
            <a:r>
              <a:rPr lang="ru-RU" b="1" i="1" dirty="0" smtClean="0">
                <a:solidFill>
                  <a:srgbClr val="C00000"/>
                </a:solidFill>
              </a:rPr>
              <a:t>,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b="1" dirty="0">
                <a:solidFill>
                  <a:srgbClr val="C00000"/>
                </a:solidFill>
              </a:rPr>
              <a:t>токсин синдрома токсического шока, </a:t>
            </a:r>
            <a:r>
              <a:rPr lang="ru-RU" b="1" dirty="0" smtClean="0">
                <a:solidFill>
                  <a:srgbClr val="C00000"/>
                </a:solidFill>
              </a:rPr>
              <a:t>белок М                </a:t>
            </a:r>
            <a:r>
              <a:rPr lang="en-US" b="1" i="1" dirty="0" smtClean="0">
                <a:solidFill>
                  <a:srgbClr val="C00000"/>
                </a:solidFill>
              </a:rPr>
              <a:t>S. pyogenes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</a:rPr>
              <a:t>суперантигены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вируса </a:t>
            </a:r>
            <a:r>
              <a:rPr lang="ru-RU" b="1" dirty="0" err="1">
                <a:solidFill>
                  <a:srgbClr val="C00000"/>
                </a:solidFill>
              </a:rPr>
              <a:t>Эпстайн-Барр</a:t>
            </a:r>
            <a:r>
              <a:rPr lang="ru-RU" b="1" dirty="0">
                <a:solidFill>
                  <a:srgbClr val="C00000"/>
                </a:solidFill>
              </a:rPr>
              <a:t> и др.</a:t>
            </a:r>
          </a:p>
          <a:p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6465585"/>
            <a:ext cx="49320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https://nsau.edu.ru/images/vetfac/images/ebooks/microbiology/stu/immun/ag.htm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92595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Суперантигены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микроорганизмов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C00000"/>
                </a:solidFill>
              </a:rPr>
              <a:t>— </a:t>
            </a:r>
            <a:r>
              <a:rPr lang="ru-RU" sz="2800" b="1" dirty="0" smtClean="0">
                <a:solidFill>
                  <a:srgbClr val="C00000"/>
                </a:solidFill>
              </a:rPr>
              <a:t>антигены, способные </a:t>
            </a:r>
            <a:r>
              <a:rPr lang="ru-RU" sz="2800" b="1" dirty="0">
                <a:solidFill>
                  <a:srgbClr val="C00000"/>
                </a:solidFill>
              </a:rPr>
              <a:t>вызывать массовую неспецифическую активацию Т-лимфоцитов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067128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altLang="ru-RU" sz="2400" b="1" dirty="0" smtClean="0">
              <a:cs typeface="Arial" charset="0"/>
            </a:endParaRPr>
          </a:p>
          <a:p>
            <a:r>
              <a:rPr lang="ru-RU" altLang="ru-RU" sz="2400" b="1" dirty="0" smtClean="0">
                <a:cs typeface="Arial" charset="0"/>
              </a:rPr>
              <a:t>Приводят  </a:t>
            </a:r>
            <a:r>
              <a:rPr lang="ru-RU" altLang="ru-RU" sz="2400" b="1" dirty="0">
                <a:cs typeface="Arial" charset="0"/>
              </a:rPr>
              <a:t>к массивной пролиферации более 20% периферических </a:t>
            </a:r>
            <a:r>
              <a:rPr lang="ru-RU" altLang="ru-RU" sz="2400" b="1" dirty="0" smtClean="0">
                <a:cs typeface="Arial" charset="0"/>
              </a:rPr>
              <a:t>Т- лимфоцитов.</a:t>
            </a:r>
            <a:endParaRPr lang="ru-RU" altLang="ru-RU" sz="2400" b="1" dirty="0">
              <a:cs typeface="Arial" charset="0"/>
            </a:endParaRPr>
          </a:p>
          <a:p>
            <a:endParaRPr lang="ru-RU" altLang="ru-RU" sz="2400" b="1" dirty="0" smtClean="0">
              <a:cs typeface="Arial" charset="0"/>
            </a:endParaRPr>
          </a:p>
          <a:p>
            <a:r>
              <a:rPr lang="ru-RU" altLang="ru-RU" sz="2400" b="1" dirty="0" smtClean="0">
                <a:cs typeface="Arial" charset="0"/>
              </a:rPr>
              <a:t>Следствием </a:t>
            </a:r>
            <a:r>
              <a:rPr lang="ru-RU" altLang="ru-RU" sz="2400" b="1" dirty="0">
                <a:cs typeface="Arial" charset="0"/>
              </a:rPr>
              <a:t>Т-клеточной экспансии является массивное высвобождение </a:t>
            </a:r>
            <a:r>
              <a:rPr lang="ru-RU" altLang="ru-RU" sz="2400" b="1" dirty="0" smtClean="0">
                <a:cs typeface="Arial" charset="0"/>
              </a:rPr>
              <a:t>цитокинов.</a:t>
            </a:r>
            <a:endParaRPr lang="ru-RU" altLang="ru-RU" sz="2400" b="1" dirty="0">
              <a:cs typeface="Arial" charset="0"/>
            </a:endParaRPr>
          </a:p>
          <a:p>
            <a:endParaRPr lang="ru-RU" altLang="ru-RU" sz="2400" b="1" dirty="0" smtClean="0">
              <a:cs typeface="Arial" charset="0"/>
            </a:endParaRPr>
          </a:p>
          <a:p>
            <a:r>
              <a:rPr lang="ru-RU" altLang="ru-RU" sz="2400" b="1" dirty="0" smtClean="0">
                <a:cs typeface="Arial" charset="0"/>
              </a:rPr>
              <a:t>Цитокины </a:t>
            </a:r>
            <a:r>
              <a:rPr lang="ru-RU" altLang="ru-RU" sz="2400" b="1" dirty="0">
                <a:cs typeface="Arial" charset="0"/>
              </a:rPr>
              <a:t>вызывают гипотензию, высокую </a:t>
            </a:r>
            <a:r>
              <a:rPr lang="ru-RU" altLang="ru-RU" sz="2400" b="1" dirty="0" smtClean="0">
                <a:cs typeface="Arial" charset="0"/>
              </a:rPr>
              <a:t>температуру (пирогенное действие)  </a:t>
            </a:r>
            <a:r>
              <a:rPr lang="ru-RU" altLang="ru-RU" sz="2400" b="1" dirty="0">
                <a:cs typeface="Arial" charset="0"/>
              </a:rPr>
              <a:t>и диффузные </a:t>
            </a:r>
            <a:r>
              <a:rPr lang="ru-RU" altLang="ru-RU" sz="2400" b="1" dirty="0" err="1">
                <a:cs typeface="Arial" charset="0"/>
              </a:rPr>
              <a:t>эритематозные</a:t>
            </a:r>
            <a:r>
              <a:rPr lang="ru-RU" altLang="ru-RU" sz="2400" b="1" dirty="0">
                <a:cs typeface="Arial" charset="0"/>
              </a:rPr>
              <a:t> </a:t>
            </a:r>
            <a:r>
              <a:rPr lang="ru-RU" altLang="ru-RU" sz="2400" b="1" dirty="0" smtClean="0">
                <a:cs typeface="Arial" charset="0"/>
              </a:rPr>
              <a:t>высыпания.</a:t>
            </a:r>
            <a:endParaRPr lang="ru-RU" altLang="ru-RU" sz="2400" b="1" dirty="0"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D224-7CBB-40BC-899E-9BC6D721A22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7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Аллергены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/>
              <a:t>Антигены, вызывающие </a:t>
            </a:r>
            <a:r>
              <a:rPr lang="ru-RU" sz="2800" b="1" dirty="0" smtClean="0"/>
              <a:t>аллергию (гиперчувствительность), </a:t>
            </a:r>
            <a:r>
              <a:rPr lang="ru-RU" sz="2800" b="1" dirty="0"/>
              <a:t>называются </a:t>
            </a:r>
            <a:r>
              <a:rPr lang="ru-RU" sz="2800" b="1" dirty="0" smtClean="0"/>
              <a:t>аллергенами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6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Иммунологическая толерантность</a:t>
            </a:r>
            <a:r>
              <a:rPr lang="ru-RU" sz="2800" dirty="0"/>
              <a:t> — </a:t>
            </a:r>
            <a:r>
              <a:rPr lang="ru-RU" sz="2800" b="1" dirty="0" smtClean="0"/>
              <a:t>состояние </a:t>
            </a:r>
            <a:r>
              <a:rPr lang="ru-RU" sz="2800" b="1" dirty="0"/>
              <a:t>организма, при котором иммунная система устойчиво воспринимает чужеродный антиген, как собственный и не отвечает на </a:t>
            </a:r>
            <a:r>
              <a:rPr lang="ru-RU" sz="2800" b="1" dirty="0" smtClean="0"/>
              <a:t>него </a:t>
            </a:r>
            <a:endParaRPr lang="ru-RU" sz="2800" b="1" dirty="0"/>
          </a:p>
          <a:p>
            <a:endParaRPr lang="ru-RU" sz="2800" b="1" dirty="0" smtClean="0"/>
          </a:p>
          <a:p>
            <a:r>
              <a:rPr lang="ru-RU" sz="2800" b="1" dirty="0" smtClean="0"/>
              <a:t>Аутотолерантность </a:t>
            </a:r>
            <a:r>
              <a:rPr lang="ru-RU" sz="2800" b="1" dirty="0"/>
              <a:t>— это естественная иммунологическая толерантность организма к собственным тканям, формирующаяся в результате эмбрионального развития.</a:t>
            </a:r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b="1" i="1" dirty="0" err="1" smtClean="0">
                <a:solidFill>
                  <a:srgbClr val="C00000"/>
                </a:solidFill>
              </a:rPr>
              <a:t>Толерогены</a:t>
            </a:r>
            <a:r>
              <a:rPr lang="ru-RU" sz="2800" b="1" i="1" dirty="0" smtClean="0">
                <a:solidFill>
                  <a:srgbClr val="C00000"/>
                </a:solidFill>
              </a:rPr>
              <a:t> - </a:t>
            </a:r>
            <a:r>
              <a:rPr lang="ru-RU" sz="2800" b="1" dirty="0"/>
              <a:t>а</a:t>
            </a:r>
            <a:r>
              <a:rPr lang="ru-RU" sz="2800" b="1" dirty="0" smtClean="0"/>
              <a:t>нтигены</a:t>
            </a:r>
            <a:r>
              <a:rPr lang="ru-RU" sz="2800" b="1" dirty="0"/>
              <a:t>, вызывающие иммунологическую </a:t>
            </a:r>
            <a:r>
              <a:rPr lang="ru-RU" sz="2800" b="1" dirty="0" smtClean="0"/>
              <a:t>толерантность</a:t>
            </a:r>
          </a:p>
          <a:p>
            <a:endParaRPr lang="ru-RU" sz="2800" b="1" i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4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Антитела </a:t>
            </a:r>
            <a:r>
              <a:rPr lang="ru-RU" sz="2800" b="1" dirty="0">
                <a:solidFill>
                  <a:srgbClr val="C00000"/>
                </a:solidFill>
              </a:rPr>
              <a:t>-</a:t>
            </a:r>
            <a:r>
              <a:rPr lang="ru-RU" sz="2800" b="1" dirty="0"/>
              <a:t>  </a:t>
            </a:r>
            <a:r>
              <a:rPr lang="ru-RU" sz="3600" b="1" i="1" dirty="0">
                <a:solidFill>
                  <a:srgbClr val="C00000"/>
                </a:solidFill>
              </a:rPr>
              <a:t>иммуноглобулины (</a:t>
            </a:r>
            <a:r>
              <a:rPr lang="ru-RU" sz="3600" b="1" i="1" dirty="0" err="1">
                <a:solidFill>
                  <a:srgbClr val="C00000"/>
                </a:solidFill>
              </a:rPr>
              <a:t>Ig</a:t>
            </a:r>
            <a:r>
              <a:rPr lang="ru-RU" sz="3600" b="1" i="1" dirty="0" smtClean="0">
                <a:solidFill>
                  <a:srgbClr val="C00000"/>
                </a:solidFill>
              </a:rPr>
              <a:t>)</a:t>
            </a:r>
            <a:r>
              <a:rPr lang="ru-RU" sz="3200" b="1" dirty="0" smtClean="0"/>
              <a:t>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691" y="764704"/>
            <a:ext cx="8229600" cy="5289451"/>
          </a:xfrm>
        </p:spPr>
        <p:txBody>
          <a:bodyPr>
            <a:norm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Антитела </a:t>
            </a:r>
            <a:r>
              <a:rPr lang="ru-RU" sz="2400" b="1" dirty="0"/>
              <a:t>- специфические </a:t>
            </a:r>
            <a:r>
              <a:rPr lang="ru-RU" sz="2400" b="1" dirty="0" smtClean="0"/>
              <a:t>сывороточные белки (15-25%), образующиеся </a:t>
            </a:r>
            <a:r>
              <a:rPr lang="ru-RU" sz="2400" b="1" dirty="0"/>
              <a:t>в организме под воздействием антигена и обладающие свойством специфически с ним </a:t>
            </a:r>
            <a:r>
              <a:rPr lang="ru-RU" sz="2400" b="1" dirty="0" smtClean="0"/>
              <a:t>связываться</a:t>
            </a:r>
          </a:p>
          <a:p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29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24944"/>
            <a:ext cx="336933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30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План лекции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/>
              <a:t>Актуальность темы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/>
              <a:t>Механизмы иммунной реакции организма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/>
              <a:t>Антигены и их свойства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Антитела и их </a:t>
            </a:r>
            <a:r>
              <a:rPr lang="ru-RU" sz="2400" b="1" dirty="0" smtClean="0"/>
              <a:t>свойства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/>
              <a:t>Серологические реакции: сущность и область их применения в медицине</a:t>
            </a:r>
          </a:p>
          <a:p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822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Молекула иммуноглобулина </a:t>
            </a:r>
            <a:r>
              <a:rPr lang="ru-RU" sz="3600" b="1" dirty="0" smtClean="0">
                <a:solidFill>
                  <a:srgbClr val="C00000"/>
                </a:solidFill>
              </a:rPr>
              <a:t>G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имеет два активных центра (</a:t>
            </a:r>
            <a:r>
              <a:rPr lang="en-US" sz="3600" b="1" dirty="0" smtClean="0">
                <a:solidFill>
                  <a:srgbClr val="C00000"/>
                </a:solidFill>
              </a:rPr>
              <a:t>Fab</a:t>
            </a:r>
            <a:r>
              <a:rPr lang="ru-RU" sz="3600" b="1" dirty="0" smtClean="0">
                <a:solidFill>
                  <a:srgbClr val="C00000"/>
                </a:solidFill>
              </a:rPr>
              <a:t> фрагменты)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22" y="1340768"/>
            <a:ext cx="3769162" cy="392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312368" cy="376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15719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Молекула антитела включает четыре полипептидные цепи, состоящие из аминокислот. </a:t>
            </a:r>
            <a:endParaRPr lang="ru-RU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Две </a:t>
            </a:r>
            <a:r>
              <a:rPr lang="ru-RU" sz="1400" b="1" dirty="0"/>
              <a:t>из них тяжелые </a:t>
            </a:r>
            <a:r>
              <a:rPr lang="ru-RU" sz="1400" b="1" dirty="0" smtClean="0"/>
              <a:t>Н-цепь (</a:t>
            </a:r>
            <a:r>
              <a:rPr lang="ru-RU" sz="1400" b="1" dirty="0" err="1" smtClean="0"/>
              <a:t>м.м</a:t>
            </a:r>
            <a:r>
              <a:rPr lang="ru-RU" sz="1400" b="1" dirty="0"/>
              <a:t>. 70000 дальтон) и две легкие </a:t>
            </a:r>
            <a:r>
              <a:rPr lang="en-US" sz="1400" b="1" dirty="0" smtClean="0"/>
              <a:t>L</a:t>
            </a:r>
            <a:r>
              <a:rPr lang="ru-RU" sz="1400" b="1" dirty="0" smtClean="0"/>
              <a:t>-цепь (</a:t>
            </a:r>
            <a:r>
              <a:rPr lang="ru-RU" sz="1400" b="1" dirty="0" err="1" smtClean="0"/>
              <a:t>м.м</a:t>
            </a:r>
            <a:r>
              <a:rPr lang="ru-RU" sz="1400" b="1" dirty="0"/>
              <a:t>. 20000 дальтон). </a:t>
            </a:r>
            <a:endParaRPr lang="ru-RU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Легкие </a:t>
            </a:r>
            <a:r>
              <a:rPr lang="ru-RU" sz="1400" b="1" dirty="0"/>
              <a:t>и тяжелые цепи связаны между собой </a:t>
            </a:r>
            <a:r>
              <a:rPr lang="ru-RU" sz="1400" b="1" dirty="0" err="1"/>
              <a:t>дисульфидными</a:t>
            </a:r>
            <a:r>
              <a:rPr lang="ru-RU" sz="1400" b="1" dirty="0"/>
              <a:t> мостиками.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Каждая </a:t>
            </a:r>
            <a:r>
              <a:rPr lang="ru-RU" sz="1400" b="1" dirty="0"/>
              <a:t>полипептидная цепь состоит из вариабельной (V), стабильной (константной, С) и так называемой шарнирной частей</a:t>
            </a:r>
            <a:r>
              <a:rPr lang="ru-RU" sz="1400" b="1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Легкие </a:t>
            </a:r>
            <a:r>
              <a:rPr lang="ru-RU" sz="1400" b="1" dirty="0"/>
              <a:t>цепи являются общими для всех классов и подклассов. Тяжелые цепи имеют характерные особенности строения у каждого класса иммуноглобулинов.</a:t>
            </a:r>
            <a:br>
              <a:rPr lang="ru-RU" sz="1400" b="1" dirty="0"/>
            </a:b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42540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534" y="139171"/>
            <a:ext cx="8229600" cy="84155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Иммуноглобулины –пять классов: </a:t>
            </a:r>
            <a:r>
              <a:rPr lang="en-US" sz="3600" b="1" dirty="0" smtClean="0">
                <a:solidFill>
                  <a:srgbClr val="C00000"/>
                </a:solidFill>
              </a:rPr>
              <a:t>G</a:t>
            </a:r>
            <a:r>
              <a:rPr lang="en-US" sz="3600" b="1" dirty="0">
                <a:solidFill>
                  <a:srgbClr val="C00000"/>
                </a:solidFill>
              </a:rPr>
              <a:t>, </a:t>
            </a:r>
            <a:r>
              <a:rPr lang="en-US" sz="3600" b="1" dirty="0" smtClean="0">
                <a:solidFill>
                  <a:srgbClr val="C00000"/>
                </a:solidFill>
              </a:rPr>
              <a:t>E</a:t>
            </a:r>
            <a:r>
              <a:rPr lang="ru-RU" sz="3600" b="1" dirty="0" smtClean="0">
                <a:solidFill>
                  <a:srgbClr val="C00000"/>
                </a:solidFill>
              </a:rPr>
              <a:t>,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</a:rPr>
              <a:t>D</a:t>
            </a:r>
            <a:r>
              <a:rPr lang="ru-RU" sz="3600" b="1" dirty="0" smtClean="0">
                <a:solidFill>
                  <a:srgbClr val="C00000"/>
                </a:solidFill>
              </a:rPr>
              <a:t>,</a:t>
            </a:r>
            <a:r>
              <a:rPr lang="en-US" sz="3600" b="1" dirty="0" smtClean="0">
                <a:solidFill>
                  <a:srgbClr val="C00000"/>
                </a:solidFill>
              </a:rPr>
              <a:t>M,A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5589240"/>
            <a:ext cx="7200800" cy="83099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 своему химическому строению иммуноглобулины — это </a:t>
            </a:r>
            <a:r>
              <a:rPr lang="ru-RU" sz="2400" b="1" dirty="0" smtClean="0"/>
              <a:t>гликопротеиды</a:t>
            </a:r>
            <a:endParaRPr lang="ru-RU" sz="24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4449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97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32</a:t>
            </a:fld>
            <a:endParaRPr lang="ru-RU"/>
          </a:p>
        </p:txBody>
      </p:sp>
      <p:pic>
        <p:nvPicPr>
          <p:cNvPr id="2052" name="Picture 4" descr="ÐÐ°ÑÑÐ¸Ð½ÐºÐ¸ Ð¿Ð¾ Ð·Ð°Ð¿ÑÐ¾ÑÑ ÑÑÐ½ÐºÑÐ¸Ñ Ð¸Ð¼Ð¼ÑÐ½Ð¾Ð³Ð»Ð¾Ð±ÑÐ»Ð¸Ð½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85188" cy="63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Рукописные данные 2"/>
              <p14:cNvContentPartPr/>
              <p14:nvPr/>
            </p14:nvContentPartPr>
            <p14:xfrm>
              <a:off x="3643200" y="1645920"/>
              <a:ext cx="463320" cy="17640"/>
            </p14:xfrm>
          </p:contentPart>
        </mc:Choice>
        <mc:Fallback xmlns="">
          <p:pic>
            <p:nvPicPr>
              <p:cNvPr id="3" name="Рукописные данные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7360" y="1582560"/>
                <a:ext cx="49500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Рукописные данные 4"/>
              <p14:cNvContentPartPr/>
              <p14:nvPr/>
            </p14:nvContentPartPr>
            <p14:xfrm>
              <a:off x="4620600" y="1628640"/>
              <a:ext cx="282960" cy="360"/>
            </p14:xfrm>
          </p:contentPart>
        </mc:Choice>
        <mc:Fallback xmlns="">
          <p:pic>
            <p:nvPicPr>
              <p:cNvPr id="5" name="Рукописные данные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4400" y="1565280"/>
                <a:ext cx="315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е данные 5"/>
              <p14:cNvContentPartPr/>
              <p14:nvPr/>
            </p14:nvContentPartPr>
            <p14:xfrm>
              <a:off x="5511960" y="1620360"/>
              <a:ext cx="454680" cy="60120"/>
            </p14:xfrm>
          </p:contentPart>
        </mc:Choice>
        <mc:Fallback xmlns="">
          <p:pic>
            <p:nvPicPr>
              <p:cNvPr id="6" name="Рукописные данные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6120" y="1556640"/>
                <a:ext cx="48636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Рукописные данные 6"/>
              <p14:cNvContentPartPr/>
              <p14:nvPr/>
            </p14:nvContentPartPr>
            <p14:xfrm>
              <a:off x="6266520" y="1277280"/>
              <a:ext cx="1748880" cy="60480"/>
            </p14:xfrm>
          </p:contentPart>
        </mc:Choice>
        <mc:Fallback xmlns="">
          <p:pic>
            <p:nvPicPr>
              <p:cNvPr id="7" name="Рукописные данные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50320" y="1213920"/>
                <a:ext cx="17809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Рукописные данные 7"/>
              <p14:cNvContentPartPr/>
              <p14:nvPr/>
            </p14:nvContentPartPr>
            <p14:xfrm>
              <a:off x="848520" y="2365920"/>
              <a:ext cx="514800" cy="43200"/>
            </p14:xfrm>
          </p:contentPart>
        </mc:Choice>
        <mc:Fallback xmlns="">
          <p:pic>
            <p:nvPicPr>
              <p:cNvPr id="8" name="Рукописные данные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2680" y="2302560"/>
                <a:ext cx="54648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Рукописные данные 8"/>
              <p14:cNvContentPartPr/>
              <p14:nvPr/>
            </p14:nvContentPartPr>
            <p14:xfrm>
              <a:off x="2854440" y="4063320"/>
              <a:ext cx="240480" cy="34560"/>
            </p14:xfrm>
          </p:contentPart>
        </mc:Choice>
        <mc:Fallback xmlns="">
          <p:pic>
            <p:nvPicPr>
              <p:cNvPr id="9" name="Рукописные данные 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38600" y="3999960"/>
                <a:ext cx="27216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Рукописные данные 9"/>
              <p14:cNvContentPartPr/>
              <p14:nvPr/>
            </p14:nvContentPartPr>
            <p14:xfrm>
              <a:off x="6395040" y="3600360"/>
              <a:ext cx="2512080" cy="86040"/>
            </p14:xfrm>
          </p:contentPart>
        </mc:Choice>
        <mc:Fallback xmlns="">
          <p:pic>
            <p:nvPicPr>
              <p:cNvPr id="10" name="Рукописные данные 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79200" y="3537000"/>
                <a:ext cx="254376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Рукописные данные 10"/>
              <p14:cNvContentPartPr/>
              <p14:nvPr/>
            </p14:nvContentPartPr>
            <p14:xfrm>
              <a:off x="5546160" y="4054680"/>
              <a:ext cx="360360" cy="9000"/>
            </p14:xfrm>
          </p:contentPart>
        </mc:Choice>
        <mc:Fallback xmlns="">
          <p:pic>
            <p:nvPicPr>
              <p:cNvPr id="11" name="Рукописные данные 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30320" y="3991320"/>
                <a:ext cx="3924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Рукописные данные 11"/>
              <p14:cNvContentPartPr/>
              <p14:nvPr/>
            </p14:nvContentPartPr>
            <p14:xfrm>
              <a:off x="3711600" y="5169240"/>
              <a:ext cx="369000" cy="360"/>
            </p14:xfrm>
          </p:contentPart>
        </mc:Choice>
        <mc:Fallback xmlns="">
          <p:pic>
            <p:nvPicPr>
              <p:cNvPr id="12" name="Рукописные данные 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95760" y="5105880"/>
                <a:ext cx="400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Рукописные данные 12"/>
              <p14:cNvContentPartPr/>
              <p14:nvPr/>
            </p14:nvContentPartPr>
            <p14:xfrm>
              <a:off x="6900840" y="5280480"/>
              <a:ext cx="1534680" cy="360"/>
            </p14:xfrm>
          </p:contentPart>
        </mc:Choice>
        <mc:Fallback xmlns="">
          <p:pic>
            <p:nvPicPr>
              <p:cNvPr id="13" name="Рукописные данные 1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85000" y="5217120"/>
                <a:ext cx="1566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Рукописные данные 13"/>
              <p14:cNvContentPartPr/>
              <p14:nvPr/>
            </p14:nvContentPartPr>
            <p14:xfrm>
              <a:off x="582840" y="2571840"/>
              <a:ext cx="729000" cy="9000"/>
            </p14:xfrm>
          </p:contentPart>
        </mc:Choice>
        <mc:Fallback xmlns="">
          <p:pic>
            <p:nvPicPr>
              <p:cNvPr id="14" name="Рукописные данные 1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7000" y="2508120"/>
                <a:ext cx="760680" cy="13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67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Динамика образования антител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33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1" y="1340768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9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Периоды инфекционной </a:t>
            </a:r>
            <a:r>
              <a:rPr lang="ru-RU" sz="3200" b="1" dirty="0" smtClean="0">
                <a:solidFill>
                  <a:srgbClr val="C00000"/>
                </a:solidFill>
              </a:rPr>
              <a:t>болезни и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иммунный ответ организма 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182205"/>
              </p:ext>
            </p:extLst>
          </p:nvPr>
        </p:nvGraphicFramePr>
        <p:xfrm>
          <a:off x="683568" y="1124744"/>
          <a:ext cx="7560840" cy="5404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1969"/>
                <a:gridCol w="3228871"/>
              </a:tblGrid>
              <a:tr h="129614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 smtClean="0"/>
                        <a:t>I </a:t>
                      </a:r>
                      <a:r>
                        <a:rPr lang="ru-RU" sz="2400" b="1" dirty="0" smtClean="0"/>
                        <a:t>инкубационный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Антител нет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5851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II </a:t>
                      </a:r>
                      <a:r>
                        <a:rPr lang="ru-RU" sz="2400" b="1" dirty="0" smtClean="0"/>
                        <a:t>продромальный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Антител нет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089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III </a:t>
                      </a:r>
                      <a:r>
                        <a:rPr lang="ru-RU" sz="2400" b="1" dirty="0" smtClean="0"/>
                        <a:t>разгар болезни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IgM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IgG,</a:t>
                      </a:r>
                      <a:r>
                        <a:rPr lang="en-US" sz="2400" b="1" baseline="0" dirty="0" smtClean="0"/>
                        <a:t> IgA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3411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IV </a:t>
                      </a:r>
                      <a:r>
                        <a:rPr lang="ru-RU" sz="2400" b="1" dirty="0" smtClean="0"/>
                        <a:t>исход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IgG,</a:t>
                      </a:r>
                      <a:r>
                        <a:rPr lang="en-US" sz="2400" b="1" baseline="0" dirty="0" smtClean="0"/>
                        <a:t> IgA</a:t>
                      </a:r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ГЧЗТ (аллергия)</a:t>
                      </a:r>
                      <a:endParaRPr lang="ru-RU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D224-7CBB-40BC-899E-9BC6D721A22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4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35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548680"/>
            <a:ext cx="8229600" cy="4525963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</a:rPr>
              <a:t>Авидность</a:t>
            </a:r>
            <a:r>
              <a:rPr lang="ru-RU" dirty="0" smtClean="0"/>
              <a:t> </a:t>
            </a:r>
            <a:r>
              <a:rPr lang="ru-RU" sz="2800" b="1" dirty="0" smtClean="0"/>
              <a:t>— скорость </a:t>
            </a:r>
            <a:r>
              <a:rPr lang="ru-RU" sz="2800" b="1" dirty="0"/>
              <a:t>связывания иммуноглобулинов с </a:t>
            </a:r>
            <a:r>
              <a:rPr lang="ru-RU" sz="2800" b="1" dirty="0" smtClean="0"/>
              <a:t>антигеном</a:t>
            </a:r>
            <a:endParaRPr lang="ru-RU" sz="2800" b="1" dirty="0"/>
          </a:p>
          <a:p>
            <a:endParaRPr lang="ru-RU" dirty="0" smtClean="0"/>
          </a:p>
          <a:p>
            <a:r>
              <a:rPr lang="ru-RU" b="1" i="1" dirty="0" err="1" smtClean="0">
                <a:solidFill>
                  <a:srgbClr val="C00000"/>
                </a:solidFill>
              </a:rPr>
              <a:t>Аффинность</a:t>
            </a:r>
            <a:r>
              <a:rPr lang="ru-RU" dirty="0" smtClean="0"/>
              <a:t> </a:t>
            </a:r>
            <a:r>
              <a:rPr lang="ru-RU" sz="2800" b="1" dirty="0" smtClean="0"/>
              <a:t>— прочность </a:t>
            </a:r>
            <a:r>
              <a:rPr lang="ru-RU" sz="2800" b="1" dirty="0"/>
              <a:t>этой </a:t>
            </a:r>
            <a:r>
              <a:rPr lang="ru-RU" sz="2800" b="1" dirty="0" smtClean="0"/>
              <a:t>связи</a:t>
            </a:r>
            <a:endParaRPr lang="ru-RU" sz="2800" b="1" dirty="0"/>
          </a:p>
          <a:p>
            <a:endParaRPr lang="ru-RU" dirty="0"/>
          </a:p>
          <a:p>
            <a:r>
              <a:rPr lang="ru-RU" b="1" i="1" dirty="0" smtClean="0">
                <a:solidFill>
                  <a:srgbClr val="C00000"/>
                </a:solidFill>
              </a:rPr>
              <a:t>Неполные </a:t>
            </a:r>
            <a:r>
              <a:rPr lang="ru-RU" b="1" i="1" dirty="0">
                <a:solidFill>
                  <a:srgbClr val="C00000"/>
                </a:solidFill>
              </a:rPr>
              <a:t>антитела </a:t>
            </a:r>
            <a:r>
              <a:rPr lang="ru-RU" sz="2800" b="1" dirty="0"/>
              <a:t>— е</a:t>
            </a:r>
            <a:r>
              <a:rPr lang="ru-RU" sz="2800" b="1" dirty="0" smtClean="0"/>
              <a:t>сли </a:t>
            </a:r>
            <a:r>
              <a:rPr lang="ru-RU" sz="2800" b="1" dirty="0"/>
              <a:t>в молекуле антитела функционирует лишь один активный </a:t>
            </a:r>
            <a:r>
              <a:rPr lang="ru-RU" sz="2800" b="1" dirty="0" smtClean="0"/>
              <a:t>центр</a:t>
            </a:r>
            <a:endParaRPr lang="ru-RU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58777"/>
            <a:ext cx="11938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26856"/>
            <a:ext cx="1193800" cy="183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24" y="4219508"/>
            <a:ext cx="17192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65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Нормальные антитела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980728"/>
            <a:ext cx="8562181" cy="5400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Совокупность </a:t>
            </a:r>
            <a:r>
              <a:rPr lang="ru-RU" sz="2400" b="1" dirty="0" err="1"/>
              <a:t>Ig</a:t>
            </a:r>
            <a:r>
              <a:rPr lang="ru-RU" sz="2400" b="1" dirty="0"/>
              <a:t> сыворотки крови человека различной специфичности, формирующих их базальный </a:t>
            </a:r>
            <a:r>
              <a:rPr lang="ru-RU" sz="2400" b="1" dirty="0" smtClean="0"/>
              <a:t>уровень.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Эти </a:t>
            </a:r>
            <a:r>
              <a:rPr lang="ru-RU" sz="2400" b="1" dirty="0"/>
              <a:t>антитела </a:t>
            </a:r>
            <a:r>
              <a:rPr lang="ru-RU" sz="2400" b="1" i="1" dirty="0"/>
              <a:t>постоянно образуются </a:t>
            </a:r>
            <a:r>
              <a:rPr lang="ru-RU" sz="2400" b="1" dirty="0"/>
              <a:t>в организме </a:t>
            </a:r>
            <a:r>
              <a:rPr lang="ru-RU" sz="2400" b="1" i="1" dirty="0"/>
              <a:t>без видимой антигенной стимуляции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Отражают </a:t>
            </a:r>
            <a:r>
              <a:rPr lang="ru-RU" sz="2400" b="1" dirty="0"/>
              <a:t>готовность </a:t>
            </a:r>
            <a:r>
              <a:rPr lang="ru-RU" sz="2400" b="1" dirty="0" err="1" smtClean="0"/>
              <a:t>макроорганизма</a:t>
            </a:r>
            <a:r>
              <a:rPr lang="ru-RU" sz="2400" b="1" dirty="0"/>
              <a:t> </a:t>
            </a:r>
            <a:r>
              <a:rPr lang="ru-RU" sz="2400" b="1" dirty="0" smtClean="0"/>
              <a:t>к </a:t>
            </a:r>
            <a:r>
              <a:rPr lang="ru-RU" sz="2400" b="1" dirty="0"/>
              <a:t>иммунному </a:t>
            </a:r>
            <a:r>
              <a:rPr lang="ru-RU" sz="2400" b="1" dirty="0" smtClean="0"/>
              <a:t>реагированию.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36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80299"/>
            <a:ext cx="2850192" cy="240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60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Серологические </a:t>
            </a:r>
            <a:r>
              <a:rPr lang="ru-RU" sz="3600" b="1" dirty="0" smtClean="0">
                <a:solidFill>
                  <a:srgbClr val="C00000"/>
                </a:solidFill>
              </a:rPr>
              <a:t>реакции 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(</a:t>
            </a:r>
            <a:r>
              <a:rPr lang="ru-RU" sz="2700" b="1" dirty="0">
                <a:solidFill>
                  <a:srgbClr val="C00000"/>
                </a:solidFill>
              </a:rPr>
              <a:t>от лат. </a:t>
            </a:r>
            <a:r>
              <a:rPr lang="en-US" sz="2700" b="1" i="1" dirty="0">
                <a:solidFill>
                  <a:srgbClr val="C00000"/>
                </a:solidFill>
              </a:rPr>
              <a:t>serum</a:t>
            </a:r>
            <a:r>
              <a:rPr lang="en-US" sz="2700" b="1" dirty="0">
                <a:solidFill>
                  <a:srgbClr val="C00000"/>
                </a:solidFill>
              </a:rPr>
              <a:t> — </a:t>
            </a:r>
            <a:r>
              <a:rPr lang="ru-RU" sz="2700" b="1" dirty="0">
                <a:solidFill>
                  <a:srgbClr val="C00000"/>
                </a:solidFill>
              </a:rPr>
              <a:t>сыворотка)</a:t>
            </a:r>
            <a:endParaRPr lang="ru-RU" sz="27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42484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b="1" dirty="0" smtClean="0"/>
              <a:t>Реакции </a:t>
            </a:r>
            <a:r>
              <a:rPr lang="ru-RU" sz="2800" b="1" dirty="0"/>
              <a:t>антигенов с антителами называются серологическими или гуморальными, потому что участвующие в них </a:t>
            </a:r>
            <a:r>
              <a:rPr lang="ru-RU" sz="2800" b="1" dirty="0" smtClean="0"/>
              <a:t>специфические</a:t>
            </a: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C00000"/>
                </a:solidFill>
              </a:rPr>
              <a:t>антитела </a:t>
            </a:r>
            <a:r>
              <a:rPr lang="ru-RU" sz="3500" b="1" i="1" dirty="0">
                <a:solidFill>
                  <a:srgbClr val="C00000"/>
                </a:solidFill>
              </a:rPr>
              <a:t>всегда находятся </a:t>
            </a:r>
            <a:endParaRPr lang="ru-RU" sz="35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3500" b="1" i="1" dirty="0" smtClean="0">
                <a:solidFill>
                  <a:srgbClr val="C00000"/>
                </a:solidFill>
              </a:rPr>
              <a:t>в сыворотке крови</a:t>
            </a: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b="1" dirty="0" smtClean="0"/>
              <a:t>В </a:t>
            </a:r>
            <a:r>
              <a:rPr lang="ru-RU" sz="2800" b="1" dirty="0"/>
              <a:t>них </a:t>
            </a:r>
            <a:r>
              <a:rPr lang="ru-RU" sz="2800" b="1" dirty="0" smtClean="0"/>
              <a:t>участвуют антитела </a:t>
            </a:r>
            <a:r>
              <a:rPr lang="ru-RU" sz="2800" b="1" dirty="0"/>
              <a:t>класса </a:t>
            </a:r>
            <a:r>
              <a:rPr lang="ru-RU" sz="2800" b="1" dirty="0" err="1"/>
              <a:t>IgM</a:t>
            </a:r>
            <a:r>
              <a:rPr lang="ru-RU" sz="2800" b="1" dirty="0"/>
              <a:t> и </a:t>
            </a:r>
            <a:r>
              <a:rPr lang="ru-RU" sz="2800" b="1" dirty="0" err="1" smtClean="0"/>
              <a:t>IgG</a:t>
            </a:r>
            <a:endParaRPr lang="ru-RU" sz="2800" b="1" dirty="0" smtClean="0"/>
          </a:p>
          <a:p>
            <a:endParaRPr lang="ru-RU" sz="2800" b="1" dirty="0" smtClean="0"/>
          </a:p>
          <a:p>
            <a:r>
              <a:rPr lang="ru-RU" sz="2800" b="1" dirty="0" smtClean="0"/>
              <a:t>Каждая </a:t>
            </a:r>
            <a:r>
              <a:rPr lang="ru-RU" sz="2800" b="1" dirty="0"/>
              <a:t>реакция </a:t>
            </a:r>
            <a:r>
              <a:rPr lang="ru-RU" sz="2800" b="1" dirty="0" smtClean="0"/>
              <a:t>характеризуется </a:t>
            </a:r>
          </a:p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своей чувствительностью</a:t>
            </a:r>
          </a:p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</a:t>
            </a:r>
            <a:r>
              <a:rPr lang="ru-RU" sz="2800" b="1" dirty="0"/>
              <a:t>и </a:t>
            </a:r>
            <a:r>
              <a:rPr lang="ru-RU" sz="2800" b="1" dirty="0" smtClean="0"/>
              <a:t>специфичностью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37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70162"/>
            <a:ext cx="3188856" cy="211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3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Антитела </a:t>
            </a:r>
            <a:r>
              <a:rPr lang="ru-RU" sz="3600" b="1" dirty="0">
                <a:solidFill>
                  <a:srgbClr val="C00000"/>
                </a:solidFill>
              </a:rPr>
              <a:t>всегда специфичны антигену, индуцировавшему их </a:t>
            </a:r>
            <a:r>
              <a:rPr lang="ru-RU" sz="3600" b="1" dirty="0" smtClean="0">
                <a:solidFill>
                  <a:srgbClr val="C00000"/>
                </a:solidFill>
              </a:rPr>
              <a:t>образование </a:t>
            </a:r>
            <a:r>
              <a:rPr lang="ru-RU" sz="3600" b="1" dirty="0">
                <a:solidFill>
                  <a:srgbClr val="C00000"/>
                </a:solidFill>
              </a:rPr>
              <a:t/>
            </a:r>
            <a:br>
              <a:rPr lang="ru-RU" sz="3600" b="1" dirty="0">
                <a:solidFill>
                  <a:srgbClr val="C0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82214"/>
            <a:ext cx="764319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sz="2800" b="1" dirty="0" smtClean="0"/>
              <a:t>Группоспецифические</a:t>
            </a:r>
            <a:endParaRPr lang="ru-RU" sz="2800" b="1" dirty="0"/>
          </a:p>
          <a:p>
            <a:pPr>
              <a:buFont typeface="Wingdings" pitchFamily="2" charset="2"/>
              <a:buChar char="Ø"/>
            </a:pPr>
            <a:r>
              <a:rPr lang="ru-RU" sz="2800" b="1" dirty="0" err="1" smtClean="0"/>
              <a:t>Видоспецифические</a:t>
            </a:r>
            <a:endParaRPr lang="ru-RU" sz="2800" b="1" dirty="0"/>
          </a:p>
          <a:p>
            <a:pPr>
              <a:buFont typeface="Wingdings" pitchFamily="2" charset="2"/>
              <a:buChar char="Ø"/>
            </a:pPr>
            <a:r>
              <a:rPr lang="ru-RU" sz="2800" b="1" dirty="0" err="1" smtClean="0"/>
              <a:t>Вариантспецифические</a:t>
            </a:r>
            <a:endParaRPr lang="ru-RU" sz="2800" b="1" dirty="0"/>
          </a:p>
          <a:p>
            <a:pPr>
              <a:buFont typeface="Wingdings" pitchFamily="2" charset="2"/>
              <a:buChar char="Ø"/>
            </a:pPr>
            <a:r>
              <a:rPr lang="ru-RU" sz="2800" b="1" dirty="0" err="1" smtClean="0"/>
              <a:t>Перекрестнореагирующие</a:t>
            </a:r>
            <a:r>
              <a:rPr lang="ru-RU" sz="2800" b="1" dirty="0" smtClean="0"/>
              <a:t>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974774"/>
            <a:ext cx="8846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C00000"/>
                </a:solidFill>
              </a:rPr>
              <a:t>Антитоксические антитела </a:t>
            </a:r>
            <a:r>
              <a:rPr lang="ru-RU" sz="2800" b="1" dirty="0" smtClean="0">
                <a:solidFill>
                  <a:srgbClr val="C00000"/>
                </a:solidFill>
              </a:rPr>
              <a:t> - нейтрализация токсина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3933056"/>
            <a:ext cx="3001035" cy="20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437" y="1700808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83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Получение иммунных сывороток и иммуноглобулинов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39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0199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7" y="4154016"/>
            <a:ext cx="4639448" cy="150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930" y="1340768"/>
            <a:ext cx="48355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/>
              <a:t>Гипериммунизация</a:t>
            </a:r>
            <a:r>
              <a:rPr lang="ru-RU" sz="2400" b="1" dirty="0"/>
              <a:t> </a:t>
            </a:r>
            <a:r>
              <a:rPr lang="ru-RU" sz="2400" b="1" dirty="0" smtClean="0"/>
              <a:t>животных –</a:t>
            </a:r>
          </a:p>
          <a:p>
            <a:r>
              <a:rPr lang="ru-RU" sz="2400" b="1" dirty="0" smtClean="0"/>
              <a:t>     получение лечебных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или диагностических </a:t>
            </a:r>
          </a:p>
          <a:p>
            <a:r>
              <a:rPr lang="ru-RU" sz="2400" b="1" dirty="0" smtClean="0"/>
              <a:t>     иммунных сывороток </a:t>
            </a:r>
            <a:endParaRPr lang="ru-RU" sz="2400" b="1" dirty="0" smtClean="0"/>
          </a:p>
          <a:p>
            <a:r>
              <a:rPr lang="ru-RU" sz="2400" b="1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Кровь  донора – получение                 лечебных сывороток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476582"/>
            <a:ext cx="30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Диагностическая сыворотка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1051" y="6021288"/>
            <a:ext cx="226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Лечебная </a:t>
            </a:r>
            <a:r>
              <a:rPr lang="ru-RU" b="1" dirty="0">
                <a:solidFill>
                  <a:srgbClr val="C00000"/>
                </a:solidFill>
              </a:rPr>
              <a:t>сыворотка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Актуальность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200" b="1" dirty="0" smtClean="0"/>
              <a:t>Изучение антигенов и закономерностей формирования  иммунного ответа </a:t>
            </a:r>
            <a:r>
              <a:rPr lang="ru-RU" sz="2200" b="1" dirty="0" err="1" smtClean="0"/>
              <a:t>макроорганизма</a:t>
            </a:r>
            <a:r>
              <a:rPr lang="ru-RU" sz="2200" b="1" dirty="0" smtClean="0"/>
              <a:t> позволило:</a:t>
            </a:r>
          </a:p>
          <a:p>
            <a:pPr marL="0" indent="0">
              <a:buNone/>
            </a:pPr>
            <a:endParaRPr lang="ru-RU" sz="2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200" b="1" i="1" dirty="0" smtClean="0"/>
              <a:t>расширить диагностические возможности современной медицины благодаря использованию серологического и </a:t>
            </a:r>
            <a:r>
              <a:rPr lang="ru-RU" sz="2200" b="1" i="1" dirty="0" err="1" smtClean="0"/>
              <a:t>аллергологического</a:t>
            </a:r>
            <a:r>
              <a:rPr lang="ru-RU" sz="2200" b="1" i="1" dirty="0" smtClean="0"/>
              <a:t> методов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200" b="1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200" b="1" i="1" dirty="0" smtClean="0"/>
              <a:t>повысить эффективность и безопасность лечебных мероприятий в отношении инфекционных и некоторых неинфекционных  болезней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200" b="1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200" b="1" i="1" dirty="0" smtClean="0"/>
              <a:t>применять специфическую профилактику, что привело к существенному снижению инфекционной заболеваемости и даже полной ликвидации некоторых опасных инфекций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Цель проведения серологической </a:t>
            </a:r>
            <a:r>
              <a:rPr lang="ru-RU" sz="3200" b="1" dirty="0" smtClean="0">
                <a:solidFill>
                  <a:srgbClr val="C00000"/>
                </a:solidFill>
              </a:rPr>
              <a:t>реакции зависит от того, какой компонент иммунного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u="sng" dirty="0" smtClean="0">
                <a:solidFill>
                  <a:srgbClr val="C00000"/>
                </a:solidFill>
              </a:rPr>
              <a:t>??? комплекса </a:t>
            </a:r>
            <a:r>
              <a:rPr lang="ru-RU" sz="3200" b="1" u="sng" dirty="0" smtClean="0">
                <a:solidFill>
                  <a:srgbClr val="C00000"/>
                </a:solidFill>
              </a:rPr>
              <a:t>неизвестен </a:t>
            </a:r>
            <a:r>
              <a:rPr lang="ru-RU" sz="3200" b="1" u="sng" dirty="0" smtClean="0">
                <a:solidFill>
                  <a:srgbClr val="C00000"/>
                </a:solidFill>
              </a:rPr>
              <a:t>???</a:t>
            </a:r>
            <a:endParaRPr lang="ru-RU" sz="320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40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5576" y="1844824"/>
            <a:ext cx="3660038" cy="4464496"/>
          </a:xfrm>
          <a:prstGeom prst="ellipse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Антиген</a:t>
            </a:r>
          </a:p>
          <a:p>
            <a:pPr algn="ctr"/>
            <a:r>
              <a:rPr lang="ru-RU" sz="3600" b="1" dirty="0"/>
              <a:t>(</a:t>
            </a:r>
            <a:r>
              <a:rPr lang="ru-RU" sz="3600" b="1" dirty="0" smtClean="0"/>
              <a:t>микроб)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415614" y="2204864"/>
            <a:ext cx="4645104" cy="2522424"/>
          </a:xfrm>
          <a:custGeom>
            <a:avLst/>
            <a:gdLst>
              <a:gd name="connsiteX0" fmla="*/ 154898 w 4345898"/>
              <a:gd name="connsiteY0" fmla="*/ 794584 h 2882464"/>
              <a:gd name="connsiteX1" fmla="*/ 154898 w 4345898"/>
              <a:gd name="connsiteY1" fmla="*/ 794584 h 2882464"/>
              <a:gd name="connsiteX2" fmla="*/ 231098 w 4345898"/>
              <a:gd name="connsiteY2" fmla="*/ 626944 h 2882464"/>
              <a:gd name="connsiteX3" fmla="*/ 261578 w 4345898"/>
              <a:gd name="connsiteY3" fmla="*/ 413584 h 2882464"/>
              <a:gd name="connsiteX4" fmla="*/ 276818 w 4345898"/>
              <a:gd name="connsiteY4" fmla="*/ 322144 h 2882464"/>
              <a:gd name="connsiteX5" fmla="*/ 307298 w 4345898"/>
              <a:gd name="connsiteY5" fmla="*/ 230704 h 2882464"/>
              <a:gd name="connsiteX6" fmla="*/ 337778 w 4345898"/>
              <a:gd name="connsiteY6" fmla="*/ 184984 h 2882464"/>
              <a:gd name="connsiteX7" fmla="*/ 368258 w 4345898"/>
              <a:gd name="connsiteY7" fmla="*/ 124024 h 2882464"/>
              <a:gd name="connsiteX8" fmla="*/ 383498 w 4345898"/>
              <a:gd name="connsiteY8" fmla="*/ 78304 h 2882464"/>
              <a:gd name="connsiteX9" fmla="*/ 444458 w 4345898"/>
              <a:gd name="connsiteY9" fmla="*/ 63064 h 2882464"/>
              <a:gd name="connsiteX10" fmla="*/ 673058 w 4345898"/>
              <a:gd name="connsiteY10" fmla="*/ 17344 h 2882464"/>
              <a:gd name="connsiteX11" fmla="*/ 718778 w 4345898"/>
              <a:gd name="connsiteY11" fmla="*/ 32584 h 2882464"/>
              <a:gd name="connsiteX12" fmla="*/ 764498 w 4345898"/>
              <a:gd name="connsiteY12" fmla="*/ 78304 h 2882464"/>
              <a:gd name="connsiteX13" fmla="*/ 810218 w 4345898"/>
              <a:gd name="connsiteY13" fmla="*/ 108784 h 2882464"/>
              <a:gd name="connsiteX14" fmla="*/ 871178 w 4345898"/>
              <a:gd name="connsiteY14" fmla="*/ 139264 h 2882464"/>
              <a:gd name="connsiteX15" fmla="*/ 916898 w 4345898"/>
              <a:gd name="connsiteY15" fmla="*/ 154504 h 2882464"/>
              <a:gd name="connsiteX16" fmla="*/ 1008338 w 4345898"/>
              <a:gd name="connsiteY16" fmla="*/ 200224 h 2882464"/>
              <a:gd name="connsiteX17" fmla="*/ 1115018 w 4345898"/>
              <a:gd name="connsiteY17" fmla="*/ 261184 h 2882464"/>
              <a:gd name="connsiteX18" fmla="*/ 1206458 w 4345898"/>
              <a:gd name="connsiteY18" fmla="*/ 352624 h 2882464"/>
              <a:gd name="connsiteX19" fmla="*/ 1328378 w 4345898"/>
              <a:gd name="connsiteY19" fmla="*/ 413584 h 2882464"/>
              <a:gd name="connsiteX20" fmla="*/ 1419818 w 4345898"/>
              <a:gd name="connsiteY20" fmla="*/ 444064 h 2882464"/>
              <a:gd name="connsiteX21" fmla="*/ 1496018 w 4345898"/>
              <a:gd name="connsiteY21" fmla="*/ 535504 h 2882464"/>
              <a:gd name="connsiteX22" fmla="*/ 1587458 w 4345898"/>
              <a:gd name="connsiteY22" fmla="*/ 611704 h 2882464"/>
              <a:gd name="connsiteX23" fmla="*/ 1633178 w 4345898"/>
              <a:gd name="connsiteY23" fmla="*/ 703144 h 2882464"/>
              <a:gd name="connsiteX24" fmla="*/ 1724618 w 4345898"/>
              <a:gd name="connsiteY24" fmla="*/ 809824 h 2882464"/>
              <a:gd name="connsiteX25" fmla="*/ 1800818 w 4345898"/>
              <a:gd name="connsiteY25" fmla="*/ 886024 h 2882464"/>
              <a:gd name="connsiteX26" fmla="*/ 1846538 w 4345898"/>
              <a:gd name="connsiteY26" fmla="*/ 977464 h 2882464"/>
              <a:gd name="connsiteX27" fmla="*/ 1892258 w 4345898"/>
              <a:gd name="connsiteY27" fmla="*/ 1007944 h 2882464"/>
              <a:gd name="connsiteX28" fmla="*/ 2014178 w 4345898"/>
              <a:gd name="connsiteY28" fmla="*/ 1084144 h 2882464"/>
              <a:gd name="connsiteX29" fmla="*/ 2059898 w 4345898"/>
              <a:gd name="connsiteY29" fmla="*/ 1114624 h 2882464"/>
              <a:gd name="connsiteX30" fmla="*/ 2258018 w 4345898"/>
              <a:gd name="connsiteY30" fmla="*/ 1160344 h 2882464"/>
              <a:gd name="connsiteX31" fmla="*/ 2349458 w 4345898"/>
              <a:gd name="connsiteY31" fmla="*/ 1175584 h 2882464"/>
              <a:gd name="connsiteX32" fmla="*/ 2456138 w 4345898"/>
              <a:gd name="connsiteY32" fmla="*/ 1206064 h 2882464"/>
              <a:gd name="connsiteX33" fmla="*/ 2623778 w 4345898"/>
              <a:gd name="connsiteY33" fmla="*/ 1221304 h 2882464"/>
              <a:gd name="connsiteX34" fmla="*/ 2730458 w 4345898"/>
              <a:gd name="connsiteY34" fmla="*/ 1236544 h 2882464"/>
              <a:gd name="connsiteX35" fmla="*/ 2791418 w 4345898"/>
              <a:gd name="connsiteY35" fmla="*/ 1251784 h 2882464"/>
              <a:gd name="connsiteX36" fmla="*/ 2928578 w 4345898"/>
              <a:gd name="connsiteY36" fmla="*/ 1267024 h 2882464"/>
              <a:gd name="connsiteX37" fmla="*/ 2974298 w 4345898"/>
              <a:gd name="connsiteY37" fmla="*/ 1282264 h 2882464"/>
              <a:gd name="connsiteX38" fmla="*/ 3782018 w 4345898"/>
              <a:gd name="connsiteY38" fmla="*/ 1327984 h 2882464"/>
              <a:gd name="connsiteX39" fmla="*/ 3964898 w 4345898"/>
              <a:gd name="connsiteY39" fmla="*/ 1373704 h 2882464"/>
              <a:gd name="connsiteX40" fmla="*/ 4345898 w 4345898"/>
              <a:gd name="connsiteY40" fmla="*/ 1388944 h 2882464"/>
              <a:gd name="connsiteX41" fmla="*/ 4330658 w 4345898"/>
              <a:gd name="connsiteY41" fmla="*/ 1495624 h 2882464"/>
              <a:gd name="connsiteX42" fmla="*/ 4315418 w 4345898"/>
              <a:gd name="connsiteY42" fmla="*/ 1541344 h 2882464"/>
              <a:gd name="connsiteX43" fmla="*/ 4300178 w 4345898"/>
              <a:gd name="connsiteY43" fmla="*/ 1891864 h 2882464"/>
              <a:gd name="connsiteX44" fmla="*/ 4284938 w 4345898"/>
              <a:gd name="connsiteY44" fmla="*/ 2013784 h 2882464"/>
              <a:gd name="connsiteX45" fmla="*/ 4269698 w 4345898"/>
              <a:gd name="connsiteY45" fmla="*/ 2257624 h 2882464"/>
              <a:gd name="connsiteX46" fmla="*/ 4208738 w 4345898"/>
              <a:gd name="connsiteY46" fmla="*/ 2349064 h 2882464"/>
              <a:gd name="connsiteX47" fmla="*/ 4193498 w 4345898"/>
              <a:gd name="connsiteY47" fmla="*/ 2394784 h 2882464"/>
              <a:gd name="connsiteX48" fmla="*/ 4102058 w 4345898"/>
              <a:gd name="connsiteY48" fmla="*/ 2455744 h 2882464"/>
              <a:gd name="connsiteX49" fmla="*/ 3888698 w 4345898"/>
              <a:gd name="connsiteY49" fmla="*/ 2410024 h 2882464"/>
              <a:gd name="connsiteX50" fmla="*/ 3842978 w 4345898"/>
              <a:gd name="connsiteY50" fmla="*/ 2379544 h 2882464"/>
              <a:gd name="connsiteX51" fmla="*/ 3751538 w 4345898"/>
              <a:gd name="connsiteY51" fmla="*/ 2349064 h 2882464"/>
              <a:gd name="connsiteX52" fmla="*/ 3705818 w 4345898"/>
              <a:gd name="connsiteY52" fmla="*/ 2318584 h 2882464"/>
              <a:gd name="connsiteX53" fmla="*/ 3583898 w 4345898"/>
              <a:gd name="connsiteY53" fmla="*/ 2288104 h 2882464"/>
              <a:gd name="connsiteX54" fmla="*/ 3492458 w 4345898"/>
              <a:gd name="connsiteY54" fmla="*/ 2257624 h 2882464"/>
              <a:gd name="connsiteX55" fmla="*/ 3401018 w 4345898"/>
              <a:gd name="connsiteY55" fmla="*/ 2227144 h 2882464"/>
              <a:gd name="connsiteX56" fmla="*/ 3355298 w 4345898"/>
              <a:gd name="connsiteY56" fmla="*/ 2211904 h 2882464"/>
              <a:gd name="connsiteX57" fmla="*/ 3218138 w 4345898"/>
              <a:gd name="connsiteY57" fmla="*/ 2181424 h 2882464"/>
              <a:gd name="connsiteX58" fmla="*/ 3141938 w 4345898"/>
              <a:gd name="connsiteY58" fmla="*/ 2166184 h 2882464"/>
              <a:gd name="connsiteX59" fmla="*/ 3096218 w 4345898"/>
              <a:gd name="connsiteY59" fmla="*/ 2150944 h 2882464"/>
              <a:gd name="connsiteX60" fmla="*/ 2867618 w 4345898"/>
              <a:gd name="connsiteY60" fmla="*/ 2120464 h 2882464"/>
              <a:gd name="connsiteX61" fmla="*/ 2776178 w 4345898"/>
              <a:gd name="connsiteY61" fmla="*/ 2105224 h 2882464"/>
              <a:gd name="connsiteX62" fmla="*/ 2288498 w 4345898"/>
              <a:gd name="connsiteY62" fmla="*/ 2089984 h 2882464"/>
              <a:gd name="connsiteX63" fmla="*/ 2090378 w 4345898"/>
              <a:gd name="connsiteY63" fmla="*/ 2059504 h 2882464"/>
              <a:gd name="connsiteX64" fmla="*/ 1968458 w 4345898"/>
              <a:gd name="connsiteY64" fmla="*/ 2074744 h 2882464"/>
              <a:gd name="connsiteX65" fmla="*/ 1922738 w 4345898"/>
              <a:gd name="connsiteY65" fmla="*/ 2089984 h 2882464"/>
              <a:gd name="connsiteX66" fmla="*/ 1892258 w 4345898"/>
              <a:gd name="connsiteY66" fmla="*/ 2135704 h 2882464"/>
              <a:gd name="connsiteX67" fmla="*/ 1846538 w 4345898"/>
              <a:gd name="connsiteY67" fmla="*/ 2166184 h 2882464"/>
              <a:gd name="connsiteX68" fmla="*/ 1755098 w 4345898"/>
              <a:gd name="connsiteY68" fmla="*/ 2227144 h 2882464"/>
              <a:gd name="connsiteX69" fmla="*/ 1709378 w 4345898"/>
              <a:gd name="connsiteY69" fmla="*/ 2272864 h 2882464"/>
              <a:gd name="connsiteX70" fmla="*/ 1663658 w 4345898"/>
              <a:gd name="connsiteY70" fmla="*/ 2303344 h 2882464"/>
              <a:gd name="connsiteX71" fmla="*/ 1617938 w 4345898"/>
              <a:gd name="connsiteY71" fmla="*/ 2349064 h 2882464"/>
              <a:gd name="connsiteX72" fmla="*/ 1480778 w 4345898"/>
              <a:gd name="connsiteY72" fmla="*/ 2425264 h 2882464"/>
              <a:gd name="connsiteX73" fmla="*/ 1389338 w 4345898"/>
              <a:gd name="connsiteY73" fmla="*/ 2470984 h 2882464"/>
              <a:gd name="connsiteX74" fmla="*/ 1343618 w 4345898"/>
              <a:gd name="connsiteY74" fmla="*/ 2516704 h 2882464"/>
              <a:gd name="connsiteX75" fmla="*/ 1297898 w 4345898"/>
              <a:gd name="connsiteY75" fmla="*/ 2531944 h 2882464"/>
              <a:gd name="connsiteX76" fmla="*/ 1206458 w 4345898"/>
              <a:gd name="connsiteY76" fmla="*/ 2592904 h 2882464"/>
              <a:gd name="connsiteX77" fmla="*/ 1160738 w 4345898"/>
              <a:gd name="connsiteY77" fmla="*/ 2623384 h 2882464"/>
              <a:gd name="connsiteX78" fmla="*/ 1115018 w 4345898"/>
              <a:gd name="connsiteY78" fmla="*/ 2653864 h 2882464"/>
              <a:gd name="connsiteX79" fmla="*/ 1054058 w 4345898"/>
              <a:gd name="connsiteY79" fmla="*/ 2684344 h 2882464"/>
              <a:gd name="connsiteX80" fmla="*/ 1008338 w 4345898"/>
              <a:gd name="connsiteY80" fmla="*/ 2714824 h 2882464"/>
              <a:gd name="connsiteX81" fmla="*/ 916898 w 4345898"/>
              <a:gd name="connsiteY81" fmla="*/ 2745304 h 2882464"/>
              <a:gd name="connsiteX82" fmla="*/ 825458 w 4345898"/>
              <a:gd name="connsiteY82" fmla="*/ 2806264 h 2882464"/>
              <a:gd name="connsiteX83" fmla="*/ 718778 w 4345898"/>
              <a:gd name="connsiteY83" fmla="*/ 2851984 h 2882464"/>
              <a:gd name="connsiteX84" fmla="*/ 627338 w 4345898"/>
              <a:gd name="connsiteY84" fmla="*/ 2882464 h 2882464"/>
              <a:gd name="connsiteX85" fmla="*/ 215858 w 4345898"/>
              <a:gd name="connsiteY85" fmla="*/ 2867224 h 2882464"/>
              <a:gd name="connsiteX86" fmla="*/ 170138 w 4345898"/>
              <a:gd name="connsiteY86" fmla="*/ 2851984 h 2882464"/>
              <a:gd name="connsiteX87" fmla="*/ 124418 w 4345898"/>
              <a:gd name="connsiteY87" fmla="*/ 2791024 h 2882464"/>
              <a:gd name="connsiteX88" fmla="*/ 78698 w 4345898"/>
              <a:gd name="connsiteY88" fmla="*/ 2745304 h 2882464"/>
              <a:gd name="connsiteX89" fmla="*/ 48218 w 4345898"/>
              <a:gd name="connsiteY89" fmla="*/ 2608144 h 2882464"/>
              <a:gd name="connsiteX90" fmla="*/ 2498 w 4345898"/>
              <a:gd name="connsiteY90" fmla="*/ 2486224 h 2882464"/>
              <a:gd name="connsiteX91" fmla="*/ 17738 w 4345898"/>
              <a:gd name="connsiteY91" fmla="*/ 2120464 h 2882464"/>
              <a:gd name="connsiteX92" fmla="*/ 109178 w 4345898"/>
              <a:gd name="connsiteY92" fmla="*/ 2089984 h 2882464"/>
              <a:gd name="connsiteX93" fmla="*/ 246338 w 4345898"/>
              <a:gd name="connsiteY93" fmla="*/ 2059504 h 2882464"/>
              <a:gd name="connsiteX94" fmla="*/ 292058 w 4345898"/>
              <a:gd name="connsiteY94" fmla="*/ 2044264 h 2882464"/>
              <a:gd name="connsiteX95" fmla="*/ 383498 w 4345898"/>
              <a:gd name="connsiteY95" fmla="*/ 2029024 h 2882464"/>
              <a:gd name="connsiteX96" fmla="*/ 429218 w 4345898"/>
              <a:gd name="connsiteY96" fmla="*/ 2013784 h 2882464"/>
              <a:gd name="connsiteX97" fmla="*/ 490178 w 4345898"/>
              <a:gd name="connsiteY97" fmla="*/ 1998544 h 2882464"/>
              <a:gd name="connsiteX98" fmla="*/ 535898 w 4345898"/>
              <a:gd name="connsiteY98" fmla="*/ 1983304 h 2882464"/>
              <a:gd name="connsiteX99" fmla="*/ 703538 w 4345898"/>
              <a:gd name="connsiteY99" fmla="*/ 1937584 h 2882464"/>
              <a:gd name="connsiteX100" fmla="*/ 749258 w 4345898"/>
              <a:gd name="connsiteY100" fmla="*/ 1907104 h 2882464"/>
              <a:gd name="connsiteX101" fmla="*/ 901658 w 4345898"/>
              <a:gd name="connsiteY101" fmla="*/ 1846144 h 2882464"/>
              <a:gd name="connsiteX102" fmla="*/ 947378 w 4345898"/>
              <a:gd name="connsiteY102" fmla="*/ 1800424 h 2882464"/>
              <a:gd name="connsiteX103" fmla="*/ 993098 w 4345898"/>
              <a:gd name="connsiteY103" fmla="*/ 1769944 h 2882464"/>
              <a:gd name="connsiteX104" fmla="*/ 1099778 w 4345898"/>
              <a:gd name="connsiteY104" fmla="*/ 1648024 h 2882464"/>
              <a:gd name="connsiteX105" fmla="*/ 1130258 w 4345898"/>
              <a:gd name="connsiteY105" fmla="*/ 1510864 h 2882464"/>
              <a:gd name="connsiteX106" fmla="*/ 1145498 w 4345898"/>
              <a:gd name="connsiteY106" fmla="*/ 1465144 h 2882464"/>
              <a:gd name="connsiteX107" fmla="*/ 1115018 w 4345898"/>
              <a:gd name="connsiteY107" fmla="*/ 1267024 h 2882464"/>
              <a:gd name="connsiteX108" fmla="*/ 1099778 w 4345898"/>
              <a:gd name="connsiteY108" fmla="*/ 1221304 h 2882464"/>
              <a:gd name="connsiteX109" fmla="*/ 1008338 w 4345898"/>
              <a:gd name="connsiteY109" fmla="*/ 1190824 h 2882464"/>
              <a:gd name="connsiteX110" fmla="*/ 962618 w 4345898"/>
              <a:gd name="connsiteY110" fmla="*/ 1160344 h 2882464"/>
              <a:gd name="connsiteX111" fmla="*/ 825458 w 4345898"/>
              <a:gd name="connsiteY111" fmla="*/ 1053664 h 2882464"/>
              <a:gd name="connsiteX112" fmla="*/ 688298 w 4345898"/>
              <a:gd name="connsiteY112" fmla="*/ 992704 h 2882464"/>
              <a:gd name="connsiteX113" fmla="*/ 642578 w 4345898"/>
              <a:gd name="connsiteY113" fmla="*/ 977464 h 2882464"/>
              <a:gd name="connsiteX114" fmla="*/ 535898 w 4345898"/>
              <a:gd name="connsiteY114" fmla="*/ 931744 h 2882464"/>
              <a:gd name="connsiteX115" fmla="*/ 444458 w 4345898"/>
              <a:gd name="connsiteY115" fmla="*/ 901264 h 2882464"/>
              <a:gd name="connsiteX116" fmla="*/ 413978 w 4345898"/>
              <a:gd name="connsiteY116" fmla="*/ 855544 h 2882464"/>
              <a:gd name="connsiteX117" fmla="*/ 368258 w 4345898"/>
              <a:gd name="connsiteY117" fmla="*/ 825064 h 2882464"/>
              <a:gd name="connsiteX118" fmla="*/ 231098 w 4345898"/>
              <a:gd name="connsiteY118" fmla="*/ 779344 h 2882464"/>
              <a:gd name="connsiteX119" fmla="*/ 154898 w 4345898"/>
              <a:gd name="connsiteY119" fmla="*/ 794584 h 288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345898" h="2882464">
                <a:moveTo>
                  <a:pt x="154898" y="794584"/>
                </a:moveTo>
                <a:lnTo>
                  <a:pt x="154898" y="794584"/>
                </a:lnTo>
                <a:cubicBezTo>
                  <a:pt x="172795" y="758790"/>
                  <a:pt x="219255" y="680239"/>
                  <a:pt x="231098" y="626944"/>
                </a:cubicBezTo>
                <a:cubicBezTo>
                  <a:pt x="245643" y="561491"/>
                  <a:pt x="252350" y="478177"/>
                  <a:pt x="261578" y="413584"/>
                </a:cubicBezTo>
                <a:cubicBezTo>
                  <a:pt x="265948" y="382994"/>
                  <a:pt x="269324" y="352122"/>
                  <a:pt x="276818" y="322144"/>
                </a:cubicBezTo>
                <a:cubicBezTo>
                  <a:pt x="284610" y="290975"/>
                  <a:pt x="289476" y="257437"/>
                  <a:pt x="307298" y="230704"/>
                </a:cubicBezTo>
                <a:cubicBezTo>
                  <a:pt x="317458" y="215464"/>
                  <a:pt x="328691" y="200887"/>
                  <a:pt x="337778" y="184984"/>
                </a:cubicBezTo>
                <a:cubicBezTo>
                  <a:pt x="349050" y="165259"/>
                  <a:pt x="359309" y="144906"/>
                  <a:pt x="368258" y="124024"/>
                </a:cubicBezTo>
                <a:cubicBezTo>
                  <a:pt x="374586" y="109259"/>
                  <a:pt x="370954" y="88339"/>
                  <a:pt x="383498" y="78304"/>
                </a:cubicBezTo>
                <a:cubicBezTo>
                  <a:pt x="399854" y="65220"/>
                  <a:pt x="424138" y="68144"/>
                  <a:pt x="444458" y="63064"/>
                </a:cubicBezTo>
                <a:cubicBezTo>
                  <a:pt x="574173" y="-23413"/>
                  <a:pt x="499490" y="-1941"/>
                  <a:pt x="673058" y="17344"/>
                </a:cubicBezTo>
                <a:cubicBezTo>
                  <a:pt x="688298" y="22424"/>
                  <a:pt x="705412" y="23673"/>
                  <a:pt x="718778" y="32584"/>
                </a:cubicBezTo>
                <a:cubicBezTo>
                  <a:pt x="736711" y="44539"/>
                  <a:pt x="747941" y="64506"/>
                  <a:pt x="764498" y="78304"/>
                </a:cubicBezTo>
                <a:cubicBezTo>
                  <a:pt x="778569" y="90030"/>
                  <a:pt x="794315" y="99697"/>
                  <a:pt x="810218" y="108784"/>
                </a:cubicBezTo>
                <a:cubicBezTo>
                  <a:pt x="829943" y="120056"/>
                  <a:pt x="850296" y="130315"/>
                  <a:pt x="871178" y="139264"/>
                </a:cubicBezTo>
                <a:cubicBezTo>
                  <a:pt x="885943" y="145592"/>
                  <a:pt x="902530" y="147320"/>
                  <a:pt x="916898" y="154504"/>
                </a:cubicBezTo>
                <a:cubicBezTo>
                  <a:pt x="1035071" y="213590"/>
                  <a:pt x="893420" y="161918"/>
                  <a:pt x="1008338" y="200224"/>
                </a:cubicBezTo>
                <a:cubicBezTo>
                  <a:pt x="1086828" y="317958"/>
                  <a:pt x="973282" y="170988"/>
                  <a:pt x="1115018" y="261184"/>
                </a:cubicBezTo>
                <a:cubicBezTo>
                  <a:pt x="1151384" y="284326"/>
                  <a:pt x="1167904" y="333347"/>
                  <a:pt x="1206458" y="352624"/>
                </a:cubicBezTo>
                <a:cubicBezTo>
                  <a:pt x="1247098" y="372944"/>
                  <a:pt x="1285273" y="399216"/>
                  <a:pt x="1328378" y="413584"/>
                </a:cubicBezTo>
                <a:lnTo>
                  <a:pt x="1419818" y="444064"/>
                </a:lnTo>
                <a:cubicBezTo>
                  <a:pt x="1449788" y="489019"/>
                  <a:pt x="1452014" y="498834"/>
                  <a:pt x="1496018" y="535504"/>
                </a:cubicBezTo>
                <a:cubicBezTo>
                  <a:pt x="1561407" y="589995"/>
                  <a:pt x="1526744" y="538847"/>
                  <a:pt x="1587458" y="611704"/>
                </a:cubicBezTo>
                <a:cubicBezTo>
                  <a:pt x="1659864" y="698591"/>
                  <a:pt x="1583190" y="615665"/>
                  <a:pt x="1633178" y="703144"/>
                </a:cubicBezTo>
                <a:cubicBezTo>
                  <a:pt x="1674687" y="775784"/>
                  <a:pt x="1675484" y="750863"/>
                  <a:pt x="1724618" y="809824"/>
                </a:cubicBezTo>
                <a:cubicBezTo>
                  <a:pt x="1788118" y="886024"/>
                  <a:pt x="1716998" y="830144"/>
                  <a:pt x="1800818" y="886024"/>
                </a:cubicBezTo>
                <a:cubicBezTo>
                  <a:pt x="1813213" y="923209"/>
                  <a:pt x="1816995" y="947921"/>
                  <a:pt x="1846538" y="977464"/>
                </a:cubicBezTo>
                <a:cubicBezTo>
                  <a:pt x="1859490" y="990416"/>
                  <a:pt x="1877353" y="997298"/>
                  <a:pt x="1892258" y="1007944"/>
                </a:cubicBezTo>
                <a:cubicBezTo>
                  <a:pt x="2037954" y="1112013"/>
                  <a:pt x="1870965" y="1002308"/>
                  <a:pt x="2014178" y="1084144"/>
                </a:cubicBezTo>
                <a:cubicBezTo>
                  <a:pt x="2030081" y="1093231"/>
                  <a:pt x="2042685" y="1108365"/>
                  <a:pt x="2059898" y="1114624"/>
                </a:cubicBezTo>
                <a:cubicBezTo>
                  <a:pt x="2096075" y="1127779"/>
                  <a:pt x="2209298" y="1151486"/>
                  <a:pt x="2258018" y="1160344"/>
                </a:cubicBezTo>
                <a:cubicBezTo>
                  <a:pt x="2288420" y="1165872"/>
                  <a:pt x="2319293" y="1168881"/>
                  <a:pt x="2349458" y="1175584"/>
                </a:cubicBezTo>
                <a:cubicBezTo>
                  <a:pt x="2419984" y="1191256"/>
                  <a:pt x="2373159" y="1195000"/>
                  <a:pt x="2456138" y="1206064"/>
                </a:cubicBezTo>
                <a:cubicBezTo>
                  <a:pt x="2511756" y="1213480"/>
                  <a:pt x="2568011" y="1215108"/>
                  <a:pt x="2623778" y="1221304"/>
                </a:cubicBezTo>
                <a:cubicBezTo>
                  <a:pt x="2659479" y="1225271"/>
                  <a:pt x="2695116" y="1230118"/>
                  <a:pt x="2730458" y="1236544"/>
                </a:cubicBezTo>
                <a:cubicBezTo>
                  <a:pt x="2751066" y="1240291"/>
                  <a:pt x="2770716" y="1248599"/>
                  <a:pt x="2791418" y="1251784"/>
                </a:cubicBezTo>
                <a:cubicBezTo>
                  <a:pt x="2836884" y="1258779"/>
                  <a:pt x="2882858" y="1261944"/>
                  <a:pt x="2928578" y="1267024"/>
                </a:cubicBezTo>
                <a:cubicBezTo>
                  <a:pt x="2943818" y="1272104"/>
                  <a:pt x="2958800" y="1278037"/>
                  <a:pt x="2974298" y="1282264"/>
                </a:cubicBezTo>
                <a:cubicBezTo>
                  <a:pt x="3286860" y="1367508"/>
                  <a:pt x="3224568" y="1315596"/>
                  <a:pt x="3782018" y="1327984"/>
                </a:cubicBezTo>
                <a:cubicBezTo>
                  <a:pt x="3843511" y="1348482"/>
                  <a:pt x="3895610" y="1367590"/>
                  <a:pt x="3964898" y="1373704"/>
                </a:cubicBezTo>
                <a:cubicBezTo>
                  <a:pt x="4091508" y="1384875"/>
                  <a:pt x="4218898" y="1383864"/>
                  <a:pt x="4345898" y="1388944"/>
                </a:cubicBezTo>
                <a:cubicBezTo>
                  <a:pt x="4340818" y="1424504"/>
                  <a:pt x="4337703" y="1460401"/>
                  <a:pt x="4330658" y="1495624"/>
                </a:cubicBezTo>
                <a:cubicBezTo>
                  <a:pt x="4327508" y="1511376"/>
                  <a:pt x="4316650" y="1525327"/>
                  <a:pt x="4315418" y="1541344"/>
                </a:cubicBezTo>
                <a:cubicBezTo>
                  <a:pt x="4306448" y="1657950"/>
                  <a:pt x="4307708" y="1775156"/>
                  <a:pt x="4300178" y="1891864"/>
                </a:cubicBezTo>
                <a:cubicBezTo>
                  <a:pt x="4297541" y="1932735"/>
                  <a:pt x="4288339" y="1972969"/>
                  <a:pt x="4284938" y="2013784"/>
                </a:cubicBezTo>
                <a:cubicBezTo>
                  <a:pt x="4278175" y="2094941"/>
                  <a:pt x="4287747" y="2178211"/>
                  <a:pt x="4269698" y="2257624"/>
                </a:cubicBezTo>
                <a:cubicBezTo>
                  <a:pt x="4261579" y="2293345"/>
                  <a:pt x="4220322" y="2314311"/>
                  <a:pt x="4208738" y="2349064"/>
                </a:cubicBezTo>
                <a:cubicBezTo>
                  <a:pt x="4203658" y="2364304"/>
                  <a:pt x="4202409" y="2381418"/>
                  <a:pt x="4193498" y="2394784"/>
                </a:cubicBezTo>
                <a:cubicBezTo>
                  <a:pt x="4160881" y="2443709"/>
                  <a:pt x="4149991" y="2439766"/>
                  <a:pt x="4102058" y="2455744"/>
                </a:cubicBezTo>
                <a:cubicBezTo>
                  <a:pt x="4030938" y="2440504"/>
                  <a:pt x="3949217" y="2450370"/>
                  <a:pt x="3888698" y="2410024"/>
                </a:cubicBezTo>
                <a:cubicBezTo>
                  <a:pt x="3873458" y="2399864"/>
                  <a:pt x="3859716" y="2386983"/>
                  <a:pt x="3842978" y="2379544"/>
                </a:cubicBezTo>
                <a:cubicBezTo>
                  <a:pt x="3813618" y="2366495"/>
                  <a:pt x="3778271" y="2366886"/>
                  <a:pt x="3751538" y="2349064"/>
                </a:cubicBezTo>
                <a:cubicBezTo>
                  <a:pt x="3736298" y="2338904"/>
                  <a:pt x="3722201" y="2326775"/>
                  <a:pt x="3705818" y="2318584"/>
                </a:cubicBezTo>
                <a:cubicBezTo>
                  <a:pt x="3668825" y="2300087"/>
                  <a:pt x="3622155" y="2298538"/>
                  <a:pt x="3583898" y="2288104"/>
                </a:cubicBezTo>
                <a:cubicBezTo>
                  <a:pt x="3552901" y="2279650"/>
                  <a:pt x="3522938" y="2267784"/>
                  <a:pt x="3492458" y="2257624"/>
                </a:cubicBezTo>
                <a:lnTo>
                  <a:pt x="3401018" y="2227144"/>
                </a:lnTo>
                <a:cubicBezTo>
                  <a:pt x="3385778" y="2222064"/>
                  <a:pt x="3371050" y="2215054"/>
                  <a:pt x="3355298" y="2211904"/>
                </a:cubicBezTo>
                <a:cubicBezTo>
                  <a:pt x="3125476" y="2165940"/>
                  <a:pt x="3411840" y="2224469"/>
                  <a:pt x="3218138" y="2181424"/>
                </a:cubicBezTo>
                <a:cubicBezTo>
                  <a:pt x="3192852" y="2175805"/>
                  <a:pt x="3167068" y="2172466"/>
                  <a:pt x="3141938" y="2166184"/>
                </a:cubicBezTo>
                <a:cubicBezTo>
                  <a:pt x="3126353" y="2162288"/>
                  <a:pt x="3111900" y="2154429"/>
                  <a:pt x="3096218" y="2150944"/>
                </a:cubicBezTo>
                <a:cubicBezTo>
                  <a:pt x="3016721" y="2133278"/>
                  <a:pt x="2950159" y="2131470"/>
                  <a:pt x="2867618" y="2120464"/>
                </a:cubicBezTo>
                <a:cubicBezTo>
                  <a:pt x="2836989" y="2116380"/>
                  <a:pt x="2807036" y="2106848"/>
                  <a:pt x="2776178" y="2105224"/>
                </a:cubicBezTo>
                <a:cubicBezTo>
                  <a:pt x="2613763" y="2096676"/>
                  <a:pt x="2451058" y="2095064"/>
                  <a:pt x="2288498" y="2089984"/>
                </a:cubicBezTo>
                <a:cubicBezTo>
                  <a:pt x="2214879" y="2071579"/>
                  <a:pt x="2178143" y="2059504"/>
                  <a:pt x="2090378" y="2059504"/>
                </a:cubicBezTo>
                <a:cubicBezTo>
                  <a:pt x="2049422" y="2059504"/>
                  <a:pt x="2009098" y="2069664"/>
                  <a:pt x="1968458" y="2074744"/>
                </a:cubicBezTo>
                <a:cubicBezTo>
                  <a:pt x="1953218" y="2079824"/>
                  <a:pt x="1935282" y="2079949"/>
                  <a:pt x="1922738" y="2089984"/>
                </a:cubicBezTo>
                <a:cubicBezTo>
                  <a:pt x="1908435" y="2101426"/>
                  <a:pt x="1905210" y="2122752"/>
                  <a:pt x="1892258" y="2135704"/>
                </a:cubicBezTo>
                <a:cubicBezTo>
                  <a:pt x="1879306" y="2148656"/>
                  <a:pt x="1861778" y="2156024"/>
                  <a:pt x="1846538" y="2166184"/>
                </a:cubicBezTo>
                <a:cubicBezTo>
                  <a:pt x="1780608" y="2265079"/>
                  <a:pt x="1861080" y="2166583"/>
                  <a:pt x="1755098" y="2227144"/>
                </a:cubicBezTo>
                <a:cubicBezTo>
                  <a:pt x="1736385" y="2237837"/>
                  <a:pt x="1725935" y="2259066"/>
                  <a:pt x="1709378" y="2272864"/>
                </a:cubicBezTo>
                <a:cubicBezTo>
                  <a:pt x="1695307" y="2284590"/>
                  <a:pt x="1677729" y="2291618"/>
                  <a:pt x="1663658" y="2303344"/>
                </a:cubicBezTo>
                <a:cubicBezTo>
                  <a:pt x="1647101" y="2317142"/>
                  <a:pt x="1634951" y="2335832"/>
                  <a:pt x="1617938" y="2349064"/>
                </a:cubicBezTo>
                <a:cubicBezTo>
                  <a:pt x="1444951" y="2483610"/>
                  <a:pt x="1591150" y="2370078"/>
                  <a:pt x="1480778" y="2425264"/>
                </a:cubicBezTo>
                <a:cubicBezTo>
                  <a:pt x="1362605" y="2484350"/>
                  <a:pt x="1504256" y="2432678"/>
                  <a:pt x="1389338" y="2470984"/>
                </a:cubicBezTo>
                <a:cubicBezTo>
                  <a:pt x="1374098" y="2486224"/>
                  <a:pt x="1361551" y="2504749"/>
                  <a:pt x="1343618" y="2516704"/>
                </a:cubicBezTo>
                <a:cubicBezTo>
                  <a:pt x="1330252" y="2525615"/>
                  <a:pt x="1311941" y="2524142"/>
                  <a:pt x="1297898" y="2531944"/>
                </a:cubicBezTo>
                <a:cubicBezTo>
                  <a:pt x="1265876" y="2549734"/>
                  <a:pt x="1236938" y="2572584"/>
                  <a:pt x="1206458" y="2592904"/>
                </a:cubicBezTo>
                <a:lnTo>
                  <a:pt x="1160738" y="2623384"/>
                </a:lnTo>
                <a:cubicBezTo>
                  <a:pt x="1145498" y="2633544"/>
                  <a:pt x="1131401" y="2645673"/>
                  <a:pt x="1115018" y="2653864"/>
                </a:cubicBezTo>
                <a:cubicBezTo>
                  <a:pt x="1094698" y="2664024"/>
                  <a:pt x="1073783" y="2673072"/>
                  <a:pt x="1054058" y="2684344"/>
                </a:cubicBezTo>
                <a:cubicBezTo>
                  <a:pt x="1038155" y="2693431"/>
                  <a:pt x="1025076" y="2707385"/>
                  <a:pt x="1008338" y="2714824"/>
                </a:cubicBezTo>
                <a:cubicBezTo>
                  <a:pt x="978978" y="2727873"/>
                  <a:pt x="943631" y="2727482"/>
                  <a:pt x="916898" y="2745304"/>
                </a:cubicBezTo>
                <a:cubicBezTo>
                  <a:pt x="886418" y="2765624"/>
                  <a:pt x="860211" y="2794680"/>
                  <a:pt x="825458" y="2806264"/>
                </a:cubicBezTo>
                <a:cubicBezTo>
                  <a:pt x="678288" y="2855321"/>
                  <a:pt x="907099" y="2776656"/>
                  <a:pt x="718778" y="2851984"/>
                </a:cubicBezTo>
                <a:cubicBezTo>
                  <a:pt x="688947" y="2863916"/>
                  <a:pt x="627338" y="2882464"/>
                  <a:pt x="627338" y="2882464"/>
                </a:cubicBezTo>
                <a:cubicBezTo>
                  <a:pt x="490178" y="2877384"/>
                  <a:pt x="352808" y="2876354"/>
                  <a:pt x="215858" y="2867224"/>
                </a:cubicBezTo>
                <a:cubicBezTo>
                  <a:pt x="199829" y="2866155"/>
                  <a:pt x="182479" y="2862268"/>
                  <a:pt x="170138" y="2851984"/>
                </a:cubicBezTo>
                <a:cubicBezTo>
                  <a:pt x="150625" y="2835723"/>
                  <a:pt x="140948" y="2810309"/>
                  <a:pt x="124418" y="2791024"/>
                </a:cubicBezTo>
                <a:cubicBezTo>
                  <a:pt x="110392" y="2774660"/>
                  <a:pt x="93938" y="2760544"/>
                  <a:pt x="78698" y="2745304"/>
                </a:cubicBezTo>
                <a:cubicBezTo>
                  <a:pt x="68222" y="2692926"/>
                  <a:pt x="62566" y="2658363"/>
                  <a:pt x="48218" y="2608144"/>
                </a:cubicBezTo>
                <a:cubicBezTo>
                  <a:pt x="36273" y="2566335"/>
                  <a:pt x="18602" y="2526483"/>
                  <a:pt x="2498" y="2486224"/>
                </a:cubicBezTo>
                <a:cubicBezTo>
                  <a:pt x="7578" y="2364304"/>
                  <a:pt x="-13985" y="2238294"/>
                  <a:pt x="17738" y="2120464"/>
                </a:cubicBezTo>
                <a:cubicBezTo>
                  <a:pt x="26091" y="2089440"/>
                  <a:pt x="77673" y="2096285"/>
                  <a:pt x="109178" y="2089984"/>
                </a:cubicBezTo>
                <a:cubicBezTo>
                  <a:pt x="161556" y="2079508"/>
                  <a:pt x="196119" y="2073852"/>
                  <a:pt x="246338" y="2059504"/>
                </a:cubicBezTo>
                <a:cubicBezTo>
                  <a:pt x="261784" y="2055091"/>
                  <a:pt x="276376" y="2047749"/>
                  <a:pt x="292058" y="2044264"/>
                </a:cubicBezTo>
                <a:cubicBezTo>
                  <a:pt x="322223" y="2037561"/>
                  <a:pt x="353333" y="2035727"/>
                  <a:pt x="383498" y="2029024"/>
                </a:cubicBezTo>
                <a:cubicBezTo>
                  <a:pt x="399180" y="2025539"/>
                  <a:pt x="413772" y="2018197"/>
                  <a:pt x="429218" y="2013784"/>
                </a:cubicBezTo>
                <a:cubicBezTo>
                  <a:pt x="449357" y="2008030"/>
                  <a:pt x="470039" y="2004298"/>
                  <a:pt x="490178" y="1998544"/>
                </a:cubicBezTo>
                <a:cubicBezTo>
                  <a:pt x="505624" y="1994131"/>
                  <a:pt x="520313" y="1987200"/>
                  <a:pt x="535898" y="1983304"/>
                </a:cubicBezTo>
                <a:cubicBezTo>
                  <a:pt x="581701" y="1971853"/>
                  <a:pt x="664304" y="1963740"/>
                  <a:pt x="703538" y="1937584"/>
                </a:cubicBezTo>
                <a:cubicBezTo>
                  <a:pt x="718778" y="1927424"/>
                  <a:pt x="732520" y="1914543"/>
                  <a:pt x="749258" y="1907104"/>
                </a:cubicBezTo>
                <a:cubicBezTo>
                  <a:pt x="808043" y="1880977"/>
                  <a:pt x="850292" y="1882834"/>
                  <a:pt x="901658" y="1846144"/>
                </a:cubicBezTo>
                <a:cubicBezTo>
                  <a:pt x="919196" y="1833617"/>
                  <a:pt x="930821" y="1814222"/>
                  <a:pt x="947378" y="1800424"/>
                </a:cubicBezTo>
                <a:cubicBezTo>
                  <a:pt x="961449" y="1788698"/>
                  <a:pt x="977858" y="1780104"/>
                  <a:pt x="993098" y="1769944"/>
                </a:cubicBezTo>
                <a:cubicBezTo>
                  <a:pt x="1064218" y="1663264"/>
                  <a:pt x="1023578" y="1698824"/>
                  <a:pt x="1099778" y="1648024"/>
                </a:cubicBezTo>
                <a:cubicBezTo>
                  <a:pt x="1109938" y="1602304"/>
                  <a:pt x="1118899" y="1556301"/>
                  <a:pt x="1130258" y="1510864"/>
                </a:cubicBezTo>
                <a:cubicBezTo>
                  <a:pt x="1134154" y="1495279"/>
                  <a:pt x="1146500" y="1481177"/>
                  <a:pt x="1145498" y="1465144"/>
                </a:cubicBezTo>
                <a:cubicBezTo>
                  <a:pt x="1141330" y="1398457"/>
                  <a:pt x="1127332" y="1332697"/>
                  <a:pt x="1115018" y="1267024"/>
                </a:cubicBezTo>
                <a:cubicBezTo>
                  <a:pt x="1112058" y="1251235"/>
                  <a:pt x="1112850" y="1230641"/>
                  <a:pt x="1099778" y="1221304"/>
                </a:cubicBezTo>
                <a:cubicBezTo>
                  <a:pt x="1073634" y="1202630"/>
                  <a:pt x="1035071" y="1208646"/>
                  <a:pt x="1008338" y="1190824"/>
                </a:cubicBezTo>
                <a:cubicBezTo>
                  <a:pt x="993098" y="1180664"/>
                  <a:pt x="976689" y="1172070"/>
                  <a:pt x="962618" y="1160344"/>
                </a:cubicBezTo>
                <a:cubicBezTo>
                  <a:pt x="910020" y="1116513"/>
                  <a:pt x="902494" y="1079343"/>
                  <a:pt x="825458" y="1053664"/>
                </a:cubicBezTo>
                <a:cubicBezTo>
                  <a:pt x="589551" y="975028"/>
                  <a:pt x="833203" y="1065157"/>
                  <a:pt x="688298" y="992704"/>
                </a:cubicBezTo>
                <a:cubicBezTo>
                  <a:pt x="673930" y="985520"/>
                  <a:pt x="656946" y="984648"/>
                  <a:pt x="642578" y="977464"/>
                </a:cubicBezTo>
                <a:cubicBezTo>
                  <a:pt x="509596" y="910973"/>
                  <a:pt x="694486" y="979321"/>
                  <a:pt x="535898" y="931744"/>
                </a:cubicBezTo>
                <a:cubicBezTo>
                  <a:pt x="505124" y="922512"/>
                  <a:pt x="444458" y="901264"/>
                  <a:pt x="444458" y="901264"/>
                </a:cubicBezTo>
                <a:cubicBezTo>
                  <a:pt x="434298" y="886024"/>
                  <a:pt x="426930" y="868496"/>
                  <a:pt x="413978" y="855544"/>
                </a:cubicBezTo>
                <a:cubicBezTo>
                  <a:pt x="401026" y="842592"/>
                  <a:pt x="384641" y="833255"/>
                  <a:pt x="368258" y="825064"/>
                </a:cubicBezTo>
                <a:cubicBezTo>
                  <a:pt x="310870" y="796370"/>
                  <a:pt x="289305" y="793896"/>
                  <a:pt x="231098" y="779344"/>
                </a:cubicBezTo>
                <a:cubicBezTo>
                  <a:pt x="172698" y="740410"/>
                  <a:pt x="167598" y="792044"/>
                  <a:pt x="154898" y="794584"/>
                </a:cubicBezTo>
                <a:close/>
              </a:path>
            </a:pathLst>
          </a:cu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sz="3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Антитело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   (сыворотка)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42392" y="158406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2185674" y="1584066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470609" y="1505755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Цель проведения серологической реакции: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319" y="908720"/>
            <a:ext cx="8784976" cy="5400600"/>
          </a:xfrm>
        </p:spPr>
        <p:txBody>
          <a:bodyPr>
            <a:normAutofit/>
          </a:bodyPr>
          <a:lstStyle/>
          <a:p>
            <a:r>
              <a:rPr lang="ru-RU" sz="2400" b="1" u="sng" dirty="0" err="1" smtClean="0">
                <a:solidFill>
                  <a:srgbClr val="C00000"/>
                </a:solidFill>
              </a:rPr>
              <a:t>Сероидентификация</a:t>
            </a:r>
            <a:r>
              <a:rPr lang="ru-RU" sz="2400" dirty="0"/>
              <a:t> </a:t>
            </a:r>
            <a:r>
              <a:rPr lang="ru-RU" sz="2400" dirty="0" smtClean="0"/>
              <a:t>микроорганизмов</a:t>
            </a:r>
            <a:r>
              <a:rPr lang="ru-RU" sz="2400" dirty="0"/>
              <a:t>, токсинов, антигена </a:t>
            </a:r>
            <a:r>
              <a:rPr lang="ru-RU" sz="2400" dirty="0" smtClean="0"/>
              <a:t>с </a:t>
            </a:r>
            <a:r>
              <a:rPr lang="ru-RU" sz="2400" dirty="0"/>
              <a:t>помощью известного антитела </a:t>
            </a:r>
            <a:r>
              <a:rPr lang="ru-RU" sz="2400" dirty="0" smtClean="0"/>
              <a:t>                                                 (</a:t>
            </a:r>
            <a:r>
              <a:rPr lang="ru-RU" sz="2400" i="1" dirty="0"/>
              <a:t>иммунной диагностической </a:t>
            </a:r>
            <a:r>
              <a:rPr lang="ru-RU" sz="2400" i="1" dirty="0" smtClean="0"/>
              <a:t>сыворотки</a:t>
            </a:r>
            <a:r>
              <a:rPr lang="ru-RU" sz="2400" dirty="0" smtClean="0"/>
              <a:t>)</a:t>
            </a:r>
          </a:p>
          <a:p>
            <a:pPr marL="0" indent="0" algn="ctr">
              <a:buNone/>
            </a:pPr>
            <a:r>
              <a:rPr lang="ru-RU" sz="2800" b="1" u="sng" dirty="0" smtClean="0">
                <a:solidFill>
                  <a:srgbClr val="FF0000"/>
                </a:solidFill>
              </a:rPr>
              <a:t>А/Г ???</a:t>
            </a:r>
            <a:r>
              <a:rPr lang="ru-RU" sz="2800" b="1" dirty="0" smtClean="0"/>
              <a:t> </a:t>
            </a:r>
            <a:r>
              <a:rPr lang="ru-RU" sz="2800" dirty="0" smtClean="0"/>
              <a:t>+</a:t>
            </a:r>
            <a:r>
              <a:rPr lang="ru-RU" sz="2800" b="1" dirty="0" smtClean="0"/>
              <a:t> </a:t>
            </a:r>
            <a:r>
              <a:rPr lang="ru-RU" sz="2800" b="1" u="sng" dirty="0" smtClean="0">
                <a:solidFill>
                  <a:srgbClr val="002060"/>
                </a:solidFill>
              </a:rPr>
              <a:t>А/Т</a:t>
            </a:r>
            <a:endParaRPr lang="ru-RU" sz="2800" u="sng" dirty="0" smtClean="0">
              <a:solidFill>
                <a:srgbClr val="002060"/>
              </a:solidFill>
            </a:endParaRPr>
          </a:p>
          <a:p>
            <a:pPr marL="514350" indent="-514350">
              <a:buAutoNum type="arabicParenR"/>
            </a:pPr>
            <a:endParaRPr lang="ru-RU" sz="2800" dirty="0" smtClean="0"/>
          </a:p>
          <a:p>
            <a:pPr marL="514350" indent="-514350">
              <a:buAutoNum type="arabicParenR"/>
            </a:pPr>
            <a:endParaRPr lang="ru-RU" sz="2800" dirty="0"/>
          </a:p>
          <a:p>
            <a:r>
              <a:rPr lang="ru-RU" sz="2400" b="1" u="sng" dirty="0" smtClean="0">
                <a:solidFill>
                  <a:srgbClr val="C00000"/>
                </a:solidFill>
              </a:rPr>
              <a:t>Серодиагностика</a:t>
            </a:r>
            <a:r>
              <a:rPr lang="ru-RU" sz="2400" dirty="0" smtClean="0"/>
              <a:t> инфекционной болезни - определение антител в сыворотке крови больного с помощью известного антигена (</a:t>
            </a:r>
            <a:r>
              <a:rPr lang="ru-RU" sz="2400" i="1" dirty="0" err="1" smtClean="0"/>
              <a:t>диагностикума</a:t>
            </a:r>
            <a:r>
              <a:rPr lang="ru-RU" sz="2400" dirty="0" smtClean="0"/>
              <a:t>) </a:t>
            </a:r>
          </a:p>
          <a:p>
            <a:pPr marL="0" indent="0" algn="ctr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А/Г</a:t>
            </a:r>
            <a:r>
              <a:rPr lang="ru-RU" sz="2800" b="1" dirty="0" smtClean="0"/>
              <a:t> </a:t>
            </a:r>
            <a:r>
              <a:rPr lang="ru-RU" sz="2800" dirty="0" smtClean="0"/>
              <a:t>+</a:t>
            </a:r>
            <a:r>
              <a:rPr lang="ru-RU" sz="2800" b="1" dirty="0" smtClean="0"/>
              <a:t> </a:t>
            </a:r>
            <a:r>
              <a:rPr lang="ru-RU" sz="2800" b="1" u="sng" dirty="0" smtClean="0">
                <a:solidFill>
                  <a:srgbClr val="FF0000"/>
                </a:solidFill>
              </a:rPr>
              <a:t>А/Т ???</a:t>
            </a:r>
            <a:endParaRPr lang="ru-RU" sz="2800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41</a:t>
            </a:fld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5" y="4923699"/>
            <a:ext cx="2794705" cy="173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03403"/>
            <a:ext cx="1126880" cy="191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64" y="4524467"/>
            <a:ext cx="1656184" cy="207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76" y="2137252"/>
            <a:ext cx="1367096" cy="13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223252" y="2594814"/>
            <a:ext cx="648072" cy="2293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396009" y="5215884"/>
            <a:ext cx="783547" cy="22934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5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Исследуемый материал при серодиагностике 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42</a:t>
            </a:fld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82" y="1685925"/>
            <a:ext cx="4891759" cy="325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8821" y="494116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Сыворотку крови больного обычно получают </a:t>
            </a:r>
            <a:r>
              <a:rPr lang="ru-RU" sz="2400" b="1" u="sng" dirty="0"/>
              <a:t>на второй неделе заболевания</a:t>
            </a:r>
            <a:r>
              <a:rPr lang="ru-RU" sz="2400" b="1" dirty="0"/>
              <a:t>, набирая стерильно из локтевой вены 3 – 4 мл </a:t>
            </a:r>
            <a:r>
              <a:rPr lang="ru-RU" sz="2400" b="1" dirty="0" smtClean="0"/>
              <a:t>крови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68" y="1459197"/>
            <a:ext cx="2160240" cy="271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3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Титр антител </a:t>
            </a:r>
            <a:r>
              <a:rPr lang="ru-RU" sz="2800" b="1" dirty="0"/>
              <a:t>(франц. </a:t>
            </a:r>
            <a:r>
              <a:rPr lang="ru-RU" sz="2800" b="1" dirty="0" err="1"/>
              <a:t>titre</a:t>
            </a:r>
            <a:r>
              <a:rPr lang="ru-RU" sz="2800" b="1" dirty="0"/>
              <a:t> определение) </a:t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u="sng" dirty="0"/>
              <a:t>П</a:t>
            </a:r>
            <a:r>
              <a:rPr lang="ru-RU" sz="2800" b="1" u="sng" dirty="0" smtClean="0"/>
              <a:t>редельное</a:t>
            </a:r>
            <a:r>
              <a:rPr lang="ru-RU" sz="2800" b="1" u="sng" dirty="0"/>
              <a:t> разведение</a:t>
            </a:r>
            <a:r>
              <a:rPr lang="ru-RU" sz="2800" b="1" dirty="0"/>
              <a:t> пробы сыворотки </a:t>
            </a:r>
            <a:r>
              <a:rPr lang="ru-RU" sz="2800" b="1" dirty="0" smtClean="0"/>
              <a:t>крови, </a:t>
            </a:r>
            <a:r>
              <a:rPr lang="ru-RU" sz="2800" b="1" dirty="0"/>
              <a:t> 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при</a:t>
            </a:r>
            <a:r>
              <a:rPr lang="ru-RU" sz="2800" b="1" dirty="0"/>
              <a:t> котором </a:t>
            </a:r>
            <a:r>
              <a:rPr lang="ru-RU" sz="2800" b="1" dirty="0" smtClean="0"/>
              <a:t>обнаруживается</a:t>
            </a:r>
          </a:p>
          <a:p>
            <a:pPr marL="0" indent="0">
              <a:buNone/>
            </a:pPr>
            <a:r>
              <a:rPr lang="ru-RU" sz="2800" b="1" dirty="0" smtClean="0"/>
              <a:t>активность</a:t>
            </a:r>
            <a:r>
              <a:rPr lang="ru-RU" sz="2800" b="1" dirty="0"/>
              <a:t> антител с помощью 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какой</a:t>
            </a:r>
            <a:r>
              <a:rPr lang="ru-RU" sz="2800" b="1" dirty="0"/>
              <a:t> </a:t>
            </a:r>
            <a:r>
              <a:rPr lang="ru-RU" sz="2800" b="1" dirty="0" smtClean="0"/>
              <a:t>либо серологической</a:t>
            </a:r>
            <a:r>
              <a:rPr lang="ru-RU" sz="2800" b="1" dirty="0"/>
              <a:t> реакции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43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6" y="4198008"/>
            <a:ext cx="4838700" cy="244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4437112"/>
            <a:ext cx="672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1/50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5670" y="4453263"/>
            <a:ext cx="840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1/100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445326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1/200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4453263"/>
            <a:ext cx="801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1/400</a:t>
            </a:r>
            <a:endParaRPr lang="ru-RU" b="1" dirty="0"/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1019619" y="3984914"/>
            <a:ext cx="608076" cy="426187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1775703" y="3945773"/>
            <a:ext cx="608076" cy="426187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>
            <a:off x="2611778" y="3945268"/>
            <a:ext cx="608076" cy="426187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613158" y="3592285"/>
            <a:ext cx="2880320" cy="10649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493478" y="3273612"/>
            <a:ext cx="2103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</a:rPr>
              <a:t>Титр= 1/400 </a:t>
            </a:r>
          </a:p>
        </p:txBody>
      </p:sp>
    </p:spTree>
    <p:extLst>
      <p:ext uri="{BB962C8B-B14F-4D97-AF65-F5344CB8AC3E}">
        <p14:creationId xmlns:p14="http://schemas.microsoft.com/office/powerpoint/2010/main" val="41135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 механизму все серологические реакции можно </a:t>
            </a:r>
            <a:r>
              <a:rPr lang="ru-RU" sz="3600" b="1" dirty="0">
                <a:solidFill>
                  <a:srgbClr val="C00000"/>
                </a:solidFill>
              </a:rPr>
              <a:t>разделить на 3 группы:</a:t>
            </a:r>
            <a:r>
              <a:rPr lang="ru-RU" sz="3600" dirty="0">
                <a:solidFill>
                  <a:srgbClr val="C00000"/>
                </a:solidFill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arenR"/>
            </a:pPr>
            <a:r>
              <a:rPr lang="ru-RU" b="1" dirty="0" smtClean="0"/>
              <a:t>основанные </a:t>
            </a:r>
            <a:r>
              <a:rPr lang="ru-RU" b="1" dirty="0">
                <a:solidFill>
                  <a:srgbClr val="FF0000"/>
                </a:solidFill>
              </a:rPr>
              <a:t>на прямом </a:t>
            </a:r>
            <a:r>
              <a:rPr lang="ru-RU" b="1" dirty="0"/>
              <a:t>взаимодействии антигена </a:t>
            </a:r>
            <a:r>
              <a:rPr lang="ru-RU" b="1" dirty="0" smtClean="0"/>
              <a:t>       с </a:t>
            </a:r>
            <a:r>
              <a:rPr lang="ru-RU" b="1" dirty="0"/>
              <a:t>антителом </a:t>
            </a:r>
            <a:r>
              <a:rPr lang="ru-RU" b="1" dirty="0" smtClean="0"/>
              <a:t>                                                                    </a:t>
            </a:r>
            <a:r>
              <a:rPr lang="ru-RU" b="1" i="1" dirty="0" smtClean="0"/>
              <a:t>(реакции </a:t>
            </a:r>
            <a:r>
              <a:rPr lang="ru-RU" b="1" i="1" dirty="0"/>
              <a:t>агглютинации, </a:t>
            </a:r>
            <a:r>
              <a:rPr lang="ru-RU" b="1" i="1" dirty="0" smtClean="0"/>
              <a:t>преципитации.)</a:t>
            </a:r>
          </a:p>
          <a:p>
            <a:pPr marL="514350" indent="-514350">
              <a:buAutoNum type="arabicParenR"/>
            </a:pPr>
            <a:endParaRPr lang="ru-RU" b="1" dirty="0" smtClean="0"/>
          </a:p>
          <a:p>
            <a:pPr marL="514350" indent="-514350">
              <a:buAutoNum type="arabicParenR"/>
            </a:pPr>
            <a:r>
              <a:rPr lang="ru-RU" b="1" dirty="0" smtClean="0"/>
              <a:t>основанные </a:t>
            </a:r>
            <a:r>
              <a:rPr lang="ru-RU" b="1" dirty="0">
                <a:solidFill>
                  <a:srgbClr val="FF0000"/>
                </a:solidFill>
              </a:rPr>
              <a:t>на опосредованном </a:t>
            </a:r>
            <a:r>
              <a:rPr lang="ru-RU" b="1" dirty="0"/>
              <a:t>взаимодействии антигена с антителом </a:t>
            </a:r>
            <a:r>
              <a:rPr lang="ru-RU" b="1" dirty="0" smtClean="0"/>
              <a:t>                                               </a:t>
            </a:r>
            <a:r>
              <a:rPr lang="ru-RU" b="1" i="1" dirty="0" smtClean="0"/>
              <a:t>(</a:t>
            </a:r>
            <a:r>
              <a:rPr lang="ru-RU" b="1" i="1" dirty="0"/>
              <a:t>реакции непрямой </a:t>
            </a:r>
            <a:r>
              <a:rPr lang="ru-RU" b="1" i="1" dirty="0" smtClean="0"/>
              <a:t>гемагглютинации, </a:t>
            </a:r>
            <a:r>
              <a:rPr lang="ru-RU" b="1" i="1" dirty="0"/>
              <a:t>латекс-агглютинации, </a:t>
            </a:r>
            <a:r>
              <a:rPr lang="ru-RU" b="1" i="1" dirty="0" smtClean="0"/>
              <a:t>связывания </a:t>
            </a:r>
            <a:r>
              <a:rPr lang="ru-RU" b="1" i="1" dirty="0"/>
              <a:t>комплемента и др</a:t>
            </a:r>
            <a:r>
              <a:rPr lang="ru-RU" b="1" i="1" dirty="0" smtClean="0"/>
              <a:t>.)</a:t>
            </a:r>
          </a:p>
          <a:p>
            <a:pPr marL="514350" indent="-514350">
              <a:buAutoNum type="arabicParenR"/>
            </a:pPr>
            <a:endParaRPr lang="ru-RU" b="1" dirty="0" smtClean="0"/>
          </a:p>
          <a:p>
            <a:pPr marL="514350" indent="-514350">
              <a:buAutoNum type="arabicParenR"/>
            </a:pPr>
            <a:r>
              <a:rPr lang="ru-RU" b="1" dirty="0" smtClean="0"/>
              <a:t>с </a:t>
            </a:r>
            <a:r>
              <a:rPr lang="ru-RU" b="1" dirty="0"/>
              <a:t>использованием </a:t>
            </a:r>
            <a:r>
              <a:rPr lang="ru-RU" b="1" dirty="0">
                <a:solidFill>
                  <a:srgbClr val="FF0000"/>
                </a:solidFill>
              </a:rPr>
              <a:t>меченых </a:t>
            </a:r>
            <a:r>
              <a:rPr lang="ru-RU" b="1" dirty="0" smtClean="0">
                <a:solidFill>
                  <a:srgbClr val="FF0000"/>
                </a:solidFill>
              </a:rPr>
              <a:t>антител                        </a:t>
            </a:r>
            <a:r>
              <a:rPr lang="ru-RU" b="1" i="1" dirty="0" smtClean="0"/>
              <a:t>(реакция иммунной флюоресценции, </a:t>
            </a:r>
            <a:r>
              <a:rPr lang="ru-RU" b="1" i="1" dirty="0"/>
              <a:t>иммуноферментный и </a:t>
            </a:r>
            <a:r>
              <a:rPr lang="ru-RU" b="1" i="1" dirty="0" err="1"/>
              <a:t>радиоиммунный</a:t>
            </a:r>
            <a:r>
              <a:rPr lang="ru-RU" b="1" i="1" dirty="0"/>
              <a:t> анализы и </a:t>
            </a:r>
            <a:r>
              <a:rPr lang="ru-RU" b="1" i="1" dirty="0" smtClean="0"/>
              <a:t>др.)</a:t>
            </a:r>
            <a:endParaRPr lang="ru-RU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Внешнее проявление результатов серологических реакций зависит от условий ее постановки и физиологического состояния </a:t>
            </a:r>
            <a:r>
              <a:rPr lang="ru-RU" sz="2800" b="1" dirty="0" smtClean="0">
                <a:solidFill>
                  <a:srgbClr val="C00000"/>
                </a:solidFill>
              </a:rPr>
              <a:t>антигена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36504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Корпускулярные </a:t>
            </a:r>
            <a:r>
              <a:rPr lang="ru-RU" b="1" i="1" dirty="0"/>
              <a:t>антигены </a:t>
            </a:r>
            <a:r>
              <a:rPr lang="ru-RU" b="1" i="1" dirty="0" smtClean="0"/>
              <a:t>                        </a:t>
            </a:r>
            <a:r>
              <a:rPr lang="ru-RU" sz="2400" b="1" dirty="0" smtClean="0"/>
              <a:t>дают </a:t>
            </a:r>
            <a:r>
              <a:rPr lang="ru-RU" sz="2400" b="1" dirty="0"/>
              <a:t>феномен агглютинации, лизиса, связывания комплемента, иммобилизации.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b="1" i="1" dirty="0" smtClean="0"/>
              <a:t>Растворимые </a:t>
            </a:r>
            <a:r>
              <a:rPr lang="ru-RU" b="1" i="1" dirty="0"/>
              <a:t>антигены </a:t>
            </a:r>
            <a:r>
              <a:rPr lang="ru-RU" b="1" i="1" dirty="0" smtClean="0"/>
              <a:t>                           </a:t>
            </a:r>
            <a:r>
              <a:rPr lang="ru-RU" sz="2400" b="1" dirty="0" smtClean="0"/>
              <a:t>дают </a:t>
            </a:r>
            <a:r>
              <a:rPr lang="ru-RU" sz="2400" b="1" dirty="0"/>
              <a:t>феномен преципитации, нейтрализации.</a:t>
            </a: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5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Реакция агглютинации (РА)</a:t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78" y="921198"/>
            <a:ext cx="3809677" cy="29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" y="932432"/>
            <a:ext cx="4767263" cy="271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037" y="3672490"/>
            <a:ext cx="3625973" cy="241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4048" y="6078548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Развернутая реакция агглютинации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919" y="3645470"/>
            <a:ext cx="50095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Реакция агглютинации основана на специфичности взаимодействия антител (агглютининов) с целыми микробными или другими </a:t>
            </a:r>
            <a:r>
              <a:rPr lang="ru-RU" b="1" dirty="0" smtClean="0"/>
              <a:t>клетками (</a:t>
            </a:r>
            <a:r>
              <a:rPr lang="ru-RU" b="1" dirty="0" err="1" smtClean="0"/>
              <a:t>карпускулами</a:t>
            </a:r>
            <a:r>
              <a:rPr lang="ru-RU" b="1" dirty="0" smtClean="0"/>
              <a:t>).                 В </a:t>
            </a:r>
            <a:r>
              <a:rPr lang="ru-RU" b="1" dirty="0"/>
              <a:t>результате такого взаимодействия образуются частицы – агломераты, выпадающие в осадок (</a:t>
            </a:r>
            <a:r>
              <a:rPr lang="ru-RU" b="1" dirty="0" err="1"/>
              <a:t>агглютинат</a:t>
            </a:r>
            <a:r>
              <a:rPr lang="ru-RU" b="1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В </a:t>
            </a:r>
            <a:r>
              <a:rPr lang="ru-RU" b="1" dirty="0"/>
              <a:t>реакции агглютинации могут участвовать как живые, так и убитые бактерии, </a:t>
            </a:r>
            <a:r>
              <a:rPr lang="ru-RU" b="1" dirty="0" smtClean="0"/>
              <a:t>а </a:t>
            </a:r>
            <a:r>
              <a:rPr lang="ru-RU" b="1" dirty="0"/>
              <a:t>также эритроциты и другие клетки.</a:t>
            </a:r>
          </a:p>
        </p:txBody>
      </p:sp>
    </p:spTree>
    <p:extLst>
      <p:ext uri="{BB962C8B-B14F-4D97-AF65-F5344CB8AC3E}">
        <p14:creationId xmlns:p14="http://schemas.microsoft.com/office/powerpoint/2010/main" val="5493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Реакция непрямой </a:t>
            </a:r>
            <a:r>
              <a:rPr lang="ru-RU" sz="3200" b="1" dirty="0" smtClean="0">
                <a:solidFill>
                  <a:srgbClr val="C00000"/>
                </a:solidFill>
              </a:rPr>
              <a:t>(РНГА) или </a:t>
            </a:r>
            <a:r>
              <a:rPr lang="ru-RU" sz="3200" b="1" dirty="0">
                <a:solidFill>
                  <a:srgbClr val="C00000"/>
                </a:solidFill>
              </a:rPr>
              <a:t>пассивной гемагглютинации (РПГА)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47</a:t>
            </a:fld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5956"/>
            <a:ext cx="5544616" cy="41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68238" y="1412776"/>
            <a:ext cx="357576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Для  РПГА необходим </a:t>
            </a:r>
            <a:r>
              <a:rPr lang="ru-RU" sz="2000" b="1" dirty="0" err="1" smtClean="0">
                <a:solidFill>
                  <a:srgbClr val="C00000"/>
                </a:solidFill>
              </a:rPr>
              <a:t>эритроцитарный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диагностикум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/>
              <a:t>–взвесь эритроцитов, нагруженных А/Г или А/Т, в зависимости от цели исследования.</a:t>
            </a: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РПГА </a:t>
            </a:r>
            <a:r>
              <a:rPr lang="ru-RU" sz="2000" b="1" dirty="0"/>
              <a:t>по чувствительности превосходит реакцию </a:t>
            </a:r>
            <a:r>
              <a:rPr lang="ru-RU" sz="2000" b="1" dirty="0" smtClean="0"/>
              <a:t>агглютинации, т.к. эритроцит является носителем для молекул А/Г или А/Т.</a:t>
            </a:r>
            <a:endParaRPr lang="ru-RU" sz="2000" b="1" dirty="0"/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5980638"/>
            <a:ext cx="1416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C00000"/>
                </a:solidFill>
              </a:rPr>
              <a:t>Титр= </a:t>
            </a:r>
            <a:r>
              <a:rPr lang="ru-RU" b="1" u="sng" dirty="0" smtClean="0">
                <a:solidFill>
                  <a:srgbClr val="C00000"/>
                </a:solidFill>
              </a:rPr>
              <a:t>1/160 </a:t>
            </a:r>
            <a:endParaRPr lang="ru-RU" b="1" u="sng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347864" y="5157192"/>
            <a:ext cx="1512168" cy="109244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1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C00000"/>
                </a:solidFill>
              </a:rPr>
              <a:t>   РПГА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48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4038494" cy="54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988840"/>
            <a:ext cx="28595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Критерий учета результата: </a:t>
            </a:r>
            <a:endParaRPr lang="ru-RU" sz="3200" b="1" dirty="0" smtClean="0"/>
          </a:p>
          <a:p>
            <a:r>
              <a:rPr lang="ru-RU" sz="3200" b="1" dirty="0" smtClean="0"/>
              <a:t>«</a:t>
            </a:r>
            <a:r>
              <a:rPr lang="ru-RU" sz="3200" b="1" dirty="0"/>
              <a:t>зонтик» ++++ «пуговка» </a:t>
            </a:r>
            <a:r>
              <a:rPr lang="ru-RU" sz="3200" b="1" dirty="0" smtClean="0"/>
              <a:t> </a:t>
            </a:r>
            <a:r>
              <a:rPr lang="en-US" sz="3200" b="1" dirty="0"/>
              <a:t>—</a:t>
            </a:r>
            <a:r>
              <a:rPr lang="ru-RU" sz="3200" b="1" dirty="0" smtClean="0"/>
              <a:t>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9871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111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Реакции преципитации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491" y="728700"/>
            <a:ext cx="8784976" cy="5688632"/>
          </a:xfrm>
        </p:spPr>
        <p:txBody>
          <a:bodyPr/>
          <a:lstStyle/>
          <a:p>
            <a:pPr algn="ctr"/>
            <a:r>
              <a:rPr lang="ru-RU" sz="2800" b="1" dirty="0"/>
              <a:t>Реакции преципитации (РП) основаны на </a:t>
            </a:r>
            <a:r>
              <a:rPr lang="ru-RU" sz="2800" b="1" dirty="0" err="1"/>
              <a:t>фенoмене</a:t>
            </a:r>
            <a:r>
              <a:rPr lang="ru-RU" sz="2800" b="1" dirty="0"/>
              <a:t> образования видимого осадка (преципитата) </a:t>
            </a:r>
            <a:r>
              <a:rPr lang="ru-RU" sz="2800" b="1" dirty="0" smtClean="0"/>
              <a:t>      после взаимодействия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растворимых </a:t>
            </a:r>
            <a:r>
              <a:rPr lang="ru-RU" sz="2800" b="1" i="1" dirty="0">
                <a:solidFill>
                  <a:srgbClr val="002060"/>
                </a:solidFill>
              </a:rPr>
              <a:t>либо находящихся в коллоидном дисперсном состоянии </a:t>
            </a:r>
            <a:r>
              <a:rPr lang="ru-RU" sz="2800" b="1" i="1" dirty="0" err="1">
                <a:solidFill>
                  <a:srgbClr val="002060"/>
                </a:solidFill>
              </a:rPr>
              <a:t>Аг</a:t>
            </a:r>
            <a:r>
              <a:rPr lang="ru-RU" sz="2800" b="1" i="1" dirty="0">
                <a:solidFill>
                  <a:srgbClr val="002060"/>
                </a:solidFill>
              </a:rPr>
              <a:t> с </a:t>
            </a:r>
            <a:r>
              <a:rPr lang="ru-RU" sz="2800" b="1" i="1" dirty="0" smtClean="0">
                <a:solidFill>
                  <a:srgbClr val="002060"/>
                </a:solidFill>
              </a:rPr>
              <a:t>АТ</a:t>
            </a:r>
            <a:r>
              <a:rPr lang="ru-RU" sz="2800" dirty="0">
                <a:solidFill>
                  <a:srgbClr val="002060"/>
                </a:solidFill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49</a:t>
            </a:fld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140968"/>
            <a:ext cx="5788512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2337" y="3111351"/>
            <a:ext cx="1725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Реакция </a:t>
            </a:r>
            <a:r>
              <a:rPr lang="ru-RU" b="1" dirty="0" smtClean="0">
                <a:solidFill>
                  <a:srgbClr val="C00000"/>
                </a:solidFill>
              </a:rPr>
              <a:t>кольце преципитации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8304" y="3011527"/>
            <a:ext cx="17251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Реакция преципитации в геле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0"/>
            <a:ext cx="8712968" cy="6126163"/>
          </a:xfrm>
        </p:spPr>
        <p:txBody>
          <a:bodyPr>
            <a:normAutofit/>
          </a:bodyPr>
          <a:lstStyle/>
          <a:p>
            <a:pPr algn="ctr"/>
            <a:endParaRPr lang="ru-RU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Антигены</a:t>
            </a:r>
            <a:r>
              <a:rPr lang="ru-RU" sz="2800" dirty="0" smtClean="0">
                <a:solidFill>
                  <a:srgbClr val="C00000"/>
                </a:solidFill>
              </a:rPr>
              <a:t> -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генетически чужеродные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вещества</a:t>
            </a:r>
            <a:endParaRPr lang="ru-RU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800" dirty="0" smtClean="0"/>
              <a:t> которые при </a:t>
            </a:r>
            <a:r>
              <a:rPr lang="ru-RU" sz="2800" dirty="0"/>
              <a:t>попадании в организм вызывают </a:t>
            </a:r>
            <a:r>
              <a:rPr lang="ru-RU" sz="2800" dirty="0" smtClean="0"/>
              <a:t>   </a:t>
            </a:r>
          </a:p>
          <a:p>
            <a:pPr marL="0" indent="0" algn="ctr">
              <a:buNone/>
            </a:pPr>
            <a:r>
              <a:rPr lang="ru-RU" sz="2800" dirty="0"/>
              <a:t> </a:t>
            </a:r>
            <a:r>
              <a:rPr lang="ru-RU" sz="2800" dirty="0" smtClean="0"/>
              <a:t>активацию </a:t>
            </a:r>
            <a:r>
              <a:rPr lang="ru-RU" sz="2800" dirty="0"/>
              <a:t>иммунной </a:t>
            </a:r>
            <a:r>
              <a:rPr lang="ru-RU" sz="2800" dirty="0" smtClean="0"/>
              <a:t>системы</a:t>
            </a:r>
            <a:r>
              <a:rPr lang="ru-RU" sz="2800" dirty="0"/>
              <a:t> </a:t>
            </a:r>
            <a:r>
              <a:rPr lang="ru-RU" sz="2800" dirty="0" smtClean="0"/>
              <a:t> (иммунный ответ)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66" y="2433501"/>
            <a:ext cx="483984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6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8839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5589240"/>
            <a:ext cx="3002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КУ: ПОЯВЛЕНИЕ КОЛЬЦА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614498" y="3861048"/>
            <a:ext cx="2757702" cy="19282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1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18416" cy="8640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Реакция преципитации в геле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для определения дифтерийного токсина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51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9835"/>
            <a:ext cx="46965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49" y="1340768"/>
            <a:ext cx="3862083" cy="316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7988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КУ – появление линий преципитации («усов») в зоне эквивалентной концентрации иммунных комплексов 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0116616" y="479715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Реакции с мечеными антителами</a:t>
            </a:r>
            <a:br>
              <a:rPr lang="ru-RU" sz="3600" b="1" dirty="0">
                <a:solidFill>
                  <a:srgbClr val="C00000"/>
                </a:solidFill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/>
          <a:lstStyle/>
          <a:p>
            <a:pPr fontAlgn="base"/>
            <a:r>
              <a:rPr lang="ru-RU" b="1" dirty="0" smtClean="0"/>
              <a:t>В </a:t>
            </a:r>
            <a:r>
              <a:rPr lang="ru-RU" b="1" dirty="0"/>
              <a:t>них используются </a:t>
            </a:r>
            <a:r>
              <a:rPr lang="ru-RU" b="1" u="sng" dirty="0"/>
              <a:t>специальные метки</a:t>
            </a:r>
            <a:r>
              <a:rPr lang="ru-RU" b="1" dirty="0"/>
              <a:t>: флуоресцентный краситель, </a:t>
            </a:r>
            <a:r>
              <a:rPr lang="ru-RU" b="1" dirty="0" smtClean="0"/>
              <a:t>изотоп, </a:t>
            </a:r>
            <a:r>
              <a:rPr lang="ru-RU" b="1" dirty="0" smtClean="0"/>
              <a:t>или фермент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52</a:t>
            </a:fld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84" y="3096776"/>
            <a:ext cx="7344816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3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176" y="344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Реакция </a:t>
            </a:r>
            <a:r>
              <a:rPr lang="ru-RU" sz="3600" b="1" dirty="0" err="1">
                <a:solidFill>
                  <a:srgbClr val="C00000"/>
                </a:solidFill>
              </a:rPr>
              <a:t>иммунофлюоресценции</a:t>
            </a:r>
            <a:r>
              <a:rPr lang="ru-RU" sz="3600" b="1" dirty="0">
                <a:solidFill>
                  <a:srgbClr val="C00000"/>
                </a:solidFill>
              </a:rPr>
              <a:t> (</a:t>
            </a:r>
            <a:r>
              <a:rPr lang="ru-RU" sz="3600" b="1" dirty="0" err="1" smtClean="0">
                <a:solidFill>
                  <a:srgbClr val="C00000"/>
                </a:solidFill>
              </a:rPr>
              <a:t>РИФп</a:t>
            </a:r>
            <a:r>
              <a:rPr lang="ru-RU" sz="3600" b="1" dirty="0" smtClean="0">
                <a:solidFill>
                  <a:srgbClr val="C00000"/>
                </a:solidFill>
              </a:rPr>
              <a:t>)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53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92" y="1006858"/>
            <a:ext cx="3810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6858"/>
            <a:ext cx="2952328" cy="284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1384" y="4648140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Метод высокочувствителен, прост, </a:t>
            </a:r>
            <a:r>
              <a:rPr lang="ru-RU" sz="2000" b="1" i="1" u="sng" dirty="0"/>
              <a:t>не требует выделения чистой культуры</a:t>
            </a:r>
            <a:r>
              <a:rPr lang="ru-RU" sz="2000" b="1" dirty="0"/>
              <a:t>, т.к. микроорганизмы </a:t>
            </a:r>
            <a:r>
              <a:rPr lang="ru-RU" sz="2000" b="1" dirty="0" smtClean="0"/>
              <a:t>обнаруживаются </a:t>
            </a:r>
            <a:r>
              <a:rPr lang="ru-RU" sz="2000" b="1" dirty="0"/>
              <a:t>непосредственно в исследуемом материале. 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 smtClean="0"/>
              <a:t>Результат </a:t>
            </a:r>
            <a:r>
              <a:rPr lang="ru-RU" sz="2000" b="1" dirty="0"/>
              <a:t>можно получить через 30 минут после нанесения на препарат люминесцирующей сыворотки.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915816" y="6021288"/>
            <a:ext cx="2952731" cy="70953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4776" y="5858108"/>
            <a:ext cx="2664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ЭКСПРЕСС-ТЕСТ!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3803165"/>
            <a:ext cx="5868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КУ – светящиеся </a:t>
            </a:r>
            <a:r>
              <a:rPr lang="ru-RU" b="1" dirty="0" smtClean="0"/>
              <a:t>микроорганизмы, </a:t>
            </a:r>
            <a:r>
              <a:rPr lang="ru-RU" b="1" dirty="0"/>
              <a:t>по морфологии соответствующие предполагаемому </a:t>
            </a:r>
            <a:r>
              <a:rPr lang="ru-RU" b="1" dirty="0" smtClean="0"/>
              <a:t>возбудителю.</a:t>
            </a:r>
            <a:endParaRPr lang="ru-RU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4644008" y="5877272"/>
            <a:ext cx="978408" cy="4846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54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04664"/>
            <a:ext cx="7369243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2516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18" y="4164619"/>
            <a:ext cx="5025460" cy="257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61516" y="3261362"/>
            <a:ext cx="2868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Bahnschrift SemiBold Condensed" panose="020B0502040204020203" pitchFamily="34" charset="0"/>
              </a:rPr>
              <a:t>с </a:t>
            </a:r>
            <a:r>
              <a:rPr lang="ru-RU" sz="2400" b="1" dirty="0">
                <a:latin typeface="Bahnschrift SemiBold Condensed" panose="020B0502040204020203" pitchFamily="34" charset="0"/>
              </a:rPr>
              <a:t>целью 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серодиагностики</a:t>
            </a:r>
          </a:p>
          <a:p>
            <a:r>
              <a:rPr lang="ru-RU" sz="2400" b="1" dirty="0">
                <a:latin typeface="Bahnschrift SemiBold Condensed" panose="020B0502040204020203" pitchFamily="34" charset="0"/>
              </a:rPr>
              <a:t>и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нфекционной болезни </a:t>
            </a:r>
            <a:endParaRPr lang="ru-RU" sz="24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6943" y="3281068"/>
            <a:ext cx="3680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Bahnschrift SemiBold Condensed" panose="020B0502040204020203" pitchFamily="34" charset="0"/>
              </a:rPr>
              <a:t>с </a:t>
            </a:r>
            <a:r>
              <a:rPr lang="ru-RU" sz="2400" b="1" dirty="0">
                <a:latin typeface="Bahnschrift SemiBold Condensed" panose="020B0502040204020203" pitchFamily="34" charset="0"/>
              </a:rPr>
              <a:t>целью </a:t>
            </a:r>
            <a:r>
              <a:rPr lang="ru-RU" sz="2400" b="1" dirty="0" err="1" smtClean="0">
                <a:latin typeface="Bahnschrift SemiBold Condensed" panose="020B0502040204020203" pitchFamily="34" charset="0"/>
              </a:rPr>
              <a:t>сероидентификации</a:t>
            </a:r>
            <a:r>
              <a:rPr lang="ru-RU" sz="2400" b="1" dirty="0" smtClean="0">
                <a:latin typeface="Bahnschrift SemiBold Condensed" panose="020B0502040204020203" pitchFamily="34" charset="0"/>
              </a:rPr>
              <a:t> м/о </a:t>
            </a:r>
            <a:endParaRPr lang="ru-RU" sz="24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14507" y="6488668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http://intranet.tdmu.edu.ua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00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err="1" smtClean="0">
                <a:solidFill>
                  <a:srgbClr val="C00000"/>
                </a:solidFill>
              </a:rPr>
              <a:t>Иммунохроматографический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экспресс- </a:t>
            </a:r>
            <a:r>
              <a:rPr lang="ru-RU" sz="2800" b="1" dirty="0" smtClean="0">
                <a:solidFill>
                  <a:srgbClr val="C00000"/>
                </a:solidFill>
              </a:rPr>
              <a:t>тест</a:t>
            </a:r>
            <a:r>
              <a:rPr lang="ru-RU" sz="2800" b="1" dirty="0">
                <a:solidFill>
                  <a:srgbClr val="C00000"/>
                </a:solidFill>
              </a:rPr>
              <a:t/>
            </a:r>
            <a:br>
              <a:rPr lang="ru-RU" sz="2800" b="1" dirty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563B-A1F3-43DA-8D95-0B5966CD5A33}" type="slidenum">
              <a:rPr lang="ru-RU" smtClean="0"/>
              <a:t>55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1287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70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Иммунохроматографический</a:t>
            </a:r>
            <a:r>
              <a:rPr lang="ru-RU" sz="3200" b="1" dirty="0" smtClean="0">
                <a:solidFill>
                  <a:srgbClr val="C00000"/>
                </a:solidFill>
              </a:rPr>
              <a:t> тест </a:t>
            </a:r>
            <a:r>
              <a:rPr lang="ru-RU" sz="3200" b="1" dirty="0" smtClean="0">
                <a:solidFill>
                  <a:srgbClr val="C00000"/>
                </a:solidFill>
              </a:rPr>
              <a:t>для </a:t>
            </a:r>
            <a:r>
              <a:rPr lang="ru-RU" sz="3200" b="1" dirty="0" err="1" smtClean="0">
                <a:solidFill>
                  <a:srgbClr val="C00000"/>
                </a:solidFill>
              </a:rPr>
              <a:t>сероидентификации</a:t>
            </a:r>
            <a:r>
              <a:rPr lang="ru-RU" sz="3200" b="1" dirty="0" smtClean="0">
                <a:solidFill>
                  <a:srgbClr val="C00000"/>
                </a:solidFill>
              </a:rPr>
              <a:t> сальмонелл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/>
              <a:t>исследуемый материал: фекалии, рвотные массы, вода, продукты питания и т.д.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56</a:t>
            </a:fld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916832"/>
            <a:ext cx="410506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88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Список литературы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19256" cy="5832648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altLang="ja-JP" b="1" kern="0" dirty="0">
                <a:solidFill>
                  <a:srgbClr val="000000"/>
                </a:solidFill>
                <a:latin typeface="Arial" charset="0"/>
              </a:rPr>
              <a:t>Обязательная</a:t>
            </a:r>
          </a:p>
          <a:p>
            <a:pPr>
              <a:lnSpc>
                <a:spcPct val="80000"/>
              </a:lnSpc>
              <a:buFontTx/>
              <a:buAutoNum type="arabicPeriod"/>
              <a:defRPr/>
            </a:pPr>
            <a:r>
              <a:rPr lang="ru-RU" b="1" dirty="0" err="1"/>
              <a:t>Поздеев</a:t>
            </a:r>
            <a:r>
              <a:rPr lang="ru-RU" b="1" dirty="0"/>
              <a:t>, О. </a:t>
            </a:r>
            <a:r>
              <a:rPr lang="ru-RU" b="1" dirty="0" smtClean="0"/>
              <a:t>К.</a:t>
            </a:r>
            <a:r>
              <a:rPr lang="ru-RU" dirty="0" smtClean="0"/>
              <a:t> </a:t>
            </a:r>
            <a:r>
              <a:rPr lang="ru-RU" b="1" dirty="0" smtClean="0"/>
              <a:t>Медицинская </a:t>
            </a:r>
            <a:r>
              <a:rPr lang="ru-RU" b="1" dirty="0"/>
              <a:t>микробиология : учеб. пособие / О. К. </a:t>
            </a:r>
            <a:r>
              <a:rPr lang="ru-RU" b="1" dirty="0" err="1"/>
              <a:t>Поздеев</a:t>
            </a:r>
            <a:r>
              <a:rPr lang="ru-RU" b="1" dirty="0"/>
              <a:t> ; ред. В. И. Покровский. - 4-е изд., стер. - М. : ГЭОТАР-Медиа, 2008. </a:t>
            </a:r>
            <a:r>
              <a:rPr lang="ru-RU" b="1" dirty="0" smtClean="0"/>
              <a:t>– 768</a:t>
            </a:r>
          </a:p>
          <a:p>
            <a:pPr>
              <a:lnSpc>
                <a:spcPct val="80000"/>
              </a:lnSpc>
              <a:buFontTx/>
              <a:buAutoNum type="arabicPeriod"/>
              <a:defRPr/>
            </a:pPr>
            <a:r>
              <a:rPr lang="ru-RU" b="1" dirty="0" err="1"/>
              <a:t>Поздеев</a:t>
            </a:r>
            <a:r>
              <a:rPr lang="ru-RU" b="1" dirty="0"/>
              <a:t>, О. </a:t>
            </a:r>
            <a:r>
              <a:rPr lang="ru-RU" b="1" dirty="0" smtClean="0"/>
              <a:t>К.</a:t>
            </a:r>
            <a:r>
              <a:rPr lang="ru-RU" dirty="0" smtClean="0"/>
              <a:t> </a:t>
            </a:r>
            <a:r>
              <a:rPr lang="ru-RU" b="1" dirty="0" smtClean="0"/>
              <a:t>Медицинская </a:t>
            </a:r>
            <a:r>
              <a:rPr lang="ru-RU" b="1" dirty="0"/>
              <a:t>микробиология [Электронный ресурс] : учеб. пособие / О. К. </a:t>
            </a:r>
            <a:r>
              <a:rPr lang="ru-RU" b="1" dirty="0" err="1"/>
              <a:t>Поздеев</a:t>
            </a:r>
            <a:r>
              <a:rPr lang="ru-RU" b="1" dirty="0"/>
              <a:t> ; ред. В. И. Покровский. - 4-е изд., стер. - М. : ГЭОТАР-Медиа, 2010. - 768 с</a:t>
            </a:r>
            <a:r>
              <a:rPr lang="ru-RU" b="1" dirty="0" smtClean="0"/>
              <a:t>.</a:t>
            </a:r>
          </a:p>
          <a:p>
            <a:pPr>
              <a:lnSpc>
                <a:spcPct val="80000"/>
              </a:lnSpc>
              <a:buFontTx/>
              <a:buAutoNum type="arabicPeriod"/>
              <a:defRPr/>
            </a:pPr>
            <a:r>
              <a:rPr lang="ru-RU" b="1" dirty="0" err="1"/>
              <a:t>Поздеев</a:t>
            </a:r>
            <a:r>
              <a:rPr lang="ru-RU" b="1" dirty="0"/>
              <a:t>, О. </a:t>
            </a:r>
            <a:r>
              <a:rPr lang="ru-RU" b="1" dirty="0" smtClean="0"/>
              <a:t>К.</a:t>
            </a:r>
            <a:r>
              <a:rPr lang="ru-RU" dirty="0" smtClean="0"/>
              <a:t> </a:t>
            </a:r>
            <a:r>
              <a:rPr lang="ru-RU" b="1" dirty="0" smtClean="0"/>
              <a:t>Медицинская </a:t>
            </a:r>
            <a:r>
              <a:rPr lang="ru-RU" b="1" dirty="0"/>
              <a:t>микробиология : учеб. пособие / О. К. </a:t>
            </a:r>
            <a:r>
              <a:rPr lang="ru-RU" b="1" dirty="0" err="1"/>
              <a:t>Поздеев</a:t>
            </a:r>
            <a:r>
              <a:rPr lang="ru-RU" b="1" dirty="0"/>
              <a:t> ; ред. В. И. Покровский. - 4-е изд., стер. - М. : ГЭОТАР-Медиа, 2010. - 768 с.</a:t>
            </a:r>
            <a:endParaRPr lang="ru-RU" b="1" dirty="0" smtClean="0"/>
          </a:p>
          <a:p>
            <a:pPr>
              <a:lnSpc>
                <a:spcPct val="80000"/>
              </a:lnSpc>
              <a:buFontTx/>
              <a:buAutoNum type="arabicPeriod"/>
              <a:defRPr/>
            </a:pPr>
            <a:endParaRPr lang="ru-RU" b="1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b="1" dirty="0" smtClean="0"/>
              <a:t> </a:t>
            </a:r>
            <a:r>
              <a:rPr lang="ru-RU" altLang="ja-JP" b="1" kern="0" dirty="0" smtClean="0">
                <a:solidFill>
                  <a:srgbClr val="000000"/>
                </a:solidFill>
                <a:latin typeface="Arial" charset="0"/>
              </a:rPr>
              <a:t>Дополнительная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Левинсон, </a:t>
            </a:r>
            <a:r>
              <a:rPr lang="ru-RU" b="1" dirty="0" smtClean="0"/>
              <a:t>У.</a:t>
            </a:r>
            <a:r>
              <a:rPr lang="ru-RU" dirty="0" smtClean="0"/>
              <a:t> </a:t>
            </a:r>
            <a:r>
              <a:rPr lang="ru-RU" b="1" dirty="0" smtClean="0"/>
              <a:t>Медицинская </a:t>
            </a:r>
            <a:r>
              <a:rPr lang="ru-RU" b="1" dirty="0"/>
              <a:t>микробиология и иммунология [Электронный ресурс] : пер. с англ. / У. Левинсон ; ред.-пер. В. В. Белобородов. - эл. изд. - М. : БИНОМ. Лаборатория знаний, 2015</a:t>
            </a:r>
            <a:r>
              <a:rPr lang="ru-RU" b="1" dirty="0" smtClean="0"/>
              <a:t>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Медицинская микробиология, вирусология и иммунология [Электронный ресурс] : учебник : в 2 т. / ред. В. В. Зверев, М. Н. Бойченко. - М. : ГЭОТАР-Медиа, 2016. - Т. 1. - 448 с</a:t>
            </a:r>
            <a:r>
              <a:rPr lang="ru-RU" b="1" dirty="0" smtClean="0"/>
              <a:t>.</a:t>
            </a:r>
            <a:r>
              <a:rPr lang="ru-RU" b="1" dirty="0"/>
              <a:t>  Т. 2. - 480 с</a:t>
            </a:r>
            <a:r>
              <a:rPr lang="ru-RU" b="1" dirty="0" smtClean="0"/>
              <a:t>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Зубарева, Е. </a:t>
            </a:r>
            <a:r>
              <a:rPr lang="ru-RU" b="1" dirty="0" err="1" smtClean="0"/>
              <a:t>В.Микробиология</a:t>
            </a:r>
            <a:r>
              <a:rPr lang="ru-RU" b="1" dirty="0" smtClean="0"/>
              <a:t> </a:t>
            </a:r>
            <a:r>
              <a:rPr lang="ru-RU" b="1" dirty="0"/>
              <a:t>: курс лекций / Е. В. Зубарева ; Красноярский педагогический университет. - Красноярск : ЛИТЕРА-</a:t>
            </a:r>
            <a:r>
              <a:rPr lang="ru-RU" b="1" dirty="0" err="1"/>
              <a:t>принт</a:t>
            </a:r>
            <a:r>
              <a:rPr lang="ru-RU" b="1" dirty="0"/>
              <a:t>, 2012. - 168 с</a:t>
            </a:r>
            <a:r>
              <a:rPr lang="ru-RU" b="1" dirty="0" smtClean="0"/>
              <a:t>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Микробиология : учебник / ред. В. В. Зверев, М. Н. Бойченко. - М. : ГЭОТАР-Медиа, 2014. - 608 с. : ил. - ISBN 9725970487989 : 1210.00 - Рек. ГБОУ ВПО первым </a:t>
            </a:r>
            <a:r>
              <a:rPr lang="ru-RU" b="1" dirty="0" err="1"/>
              <a:t>мед.гос.ун</a:t>
            </a:r>
            <a:r>
              <a:rPr lang="ru-RU" b="1" dirty="0"/>
              <a:t>-том. им. И.М. Сеченова</a:t>
            </a:r>
            <a:endParaRPr lang="ru-RU" b="1" dirty="0" smtClean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Микробиология : учебник / ред. В. В. Зверев, М. Н. Бойченко. - М. : ГЭОТАР-Медиа, 2014. - 608 с</a:t>
            </a:r>
            <a:r>
              <a:rPr lang="ru-RU" b="1" dirty="0" smtClean="0"/>
              <a:t>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Микробиология, вирусология и иммунология. Руководство к лабораторным занятиям [Электронный ресурс] : учеб. пособие / ред. В. Б. </a:t>
            </a:r>
            <a:r>
              <a:rPr lang="ru-RU" b="1" dirty="0" err="1"/>
              <a:t>Сбойчаков</a:t>
            </a:r>
            <a:r>
              <a:rPr lang="ru-RU" b="1" dirty="0"/>
              <a:t>, М. М. </a:t>
            </a:r>
            <a:r>
              <a:rPr lang="ru-RU" b="1" dirty="0" err="1"/>
              <a:t>Карапац</a:t>
            </a:r>
            <a:r>
              <a:rPr lang="ru-RU" b="1" dirty="0"/>
              <a:t>. - М. : ГЭОТАР-Медиа, 2014</a:t>
            </a:r>
            <a:r>
              <a:rPr lang="ru-RU" b="1" dirty="0" smtClean="0"/>
              <a:t>.</a:t>
            </a:r>
            <a:endParaRPr lang="ru-RU" b="1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ru-RU" b="1" dirty="0"/>
              <a:t>Микробиология, вирусология: руководство к практическим занятиям [Электронный ресурс] : учеб. пособие / ред. В. В. Зверев, М. Н. Бойченко. - М. : ГЭОТАР-Медиа, 2015.</a:t>
            </a:r>
            <a:endParaRPr lang="ru-RU" altLang="ja-JP" kern="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D224-7CBB-40BC-899E-9BC6D721A225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7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3568" y="620688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Благодарю за внимание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58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71" y="2492896"/>
            <a:ext cx="3810000" cy="25717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976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876" y="1333262"/>
            <a:ext cx="8716612" cy="5345390"/>
          </a:xfr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D224-7CBB-40BC-899E-9BC6D721A225}" type="slidenum">
              <a:rPr lang="ru-RU" smtClean="0"/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514600"/>
            <a:ext cx="2498576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ВРОЖДЕННЫЙ</a:t>
            </a:r>
          </a:p>
          <a:p>
            <a:pPr algn="ctr"/>
            <a:r>
              <a:rPr lang="ru-RU" sz="2000" b="1" dirty="0" smtClean="0"/>
              <a:t>(видовой)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2514600"/>
            <a:ext cx="2329408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ПРИОБРЕТЕННЫЙ</a:t>
            </a:r>
          </a:p>
          <a:p>
            <a:pPr algn="ctr"/>
            <a:r>
              <a:rPr lang="ru-RU" sz="2000" b="1" dirty="0" smtClean="0"/>
              <a:t>(адаптивный)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13584" y="3666728"/>
            <a:ext cx="2714600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ЕСТЕСТВЕННЫЙ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3666728"/>
            <a:ext cx="2592288" cy="914400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ИСКУССТВЕННЫЙ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5178896"/>
            <a:ext cx="2232248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АКТИВНЫЙ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6404" y="5178896"/>
            <a:ext cx="1983668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ПАССИВНЫЙ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36096" y="5178896"/>
            <a:ext cx="1656184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АКТИВНЫЙ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64288" y="5178896"/>
            <a:ext cx="18002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ПАССИВНЫЙ</a:t>
            </a:r>
            <a:endParaRPr lang="ru-RU" sz="20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951820" y="2347509"/>
            <a:ext cx="972108" cy="43817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658170" y="2347509"/>
            <a:ext cx="777926" cy="438179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4317132" y="3085728"/>
            <a:ext cx="1164704" cy="4926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770792" y="3085728"/>
            <a:ext cx="833656" cy="4926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189058" y="4487416"/>
            <a:ext cx="1224136" cy="59776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483714" y="4627880"/>
            <a:ext cx="415770" cy="5040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5868144" y="4581128"/>
            <a:ext cx="1008112" cy="5040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770792" y="4581128"/>
            <a:ext cx="720080" cy="5040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4644" y="9823"/>
            <a:ext cx="9119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Иммунитет</a:t>
            </a:r>
            <a:r>
              <a:rPr lang="ru-RU" sz="3200" b="1" i="1" dirty="0"/>
              <a:t> </a:t>
            </a:r>
            <a:r>
              <a:rPr lang="ru-RU" sz="2400" b="1" dirty="0"/>
              <a:t>— это способ защиты внутреннего постоянства организма </a:t>
            </a:r>
            <a:r>
              <a:rPr lang="ru-RU" sz="2400" b="1" dirty="0" smtClean="0"/>
              <a:t>от </a:t>
            </a:r>
            <a:r>
              <a:rPr lang="ru-RU" sz="2400" b="1" dirty="0"/>
              <a:t>живых тел и веществ, несущих на себе признаки </a:t>
            </a:r>
            <a:endParaRPr lang="en-US" sz="2400" b="1" dirty="0" smtClean="0"/>
          </a:p>
          <a:p>
            <a:pPr algn="ctr"/>
            <a:r>
              <a:rPr lang="ru-RU" sz="2400" b="1" dirty="0" smtClean="0"/>
              <a:t>генетически </a:t>
            </a:r>
            <a:r>
              <a:rPr lang="ru-RU" sz="2400" b="1" dirty="0"/>
              <a:t>чужеродной информации.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47876" y="6309320"/>
            <a:ext cx="1418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*</a:t>
            </a:r>
            <a:r>
              <a:rPr lang="ru-RU" b="1" dirty="0" smtClean="0"/>
              <a:t>Р.В</a:t>
            </a:r>
            <a:r>
              <a:rPr lang="ru-RU" b="1" dirty="0"/>
              <a:t>. </a:t>
            </a:r>
            <a:r>
              <a:rPr lang="ru-RU" b="1" dirty="0" smtClean="0"/>
              <a:t>Петров</a:t>
            </a:r>
            <a:endParaRPr lang="ru-RU" b="1" dirty="0"/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2611506" y="1418653"/>
            <a:ext cx="3744416" cy="9361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  ИММУНИТЕТ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0" name="Заголовок 39"/>
          <p:cNvSpPr>
            <a:spLocks noGrp="1"/>
          </p:cNvSpPr>
          <p:nvPr>
            <p:ph type="title"/>
          </p:nvPr>
        </p:nvSpPr>
        <p:spPr>
          <a:xfrm>
            <a:off x="247876" y="218118"/>
            <a:ext cx="8716612" cy="1143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8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8435280" cy="54868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u="sng" dirty="0" smtClean="0">
                <a:solidFill>
                  <a:srgbClr val="C00000"/>
                </a:solidFill>
              </a:rPr>
              <a:t>Механизмы иммунитета: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6068483"/>
              </p:ext>
            </p:extLst>
          </p:nvPr>
        </p:nvGraphicFramePr>
        <p:xfrm>
          <a:off x="107503" y="665113"/>
          <a:ext cx="8777072" cy="5782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5"/>
                <a:gridCol w="2232248"/>
                <a:gridCol w="3304463"/>
                <a:gridCol w="3024336"/>
              </a:tblGrid>
              <a:tr h="478983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 smtClean="0">
                          <a:solidFill>
                            <a:srgbClr val="C00000"/>
                          </a:solidFill>
                        </a:rPr>
                        <a:t>НЕСПЕЦИФИЧЕСКИЕ</a:t>
                      </a:r>
                      <a:endParaRPr lang="ru-RU" sz="2400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u="none" dirty="0" smtClean="0">
                          <a:solidFill>
                            <a:srgbClr val="C00000"/>
                          </a:solidFill>
                        </a:rPr>
                        <a:t>СПЕЦИФИЧЕСКИЕ</a:t>
                      </a:r>
                      <a:endParaRPr lang="ru-RU" sz="2400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24255">
                <a:tc>
                  <a:txBody>
                    <a:bodyPr/>
                    <a:lstStyle/>
                    <a:p>
                      <a:pPr algn="ctr"/>
                      <a:endParaRPr lang="ru-RU" sz="2400" b="1" u="sng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u="none" dirty="0" smtClean="0">
                          <a:solidFill>
                            <a:srgbClr val="C00000"/>
                          </a:solidFill>
                        </a:rPr>
                        <a:t>КЛЕТОЧНЫЕ</a:t>
                      </a:r>
                      <a:endParaRPr lang="ru-RU" sz="2400" b="1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Кожа, слизистые Фагоциты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Естественные киллеры Нормальная микрофлора</a:t>
                      </a:r>
                      <a:endParaRPr lang="ru-RU" sz="2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Лимфоциты </a:t>
                      </a:r>
                    </a:p>
                    <a:p>
                      <a:pPr algn="l"/>
                      <a:r>
                        <a:rPr lang="ru-RU" sz="2400" b="1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(В–клетки  Т–клетки)</a:t>
                      </a:r>
                      <a:endParaRPr lang="ru-RU" sz="24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92856">
                <a:tc>
                  <a:txBody>
                    <a:bodyPr/>
                    <a:lstStyle/>
                    <a:p>
                      <a:pPr algn="ctr"/>
                      <a:endParaRPr lang="en-US" sz="24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24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sz="2400" b="1" u="sng" dirty="0" smtClean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u="none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ru-RU" sz="2400" b="1" u="none" dirty="0" smtClean="0">
                          <a:solidFill>
                            <a:srgbClr val="C00000"/>
                          </a:solidFill>
                        </a:rPr>
                        <a:t>ГУМОРАЛЬНЫЕ</a:t>
                      </a:r>
                      <a:endParaRPr lang="ru-RU" sz="2400" b="1" u="none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Нормальные антитела</a:t>
                      </a:r>
                    </a:p>
                    <a:p>
                      <a:pPr algn="ctr"/>
                      <a:r>
                        <a:rPr lang="ru-RU" sz="2400" b="1" dirty="0" smtClean="0"/>
                        <a:t>Лизоцим</a:t>
                      </a:r>
                      <a:r>
                        <a:rPr lang="ru-RU" sz="2400" b="1" baseline="0" dirty="0" smtClean="0"/>
                        <a:t> </a:t>
                      </a:r>
                    </a:p>
                    <a:p>
                      <a:pPr algn="ctr"/>
                      <a:r>
                        <a:rPr lang="ru-RU" sz="2400" b="1" baseline="0" dirty="0" smtClean="0"/>
                        <a:t>Комплемент</a:t>
                      </a:r>
                    </a:p>
                    <a:p>
                      <a:pPr algn="ctr"/>
                      <a:r>
                        <a:rPr lang="ru-RU" sz="2400" b="1" baseline="0" dirty="0" err="1" smtClean="0"/>
                        <a:t>Пропердин</a:t>
                      </a:r>
                      <a:endParaRPr lang="ru-RU" sz="2400" b="1" baseline="0" dirty="0" smtClean="0"/>
                    </a:p>
                    <a:p>
                      <a:pPr algn="ctr"/>
                      <a:r>
                        <a:rPr lang="ru-RU" sz="2400" b="1" baseline="0" dirty="0" err="1" smtClean="0"/>
                        <a:t>Лактоферрин</a:t>
                      </a:r>
                      <a:r>
                        <a:rPr lang="ru-RU" sz="2400" b="1" baseline="0" dirty="0" smtClean="0"/>
                        <a:t> </a:t>
                      </a:r>
                      <a:r>
                        <a:rPr lang="ru-RU" sz="2400" b="1" baseline="0" dirty="0" err="1" smtClean="0"/>
                        <a:t>Трансферрин</a:t>
                      </a:r>
                      <a:endParaRPr lang="ru-RU" sz="2400" b="1" baseline="0" dirty="0" smtClean="0"/>
                    </a:p>
                    <a:p>
                      <a:pPr algn="ctr"/>
                      <a:r>
                        <a:rPr lang="ru-RU" sz="2400" b="1" baseline="0" dirty="0" smtClean="0"/>
                        <a:t>Интерфероны </a:t>
                      </a:r>
                    </a:p>
                    <a:p>
                      <a:pPr algn="ctr"/>
                      <a:r>
                        <a:rPr lang="ru-RU" sz="2400" b="1" baseline="0" dirty="0" smtClean="0"/>
                        <a:t>С-реактивный белок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Антитела (иммуноглобулины)</a:t>
                      </a:r>
                      <a:endParaRPr lang="ru-RU" sz="2400" b="1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7D224-7CBB-40BC-899E-9BC6D721A2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Классификация антигенов по </a:t>
            </a:r>
            <a:r>
              <a:rPr lang="ru-RU" sz="3200" b="1" dirty="0" smtClean="0">
                <a:solidFill>
                  <a:srgbClr val="C00000"/>
                </a:solidFill>
              </a:rPr>
              <a:t>происхождению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556792"/>
            <a:ext cx="7139136" cy="481399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Антигены </a:t>
            </a:r>
            <a:r>
              <a:rPr lang="ru-RU" sz="2800" b="1" dirty="0"/>
              <a:t>растительного </a:t>
            </a:r>
            <a:r>
              <a:rPr lang="ru-RU" sz="2800" b="1" dirty="0" smtClean="0"/>
              <a:t>происхождения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Животного происхождения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Антигены микроорганизмов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5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Химическая природа </a:t>
            </a:r>
            <a:r>
              <a:rPr lang="ru-RU" sz="3600" b="1" dirty="0" smtClean="0">
                <a:solidFill>
                  <a:srgbClr val="C00000"/>
                </a:solidFill>
              </a:rPr>
              <a:t>антигенов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700" b="1" dirty="0">
                <a:solidFill>
                  <a:srgbClr val="C00000"/>
                </a:solidFill>
              </a:rPr>
              <a:t>Антиген - вещество с молекулярной массой не менее 10 000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908721"/>
            <a:ext cx="6172009" cy="568863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sz="2800" b="1" u="sng" dirty="0" smtClean="0"/>
              <a:t>Белки</a:t>
            </a:r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sz="2800" b="1" u="sng" dirty="0" smtClean="0"/>
              <a:t>Полисахариды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err="1" smtClean="0"/>
              <a:t>липополисахариды</a:t>
            </a:r>
            <a:r>
              <a:rPr lang="ru-RU" sz="2800" b="1" i="1" dirty="0" smtClean="0"/>
              <a:t>        </a:t>
            </a:r>
          </a:p>
          <a:p>
            <a:r>
              <a:rPr lang="ru-RU" sz="2800" b="1" u="sng" dirty="0" smtClean="0"/>
              <a:t>Липиды высокой плотности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i="1" dirty="0" err="1" smtClean="0"/>
              <a:t>кардиолипидный</a:t>
            </a:r>
            <a:r>
              <a:rPr lang="ru-RU" sz="2800" b="1" i="1" dirty="0" smtClean="0"/>
              <a:t> антиген</a:t>
            </a:r>
          </a:p>
          <a:p>
            <a:pPr marL="0" indent="0">
              <a:buNone/>
            </a:pPr>
            <a:endParaRPr lang="ru-RU" sz="2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31742-F655-4F11-BC6A-CF9AD2B39162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4016" y="21328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/>
              <a:t>  </a:t>
            </a:r>
            <a:r>
              <a:rPr lang="ru-RU" sz="2800" b="1" i="1" dirty="0"/>
              <a:t>п</a:t>
            </a:r>
            <a:r>
              <a:rPr lang="ru-RU" sz="2800" b="1" i="1" dirty="0" smtClean="0"/>
              <a:t>олипептиды</a:t>
            </a:r>
            <a:endParaRPr lang="ru-RU" sz="2800" b="1" i="1" dirty="0"/>
          </a:p>
          <a:p>
            <a:pPr>
              <a:buFont typeface="Wingdings" pitchFamily="2" charset="2"/>
              <a:buChar char="Ø"/>
            </a:pPr>
            <a:r>
              <a:rPr lang="ru-RU" sz="2800" b="1" i="1" dirty="0" smtClean="0"/>
              <a:t>  нуклеопротеиды</a:t>
            </a:r>
            <a:endParaRPr lang="ru-RU" sz="2800" b="1" i="1" dirty="0"/>
          </a:p>
          <a:p>
            <a:pPr>
              <a:buFont typeface="Wingdings" pitchFamily="2" charset="2"/>
              <a:buChar char="Ø"/>
            </a:pPr>
            <a:r>
              <a:rPr lang="ru-RU" sz="2800" b="1" i="1" dirty="0" smtClean="0"/>
              <a:t>  липопротеиды</a:t>
            </a:r>
            <a:endParaRPr lang="ru-RU" sz="2800" b="1" i="1" dirty="0"/>
          </a:p>
          <a:p>
            <a:pPr>
              <a:buFont typeface="Wingdings" pitchFamily="2" charset="2"/>
              <a:buChar char="Ø"/>
            </a:pPr>
            <a:r>
              <a:rPr lang="ru-RU" sz="2800" b="1" i="1" dirty="0" smtClean="0"/>
              <a:t>  гликопротеиды</a:t>
            </a:r>
            <a:endParaRPr lang="ru-RU" sz="2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412775"/>
            <a:ext cx="4896544" cy="295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28189" y="4381659"/>
            <a:ext cx="504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Шлеппер</a:t>
            </a:r>
            <a:r>
              <a:rPr lang="ru-RU" sz="1400" b="1" dirty="0" smtClean="0"/>
              <a:t> – молекула-носитель антигенной детерминанты</a:t>
            </a:r>
          </a:p>
        </p:txBody>
      </p:sp>
    </p:spTree>
    <p:extLst>
      <p:ext uri="{BB962C8B-B14F-4D97-AF65-F5344CB8AC3E}">
        <p14:creationId xmlns:p14="http://schemas.microsoft.com/office/powerpoint/2010/main" val="42678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a1c661be8868c57197b69ae0a32dfbf17e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9609</TotalTime>
  <Words>1925</Words>
  <Application>Microsoft Office PowerPoint</Application>
  <PresentationFormat>Экран (4:3)</PresentationFormat>
  <Paragraphs>503</Paragraphs>
  <Slides>58</Slides>
  <Notes>47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Антигены и антитела. Иммунологические реакции  в диагностике инфекционных болезней. </vt:lpstr>
      <vt:lpstr>Презентация PowerPoint</vt:lpstr>
      <vt:lpstr>Презентация PowerPoint</vt:lpstr>
      <vt:lpstr>Актуальность </vt:lpstr>
      <vt:lpstr>Презентация PowerPoint</vt:lpstr>
      <vt:lpstr>Презентация PowerPoint</vt:lpstr>
      <vt:lpstr>Механизмы иммунитета:</vt:lpstr>
      <vt:lpstr>Классификация антигенов по происхождению</vt:lpstr>
      <vt:lpstr>Химическая природа антигенов Антиген - вещество с молекулярной массой не менее 10 000</vt:lpstr>
      <vt:lpstr>Условия проявления антигенности</vt:lpstr>
      <vt:lpstr>Свойства антигенов</vt:lpstr>
      <vt:lpstr>Гаптены — неполноценные антигены </vt:lpstr>
      <vt:lpstr>Антигены бактерий  </vt:lpstr>
      <vt:lpstr>Антигены вирусов - поверхностные и внутренние вирусные белки</vt:lpstr>
      <vt:lpstr>Понятие специфичности микробных антигенов</vt:lpstr>
      <vt:lpstr> Иммунокомпетентные клетки  </vt:lpstr>
      <vt:lpstr>Презентация PowerPoint</vt:lpstr>
      <vt:lpstr>Кооперация иммунокомпетентных клеток</vt:lpstr>
      <vt:lpstr>Приобретенный активный иммунитет</vt:lpstr>
      <vt:lpstr>Вакцины (карпускулярные)содержат микроорганизмы </vt:lpstr>
      <vt:lpstr>Вакцины содержат протективные антигены  </vt:lpstr>
      <vt:lpstr>Анатоксины </vt:lpstr>
      <vt:lpstr>Адьюванты [от лат. adjuvans, помогать] </vt:lpstr>
      <vt:lpstr>Т-независимые антигены</vt:lpstr>
      <vt:lpstr>Суперантигены микроорганизмов</vt:lpstr>
      <vt:lpstr> Суперантигены микроорганизмов — антигены, способные вызывать массовую неспецифическую активацию Т-лимфоцитов</vt:lpstr>
      <vt:lpstr>Аллергены </vt:lpstr>
      <vt:lpstr>Презентация PowerPoint</vt:lpstr>
      <vt:lpstr>Антитела -  иммуноглобулины (Ig) </vt:lpstr>
      <vt:lpstr>Молекула иммуноглобулина G имеет два активных центра (Fab фрагменты)</vt:lpstr>
      <vt:lpstr>Иммуноглобулины –пять классов: G, E, D,M,A</vt:lpstr>
      <vt:lpstr>Презентация PowerPoint</vt:lpstr>
      <vt:lpstr>Динамика образования антител</vt:lpstr>
      <vt:lpstr>Периоды инфекционной болезни и  иммунный ответ организма </vt:lpstr>
      <vt:lpstr>Презентация PowerPoint</vt:lpstr>
      <vt:lpstr>Нормальные антитела</vt:lpstr>
      <vt:lpstr>Серологические реакции  (от лат. serum — сыворотка)</vt:lpstr>
      <vt:lpstr>  Антитела всегда специфичны антигену, индуцировавшему их образование   </vt:lpstr>
      <vt:lpstr>Получение иммунных сывороток и иммуноглобулинов</vt:lpstr>
      <vt:lpstr>Цель проведения серологической реакции зависит от того, какой компонент иммунного  ??? комплекса неизвестен ???</vt:lpstr>
      <vt:lpstr>Цель проведения серологической реакции:</vt:lpstr>
      <vt:lpstr>Исследуемый материал при серодиагностике </vt:lpstr>
      <vt:lpstr>Титр антител (франц. titre определение)  </vt:lpstr>
      <vt:lpstr>По механизму все серологические реакции можно разделить на 3 группы: </vt:lpstr>
      <vt:lpstr>Внешнее проявление результатов серологических реакций зависит от условий ее постановки и физиологического состояния антигена</vt:lpstr>
      <vt:lpstr>Реакция агглютинации (РА) </vt:lpstr>
      <vt:lpstr>Реакция непрямой (РНГА) или пассивной гемагглютинации (РПГА)</vt:lpstr>
      <vt:lpstr>   РПГА</vt:lpstr>
      <vt:lpstr>Реакции преципитации </vt:lpstr>
      <vt:lpstr>Презентация PowerPoint</vt:lpstr>
      <vt:lpstr>Реакция преципитации в геле для определения дифтерийного токсина</vt:lpstr>
      <vt:lpstr>Реакции с мечеными антителами </vt:lpstr>
      <vt:lpstr>Реакция иммунофлюоресценции (РИФп)</vt:lpstr>
      <vt:lpstr>Презентация PowerPoint</vt:lpstr>
      <vt:lpstr> Иммунохроматографический экспресс- тест </vt:lpstr>
      <vt:lpstr>Иммунохроматографический тест для сероидентификации сальмонелл  исследуемый материал: фекалии, рвотные массы, вода, продукты питания и т.д. 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генетика</dc:title>
  <dc:creator>user</dc:creator>
  <cp:lastModifiedBy>Пользователь Windows</cp:lastModifiedBy>
  <cp:revision>704</cp:revision>
  <dcterms:created xsi:type="dcterms:W3CDTF">2014-08-29T15:21:08Z</dcterms:created>
  <dcterms:modified xsi:type="dcterms:W3CDTF">2020-03-29T13:59:18Z</dcterms:modified>
</cp:coreProperties>
</file>