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03" r:id="rId3"/>
    <p:sldId id="304" r:id="rId4"/>
    <p:sldId id="305" r:id="rId5"/>
    <p:sldId id="306" r:id="rId6"/>
    <p:sldId id="307" r:id="rId7"/>
    <p:sldId id="308" r:id="rId8"/>
    <p:sldId id="309" r:id="rId9"/>
    <p:sldId id="310" r:id="rId10"/>
    <p:sldId id="311" r:id="rId11"/>
    <p:sldId id="324" r:id="rId12"/>
    <p:sldId id="328" r:id="rId13"/>
    <p:sldId id="326" r:id="rId14"/>
    <p:sldId id="325" r:id="rId15"/>
    <p:sldId id="337" r:id="rId16"/>
    <p:sldId id="327" r:id="rId17"/>
    <p:sldId id="316" r:id="rId18"/>
    <p:sldId id="347" r:id="rId19"/>
    <p:sldId id="317" r:id="rId20"/>
    <p:sldId id="319" r:id="rId21"/>
    <p:sldId id="320" r:id="rId22"/>
    <p:sldId id="348" r:id="rId23"/>
    <p:sldId id="321" r:id="rId24"/>
    <p:sldId id="322" r:id="rId25"/>
    <p:sldId id="323" r:id="rId26"/>
    <p:sldId id="318" r:id="rId27"/>
    <p:sldId id="349" r:id="rId28"/>
    <p:sldId id="329" r:id="rId29"/>
    <p:sldId id="330" r:id="rId30"/>
    <p:sldId id="331" r:id="rId31"/>
    <p:sldId id="336" r:id="rId32"/>
    <p:sldId id="332" r:id="rId33"/>
    <p:sldId id="333" r:id="rId34"/>
    <p:sldId id="350" r:id="rId35"/>
    <p:sldId id="334" r:id="rId36"/>
    <p:sldId id="354" r:id="rId37"/>
    <p:sldId id="355" r:id="rId38"/>
    <p:sldId id="356" r:id="rId39"/>
    <p:sldId id="357" r:id="rId40"/>
    <p:sldId id="358" r:id="rId41"/>
    <p:sldId id="359" r:id="rId42"/>
    <p:sldId id="312" r:id="rId43"/>
    <p:sldId id="335" r:id="rId44"/>
    <p:sldId id="313" r:id="rId45"/>
    <p:sldId id="351" r:id="rId46"/>
    <p:sldId id="314" r:id="rId47"/>
    <p:sldId id="352" r:id="rId48"/>
    <p:sldId id="315" r:id="rId49"/>
    <p:sldId id="258" r:id="rId50"/>
    <p:sldId id="338" r:id="rId51"/>
    <p:sldId id="259" r:id="rId52"/>
    <p:sldId id="339" r:id="rId53"/>
    <p:sldId id="340" r:id="rId54"/>
    <p:sldId id="353" r:id="rId55"/>
    <p:sldId id="341" r:id="rId56"/>
    <p:sldId id="342" r:id="rId57"/>
    <p:sldId id="272" r:id="rId58"/>
    <p:sldId id="273" r:id="rId59"/>
    <p:sldId id="345" r:id="rId60"/>
    <p:sldId id="274" r:id="rId61"/>
    <p:sldId id="343" r:id="rId62"/>
    <p:sldId id="275" r:id="rId63"/>
    <p:sldId id="344" r:id="rId64"/>
    <p:sldId id="346" r:id="rId6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8" d="100"/>
          <a:sy n="118" d="100"/>
        </p:scale>
        <p:origin x="-276"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C589BD-808E-4E7A-B5F9-938ED193A801}" type="datetimeFigureOut">
              <a:rPr lang="ru-RU" smtClean="0"/>
              <a:t>04.02.2022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D8CA1B-7CC5-44C3-BC1A-45530EC2C093}" type="slidenum">
              <a:rPr lang="ru-RU" smtClean="0"/>
              <a:t>‹#›</a:t>
            </a:fld>
            <a:endParaRPr lang="ru-RU"/>
          </a:p>
        </p:txBody>
      </p:sp>
    </p:spTree>
    <p:extLst>
      <p:ext uri="{BB962C8B-B14F-4D97-AF65-F5344CB8AC3E}">
        <p14:creationId xmlns:p14="http://schemas.microsoft.com/office/powerpoint/2010/main" val="3507725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A3E0FB18-0D61-4B10-9F15-3D4BAB4B26E7}"/>
              </a:ext>
            </a:extLst>
          </p:cNvPr>
          <p:cNvSpPr>
            <a:spLocks noGrp="1" noChangeArrowheads="1"/>
          </p:cNvSpPr>
          <p:nvPr>
            <p:ph type="sldNum"/>
          </p:nvPr>
        </p:nvSpPr>
        <p:spPr>
          <a:ln/>
        </p:spPr>
        <p:txBody>
          <a:bodyPr/>
          <a:lstStyle/>
          <a:p>
            <a:fld id="{D0212763-D1CB-4E56-B858-7B49B2F3CC5D}" type="slidenum">
              <a:rPr lang="ru-RU" altLang="ru-RU"/>
              <a:pPr/>
              <a:t>57</a:t>
            </a:fld>
            <a:endParaRPr lang="ru-RU" altLang="ru-RU"/>
          </a:p>
        </p:txBody>
      </p:sp>
      <p:sp>
        <p:nvSpPr>
          <p:cNvPr id="51201" name="Rectangle 1">
            <a:extLst>
              <a:ext uri="{FF2B5EF4-FFF2-40B4-BE49-F238E27FC236}">
                <a16:creationId xmlns="" xmlns:a16="http://schemas.microsoft.com/office/drawing/2014/main" id="{2DCFB586-6A64-4136-BBBA-E1F69B9826BF}"/>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a:extLst>
              <a:ext uri="{FF2B5EF4-FFF2-40B4-BE49-F238E27FC236}">
                <a16:creationId xmlns="" xmlns:a16="http://schemas.microsoft.com/office/drawing/2014/main" id="{6E7049A8-0ABD-4775-845C-19FAA2645332}"/>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A53BE94-F701-4A69-A2E7-E244775D53F4}"/>
              </a:ext>
            </a:extLst>
          </p:cNvPr>
          <p:cNvSpPr>
            <a:spLocks noGrp="1" noChangeArrowheads="1"/>
          </p:cNvSpPr>
          <p:nvPr>
            <p:ph type="sldNum"/>
          </p:nvPr>
        </p:nvSpPr>
        <p:spPr>
          <a:ln/>
        </p:spPr>
        <p:txBody>
          <a:bodyPr/>
          <a:lstStyle/>
          <a:p>
            <a:fld id="{94D43BDA-BF3D-4D38-83B5-E1A5D4DD984B}" type="slidenum">
              <a:rPr lang="ru-RU" altLang="ru-RU"/>
              <a:pPr/>
              <a:t>58</a:t>
            </a:fld>
            <a:endParaRPr lang="ru-RU" altLang="ru-RU"/>
          </a:p>
        </p:txBody>
      </p:sp>
      <p:sp>
        <p:nvSpPr>
          <p:cNvPr id="52225" name="Rectangle 1">
            <a:extLst>
              <a:ext uri="{FF2B5EF4-FFF2-40B4-BE49-F238E27FC236}">
                <a16:creationId xmlns="" xmlns:a16="http://schemas.microsoft.com/office/drawing/2014/main" id="{88F14959-2797-4C8F-A8FD-3AD51C726506}"/>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a:extLst>
              <a:ext uri="{FF2B5EF4-FFF2-40B4-BE49-F238E27FC236}">
                <a16:creationId xmlns="" xmlns:a16="http://schemas.microsoft.com/office/drawing/2014/main" id="{0F8E4793-576B-4687-BE78-0A5C57E657D4}"/>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F435D1B-2839-4636-9710-748CF3CBB0E8}"/>
              </a:ext>
            </a:extLst>
          </p:cNvPr>
          <p:cNvSpPr>
            <a:spLocks noGrp="1" noChangeArrowheads="1"/>
          </p:cNvSpPr>
          <p:nvPr>
            <p:ph type="sldNum"/>
          </p:nvPr>
        </p:nvSpPr>
        <p:spPr>
          <a:ln/>
        </p:spPr>
        <p:txBody>
          <a:bodyPr/>
          <a:lstStyle/>
          <a:p>
            <a:fld id="{281CC532-3BFB-40CC-9319-455A2FA563F2}" type="slidenum">
              <a:rPr lang="ru-RU" altLang="ru-RU"/>
              <a:pPr/>
              <a:t>60</a:t>
            </a:fld>
            <a:endParaRPr lang="ru-RU" altLang="ru-RU"/>
          </a:p>
        </p:txBody>
      </p:sp>
      <p:sp>
        <p:nvSpPr>
          <p:cNvPr id="53249" name="Rectangle 1">
            <a:extLst>
              <a:ext uri="{FF2B5EF4-FFF2-40B4-BE49-F238E27FC236}">
                <a16:creationId xmlns="" xmlns:a16="http://schemas.microsoft.com/office/drawing/2014/main" id="{707DBBC4-E045-4673-A3CF-F19C32AC9FCE}"/>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 xmlns:a16="http://schemas.microsoft.com/office/drawing/2014/main" id="{E942877C-68A6-41C3-A9D0-17A494916FE5}"/>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C2E0B90-84D4-4B91-9FE9-B531750231F3}"/>
              </a:ext>
            </a:extLst>
          </p:cNvPr>
          <p:cNvSpPr>
            <a:spLocks noGrp="1" noChangeArrowheads="1"/>
          </p:cNvSpPr>
          <p:nvPr>
            <p:ph type="sldNum"/>
          </p:nvPr>
        </p:nvSpPr>
        <p:spPr>
          <a:ln/>
        </p:spPr>
        <p:txBody>
          <a:bodyPr/>
          <a:lstStyle/>
          <a:p>
            <a:fld id="{5AA1DBD9-0736-4080-9F0C-EE718E736399}" type="slidenum">
              <a:rPr lang="ru-RU" altLang="ru-RU"/>
              <a:pPr/>
              <a:t>62</a:t>
            </a:fld>
            <a:endParaRPr lang="ru-RU" altLang="ru-RU"/>
          </a:p>
        </p:txBody>
      </p:sp>
      <p:sp>
        <p:nvSpPr>
          <p:cNvPr id="54273" name="Rectangle 1">
            <a:extLst>
              <a:ext uri="{FF2B5EF4-FFF2-40B4-BE49-F238E27FC236}">
                <a16:creationId xmlns="" xmlns:a16="http://schemas.microsoft.com/office/drawing/2014/main" id="{AE42A4E3-F0B8-4533-BD44-0827CB08C53D}"/>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 xmlns:a16="http://schemas.microsoft.com/office/drawing/2014/main" id="{FC898384-365E-41F6-ABD5-3CDFDDA42214}"/>
              </a:ext>
            </a:extLst>
          </p:cNvPr>
          <p:cNvSpPr txBox="1">
            <a:spLocks noGrp="1" noChangeArrowheads="1"/>
          </p:cNvSpPr>
          <p:nvPr>
            <p:ph type="body" idx="1"/>
          </p:nvPr>
        </p:nvSpPr>
        <p:spPr bwMode="auto">
          <a:xfrm>
            <a:off x="755650" y="5078413"/>
            <a:ext cx="6048375" cy="4721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D445342-F458-40D8-BB1B-5A4C432CEB7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806A3860-AEB7-4553-A530-2295D46DD1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DA269121-7F40-4E65-88EE-B05321C38639}"/>
              </a:ext>
            </a:extLst>
          </p:cNvPr>
          <p:cNvSpPr>
            <a:spLocks noGrp="1"/>
          </p:cNvSpPr>
          <p:nvPr>
            <p:ph type="dt" sz="half" idx="10"/>
          </p:nvPr>
        </p:nvSpPr>
        <p:spPr/>
        <p:txBody>
          <a:bodyPr/>
          <a:lstStyle/>
          <a:p>
            <a:fld id="{94AACCF6-8BA6-4AC4-AB69-46214C3B845F}" type="datetimeFigureOut">
              <a:rPr lang="ru-RU" smtClean="0"/>
              <a:t>04.02.2022</a:t>
            </a:fld>
            <a:endParaRPr lang="ru-RU"/>
          </a:p>
        </p:txBody>
      </p:sp>
      <p:sp>
        <p:nvSpPr>
          <p:cNvPr id="5" name="Нижний колонтитул 4">
            <a:extLst>
              <a:ext uri="{FF2B5EF4-FFF2-40B4-BE49-F238E27FC236}">
                <a16:creationId xmlns="" xmlns:a16="http://schemas.microsoft.com/office/drawing/2014/main" id="{328FBD83-44A6-4A3E-AB13-218E4666061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A1645A83-0D9E-4183-8913-48B7D868B98E}"/>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203509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6B8406F-DDB6-48F9-8D00-D14E996CDE4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FE47DD33-5628-4306-8F48-58A99021D9D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B279DB4E-E3C0-4711-9E61-73FF424E5F16}"/>
              </a:ext>
            </a:extLst>
          </p:cNvPr>
          <p:cNvSpPr>
            <a:spLocks noGrp="1"/>
          </p:cNvSpPr>
          <p:nvPr>
            <p:ph type="dt" sz="half" idx="10"/>
          </p:nvPr>
        </p:nvSpPr>
        <p:spPr/>
        <p:txBody>
          <a:bodyPr/>
          <a:lstStyle/>
          <a:p>
            <a:fld id="{94AACCF6-8BA6-4AC4-AB69-46214C3B845F}" type="datetimeFigureOut">
              <a:rPr lang="ru-RU" smtClean="0"/>
              <a:t>04.02.2022</a:t>
            </a:fld>
            <a:endParaRPr lang="ru-RU"/>
          </a:p>
        </p:txBody>
      </p:sp>
      <p:sp>
        <p:nvSpPr>
          <p:cNvPr id="5" name="Нижний колонтитул 4">
            <a:extLst>
              <a:ext uri="{FF2B5EF4-FFF2-40B4-BE49-F238E27FC236}">
                <a16:creationId xmlns="" xmlns:a16="http://schemas.microsoft.com/office/drawing/2014/main" id="{3EB6AE6D-F22C-4265-BE55-44714A96E75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AC8C83E-4B9E-4CB5-B009-6C29ABA2A2C9}"/>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305756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07862831-6893-405B-A4EC-B24BD78E682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F50783A5-023A-4F24-806D-FA259685970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0A131D1-DF74-450E-92A1-A063E8511BBE}"/>
              </a:ext>
            </a:extLst>
          </p:cNvPr>
          <p:cNvSpPr>
            <a:spLocks noGrp="1"/>
          </p:cNvSpPr>
          <p:nvPr>
            <p:ph type="dt" sz="half" idx="10"/>
          </p:nvPr>
        </p:nvSpPr>
        <p:spPr/>
        <p:txBody>
          <a:bodyPr/>
          <a:lstStyle/>
          <a:p>
            <a:fld id="{94AACCF6-8BA6-4AC4-AB69-46214C3B845F}" type="datetimeFigureOut">
              <a:rPr lang="ru-RU" smtClean="0"/>
              <a:t>04.02.2022</a:t>
            </a:fld>
            <a:endParaRPr lang="ru-RU"/>
          </a:p>
        </p:txBody>
      </p:sp>
      <p:sp>
        <p:nvSpPr>
          <p:cNvPr id="5" name="Нижний колонтитул 4">
            <a:extLst>
              <a:ext uri="{FF2B5EF4-FFF2-40B4-BE49-F238E27FC236}">
                <a16:creationId xmlns="" xmlns:a16="http://schemas.microsoft.com/office/drawing/2014/main" id="{50CB6D65-CA7F-466B-A1EB-960E4DAD15F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7533800-7E89-4D4E-B113-14C7FD1432AA}"/>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398875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37E2A94-6C0A-4FED-BBCB-5982F414F51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66699BE1-3C10-4AC9-B427-D239117F897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F49FB61E-ECBE-48CB-8FF0-0C320F8ACED7}"/>
              </a:ext>
            </a:extLst>
          </p:cNvPr>
          <p:cNvSpPr>
            <a:spLocks noGrp="1"/>
          </p:cNvSpPr>
          <p:nvPr>
            <p:ph type="dt" sz="half" idx="10"/>
          </p:nvPr>
        </p:nvSpPr>
        <p:spPr/>
        <p:txBody>
          <a:bodyPr/>
          <a:lstStyle/>
          <a:p>
            <a:fld id="{94AACCF6-8BA6-4AC4-AB69-46214C3B845F}" type="datetimeFigureOut">
              <a:rPr lang="ru-RU" smtClean="0"/>
              <a:t>04.02.2022</a:t>
            </a:fld>
            <a:endParaRPr lang="ru-RU"/>
          </a:p>
        </p:txBody>
      </p:sp>
      <p:sp>
        <p:nvSpPr>
          <p:cNvPr id="5" name="Нижний колонтитул 4">
            <a:extLst>
              <a:ext uri="{FF2B5EF4-FFF2-40B4-BE49-F238E27FC236}">
                <a16:creationId xmlns="" xmlns:a16="http://schemas.microsoft.com/office/drawing/2014/main" id="{D6C2465A-DE33-4416-B933-A5118E27C39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535C503-CBB9-4E42-A710-03B7E4197F68}"/>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341735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B2ACAF5-6C6A-410E-A744-09909C926E3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190618B0-6032-40F9-A74B-3C160F1B8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347A58CF-BC2E-412E-A13C-4C2F0BE7C83D}"/>
              </a:ext>
            </a:extLst>
          </p:cNvPr>
          <p:cNvSpPr>
            <a:spLocks noGrp="1"/>
          </p:cNvSpPr>
          <p:nvPr>
            <p:ph type="dt" sz="half" idx="10"/>
          </p:nvPr>
        </p:nvSpPr>
        <p:spPr/>
        <p:txBody>
          <a:bodyPr/>
          <a:lstStyle/>
          <a:p>
            <a:fld id="{94AACCF6-8BA6-4AC4-AB69-46214C3B845F}" type="datetimeFigureOut">
              <a:rPr lang="ru-RU" smtClean="0"/>
              <a:t>04.02.2022</a:t>
            </a:fld>
            <a:endParaRPr lang="ru-RU"/>
          </a:p>
        </p:txBody>
      </p:sp>
      <p:sp>
        <p:nvSpPr>
          <p:cNvPr id="5" name="Нижний колонтитул 4">
            <a:extLst>
              <a:ext uri="{FF2B5EF4-FFF2-40B4-BE49-F238E27FC236}">
                <a16:creationId xmlns="" xmlns:a16="http://schemas.microsoft.com/office/drawing/2014/main" id="{A7CFB61E-D94C-4AB1-BC94-1AD5D5B4C36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0C1E97F6-1367-44E0-9C34-E6BD56A4C2AD}"/>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107220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39D7A14-465B-4B9D-AFF9-07777D36A4D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25108643-0B51-4098-B4BB-B518C0359CB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5B047ACC-2A8C-4BDC-AA6F-77CE647339F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DEECEE8C-AD9D-4254-9376-D42A49DFF147}"/>
              </a:ext>
            </a:extLst>
          </p:cNvPr>
          <p:cNvSpPr>
            <a:spLocks noGrp="1"/>
          </p:cNvSpPr>
          <p:nvPr>
            <p:ph type="dt" sz="half" idx="10"/>
          </p:nvPr>
        </p:nvSpPr>
        <p:spPr/>
        <p:txBody>
          <a:bodyPr/>
          <a:lstStyle/>
          <a:p>
            <a:fld id="{94AACCF6-8BA6-4AC4-AB69-46214C3B845F}" type="datetimeFigureOut">
              <a:rPr lang="ru-RU" smtClean="0"/>
              <a:t>04.02.2022</a:t>
            </a:fld>
            <a:endParaRPr lang="ru-RU"/>
          </a:p>
        </p:txBody>
      </p:sp>
      <p:sp>
        <p:nvSpPr>
          <p:cNvPr id="6" name="Нижний колонтитул 5">
            <a:extLst>
              <a:ext uri="{FF2B5EF4-FFF2-40B4-BE49-F238E27FC236}">
                <a16:creationId xmlns="" xmlns:a16="http://schemas.microsoft.com/office/drawing/2014/main" id="{9B8C877C-8472-4BD2-B76A-726EA301105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052EC9D8-8453-47BB-BFDF-B1420FF1E6F2}"/>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36989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F618CC0-2D2F-4920-85FC-69AB86D7F6B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69296606-7FFF-49A2-ADDC-1E39B7401A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68257F7E-F5A1-485A-BA24-348F6A02B1D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C3817822-349A-443F-8019-60AFE0B485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6C4CDA97-336B-4475-951D-60559821AC4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23C0CAAF-1D76-46D9-BFFD-7EB15FB42914}"/>
              </a:ext>
            </a:extLst>
          </p:cNvPr>
          <p:cNvSpPr>
            <a:spLocks noGrp="1"/>
          </p:cNvSpPr>
          <p:nvPr>
            <p:ph type="dt" sz="half" idx="10"/>
          </p:nvPr>
        </p:nvSpPr>
        <p:spPr/>
        <p:txBody>
          <a:bodyPr/>
          <a:lstStyle/>
          <a:p>
            <a:fld id="{94AACCF6-8BA6-4AC4-AB69-46214C3B845F}" type="datetimeFigureOut">
              <a:rPr lang="ru-RU" smtClean="0"/>
              <a:t>04.02.2022</a:t>
            </a:fld>
            <a:endParaRPr lang="ru-RU"/>
          </a:p>
        </p:txBody>
      </p:sp>
      <p:sp>
        <p:nvSpPr>
          <p:cNvPr id="8" name="Нижний колонтитул 7">
            <a:extLst>
              <a:ext uri="{FF2B5EF4-FFF2-40B4-BE49-F238E27FC236}">
                <a16:creationId xmlns="" xmlns:a16="http://schemas.microsoft.com/office/drawing/2014/main" id="{7EB2C434-1AA3-4A0E-A39F-683B651AC39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930D1A1D-FEB3-4616-A4FB-64577905836F}"/>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1986127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0B724E7-7461-4906-9AF2-7B6F3A1CA3B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AB64CD85-AE37-41F5-9DDD-1515953C741F}"/>
              </a:ext>
            </a:extLst>
          </p:cNvPr>
          <p:cNvSpPr>
            <a:spLocks noGrp="1"/>
          </p:cNvSpPr>
          <p:nvPr>
            <p:ph type="dt" sz="half" idx="10"/>
          </p:nvPr>
        </p:nvSpPr>
        <p:spPr/>
        <p:txBody>
          <a:bodyPr/>
          <a:lstStyle/>
          <a:p>
            <a:fld id="{94AACCF6-8BA6-4AC4-AB69-46214C3B845F}" type="datetimeFigureOut">
              <a:rPr lang="ru-RU" smtClean="0"/>
              <a:t>04.02.2022</a:t>
            </a:fld>
            <a:endParaRPr lang="ru-RU"/>
          </a:p>
        </p:txBody>
      </p:sp>
      <p:sp>
        <p:nvSpPr>
          <p:cNvPr id="4" name="Нижний колонтитул 3">
            <a:extLst>
              <a:ext uri="{FF2B5EF4-FFF2-40B4-BE49-F238E27FC236}">
                <a16:creationId xmlns="" xmlns:a16="http://schemas.microsoft.com/office/drawing/2014/main" id="{D6608744-073A-42E7-96B9-C9E8DAE286D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00A5DFDE-B9B1-4F0D-9389-13CB7C440DF8}"/>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1588025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6C13E8C8-F379-4B53-B3C9-C1A341979EA4}"/>
              </a:ext>
            </a:extLst>
          </p:cNvPr>
          <p:cNvSpPr>
            <a:spLocks noGrp="1"/>
          </p:cNvSpPr>
          <p:nvPr>
            <p:ph type="dt" sz="half" idx="10"/>
          </p:nvPr>
        </p:nvSpPr>
        <p:spPr/>
        <p:txBody>
          <a:bodyPr/>
          <a:lstStyle/>
          <a:p>
            <a:fld id="{94AACCF6-8BA6-4AC4-AB69-46214C3B845F}" type="datetimeFigureOut">
              <a:rPr lang="ru-RU" smtClean="0"/>
              <a:t>04.02.2022</a:t>
            </a:fld>
            <a:endParaRPr lang="ru-RU"/>
          </a:p>
        </p:txBody>
      </p:sp>
      <p:sp>
        <p:nvSpPr>
          <p:cNvPr id="3" name="Нижний колонтитул 2">
            <a:extLst>
              <a:ext uri="{FF2B5EF4-FFF2-40B4-BE49-F238E27FC236}">
                <a16:creationId xmlns="" xmlns:a16="http://schemas.microsoft.com/office/drawing/2014/main" id="{C3A4778B-AC45-4166-8EDF-F80369D73B7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7162970E-114F-45FB-A11D-917990F6B23D}"/>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184451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70F248-EB3E-45B8-81B1-92C8E0EE5E9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1362ACDF-19DC-477C-9FA4-040892CDC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4DAEF27A-AEF1-4BD9-8DC5-5B18A7B92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CDD2E6B6-3161-43EB-B1EF-9CEA90627DD5}"/>
              </a:ext>
            </a:extLst>
          </p:cNvPr>
          <p:cNvSpPr>
            <a:spLocks noGrp="1"/>
          </p:cNvSpPr>
          <p:nvPr>
            <p:ph type="dt" sz="half" idx="10"/>
          </p:nvPr>
        </p:nvSpPr>
        <p:spPr/>
        <p:txBody>
          <a:bodyPr/>
          <a:lstStyle/>
          <a:p>
            <a:fld id="{94AACCF6-8BA6-4AC4-AB69-46214C3B845F}" type="datetimeFigureOut">
              <a:rPr lang="ru-RU" smtClean="0"/>
              <a:t>04.02.2022</a:t>
            </a:fld>
            <a:endParaRPr lang="ru-RU"/>
          </a:p>
        </p:txBody>
      </p:sp>
      <p:sp>
        <p:nvSpPr>
          <p:cNvPr id="6" name="Нижний колонтитул 5">
            <a:extLst>
              <a:ext uri="{FF2B5EF4-FFF2-40B4-BE49-F238E27FC236}">
                <a16:creationId xmlns="" xmlns:a16="http://schemas.microsoft.com/office/drawing/2014/main" id="{49A6EC3C-F420-413E-968E-0C26A2BA644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2C556366-63C1-413D-BB7B-B685ED5FF81F}"/>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34009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165071B-957B-482C-8725-6623C9DBD5D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E99726F9-89F0-4331-ABF9-4034890E83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F97E4743-9331-45D9-8470-72ED78F8A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7DD3081D-6123-493A-ADDC-B88A2593EC1A}"/>
              </a:ext>
            </a:extLst>
          </p:cNvPr>
          <p:cNvSpPr>
            <a:spLocks noGrp="1"/>
          </p:cNvSpPr>
          <p:nvPr>
            <p:ph type="dt" sz="half" idx="10"/>
          </p:nvPr>
        </p:nvSpPr>
        <p:spPr/>
        <p:txBody>
          <a:bodyPr/>
          <a:lstStyle/>
          <a:p>
            <a:fld id="{94AACCF6-8BA6-4AC4-AB69-46214C3B845F}" type="datetimeFigureOut">
              <a:rPr lang="ru-RU" smtClean="0"/>
              <a:t>04.02.2022</a:t>
            </a:fld>
            <a:endParaRPr lang="ru-RU"/>
          </a:p>
        </p:txBody>
      </p:sp>
      <p:sp>
        <p:nvSpPr>
          <p:cNvPr id="6" name="Нижний колонтитул 5">
            <a:extLst>
              <a:ext uri="{FF2B5EF4-FFF2-40B4-BE49-F238E27FC236}">
                <a16:creationId xmlns="" xmlns:a16="http://schemas.microsoft.com/office/drawing/2014/main" id="{B4709B91-35D4-4668-AB08-78B84C2A299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BC5DAED8-FEA6-49F4-BFCC-47806D047E97}"/>
              </a:ext>
            </a:extLst>
          </p:cNvPr>
          <p:cNvSpPr>
            <a:spLocks noGrp="1"/>
          </p:cNvSpPr>
          <p:nvPr>
            <p:ph type="sldNum" sz="quarter" idx="12"/>
          </p:nvPr>
        </p:nvSpPr>
        <p:spPr/>
        <p:txBody>
          <a:bodyPr/>
          <a:lstStyle/>
          <a:p>
            <a:fld id="{21C98D3B-2936-4680-A2DC-B6F403CE0636}" type="slidenum">
              <a:rPr lang="ru-RU" smtClean="0"/>
              <a:t>‹#›</a:t>
            </a:fld>
            <a:endParaRPr lang="ru-RU"/>
          </a:p>
        </p:txBody>
      </p:sp>
    </p:spTree>
    <p:extLst>
      <p:ext uri="{BB962C8B-B14F-4D97-AF65-F5344CB8AC3E}">
        <p14:creationId xmlns:p14="http://schemas.microsoft.com/office/powerpoint/2010/main" val="190016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1100FF7-E344-4C26-86B6-E362D464F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E1AC653B-6B9F-43A4-AF6A-363FE0C03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F6C0BBE8-2910-425D-B22F-35D88B4A4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ACCF6-8BA6-4AC4-AB69-46214C3B845F}" type="datetimeFigureOut">
              <a:rPr lang="ru-RU" smtClean="0"/>
              <a:t>04.02.2022</a:t>
            </a:fld>
            <a:endParaRPr lang="ru-RU"/>
          </a:p>
        </p:txBody>
      </p:sp>
      <p:sp>
        <p:nvSpPr>
          <p:cNvPr id="5" name="Нижний колонтитул 4">
            <a:extLst>
              <a:ext uri="{FF2B5EF4-FFF2-40B4-BE49-F238E27FC236}">
                <a16:creationId xmlns="" xmlns:a16="http://schemas.microsoft.com/office/drawing/2014/main" id="{F4474A73-056A-4F1E-BAFF-64FBCE1A8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D2300898-1E5B-4936-8F3A-2221EF8E8D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98D3B-2936-4680-A2DC-B6F403CE0636}" type="slidenum">
              <a:rPr lang="ru-RU" smtClean="0"/>
              <a:t>‹#›</a:t>
            </a:fld>
            <a:endParaRPr lang="ru-RU"/>
          </a:p>
        </p:txBody>
      </p:sp>
    </p:spTree>
    <p:extLst>
      <p:ext uri="{BB962C8B-B14F-4D97-AF65-F5344CB8AC3E}">
        <p14:creationId xmlns:p14="http://schemas.microsoft.com/office/powerpoint/2010/main" val="3861009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17B3CFD-A633-4F40-B403-DCEEAB279DC2}"/>
              </a:ext>
            </a:extLst>
          </p:cNvPr>
          <p:cNvSpPr>
            <a:spLocks noGrp="1"/>
          </p:cNvSpPr>
          <p:nvPr>
            <p:ph type="ctrTitle"/>
          </p:nvPr>
        </p:nvSpPr>
        <p:spPr>
          <a:xfrm>
            <a:off x="1524000" y="4175052"/>
            <a:ext cx="9144000" cy="2387600"/>
          </a:xfrm>
        </p:spPr>
        <p:txBody>
          <a:bodyPr>
            <a:normAutofit fontScale="90000"/>
          </a:bodyPr>
          <a:lstStyle/>
          <a:p>
            <a:r>
              <a:rPr lang="ru-RU" b="1" dirty="0">
                <a:solidFill>
                  <a:schemeClr val="accent6">
                    <a:lumMod val="50000"/>
                  </a:schemeClr>
                </a:solidFill>
              </a:rPr>
              <a:t>ПРОФИЛАКТИКА ХРОНИЧЕСКОГО СТРЕССА ПРЕПОДАВАТЕЛЯ ВУЗА</a:t>
            </a:r>
            <a:r>
              <a:rPr lang="ru-RU" dirty="0">
                <a:solidFill>
                  <a:schemeClr val="accent6">
                    <a:lumMod val="50000"/>
                  </a:schemeClr>
                </a:solidFill>
              </a:rPr>
              <a:t/>
            </a:r>
            <a:br>
              <a:rPr lang="ru-RU" dirty="0">
                <a:solidFill>
                  <a:schemeClr val="accent6">
                    <a:lumMod val="50000"/>
                  </a:schemeClr>
                </a:solidFill>
              </a:rPr>
            </a:br>
            <a:r>
              <a:rPr lang="ru-RU" dirty="0">
                <a:solidFill>
                  <a:schemeClr val="accent6">
                    <a:lumMod val="50000"/>
                  </a:schemeClr>
                </a:solidFill>
              </a:rPr>
              <a:t/>
            </a:r>
            <a:br>
              <a:rPr lang="ru-RU" dirty="0">
                <a:solidFill>
                  <a:schemeClr val="accent6">
                    <a:lumMod val="50000"/>
                  </a:schemeClr>
                </a:solidFill>
              </a:rPr>
            </a:br>
            <a:r>
              <a:rPr lang="ru-RU" dirty="0" err="1"/>
              <a:t>Лисняк</a:t>
            </a:r>
            <a:r>
              <a:rPr lang="ru-RU" dirty="0"/>
              <a:t> Марина Анатольевна, Рублева Татьяна Юрьевна</a:t>
            </a:r>
            <a:br>
              <a:rPr lang="ru-RU" dirty="0"/>
            </a:br>
            <a:r>
              <a:rPr lang="ru-RU" dirty="0"/>
              <a:t/>
            </a:r>
            <a:br>
              <a:rPr lang="ru-RU" dirty="0"/>
            </a:br>
            <a:endParaRPr lang="ru-RU" dirty="0"/>
          </a:p>
        </p:txBody>
      </p:sp>
    </p:spTree>
    <p:extLst>
      <p:ext uri="{BB962C8B-B14F-4D97-AF65-F5344CB8AC3E}">
        <p14:creationId xmlns:p14="http://schemas.microsoft.com/office/powerpoint/2010/main" val="39652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872197"/>
            <a:ext cx="10781714" cy="4617776"/>
          </a:xfrm>
        </p:spPr>
        <p:txBody>
          <a:bodyPr>
            <a:noAutofit/>
          </a:bodyPr>
          <a:lstStyle/>
          <a:p>
            <a:pPr marL="0" indent="0" algn="ctr">
              <a:buNone/>
            </a:pPr>
            <a:r>
              <a:rPr lang="ru-RU" sz="3600" b="1" dirty="0"/>
              <a:t>Хронический </a:t>
            </a:r>
            <a:r>
              <a:rPr lang="ru-RU" sz="3600" b="1" dirty="0" err="1"/>
              <a:t>дистресс</a:t>
            </a:r>
            <a:r>
              <a:rPr lang="ru-RU" sz="3600" dirty="0"/>
              <a:t> — длительное воздействие на человека неблагоприятных стресс-факторов (особенно психологических, социальных или экологических). </a:t>
            </a:r>
          </a:p>
          <a:p>
            <a:pPr marL="0" indent="0" algn="ctr">
              <a:buNone/>
            </a:pPr>
            <a:r>
              <a:rPr lang="ru-RU" sz="3600" dirty="0"/>
              <a:t>Это, к примеру, может быть конфликтная, безвыходная ситуация в семье, приносящая эмоционально негативные переживания, особенно на фоне различных неврологических и соматических нарушений (остеохондроз, гипертоническая болезнь и т. п.).</a:t>
            </a:r>
          </a:p>
          <a:p>
            <a:pPr algn="ctr"/>
            <a:endParaRPr lang="ru-RU" sz="2700" dirty="0"/>
          </a:p>
        </p:txBody>
      </p:sp>
    </p:spTree>
    <p:extLst>
      <p:ext uri="{BB962C8B-B14F-4D97-AF65-F5344CB8AC3E}">
        <p14:creationId xmlns:p14="http://schemas.microsoft.com/office/powerpoint/2010/main" val="291604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8DE902BF-0162-4EEA-AD64-76B89A6C9F40}"/>
              </a:ext>
            </a:extLst>
          </p:cNvPr>
          <p:cNvSpPr>
            <a:spLocks noGrp="1"/>
          </p:cNvSpPr>
          <p:nvPr>
            <p:ph idx="1"/>
          </p:nvPr>
        </p:nvSpPr>
        <p:spPr/>
        <p:txBody>
          <a:bodyPr>
            <a:normAutofit lnSpcReduction="10000"/>
          </a:bodyPr>
          <a:lstStyle/>
          <a:p>
            <a:pPr marL="0" indent="0" algn="ctr">
              <a:buNone/>
            </a:pPr>
            <a:r>
              <a:rPr lang="ru-RU" sz="4000" b="1" dirty="0"/>
              <a:t>Нейробиологи даже предложили специальный термин «</a:t>
            </a:r>
            <a:r>
              <a:rPr lang="ru-RU" sz="4000" b="1" dirty="0" err="1"/>
              <a:t>аллостаз</a:t>
            </a:r>
            <a:r>
              <a:rPr lang="ru-RU" sz="4000" b="1" dirty="0"/>
              <a:t>» — состояние постоянной готовности к опасности под воздействием кортизола. </a:t>
            </a:r>
          </a:p>
          <a:p>
            <a:pPr marL="0" indent="0" algn="ctr">
              <a:buNone/>
            </a:pPr>
            <a:r>
              <a:rPr lang="ru-RU" sz="4000" dirty="0"/>
              <a:t>Именно «</a:t>
            </a:r>
            <a:r>
              <a:rPr lang="ru-RU" sz="4000" dirty="0" err="1"/>
              <a:t>аллостатическая</a:t>
            </a:r>
            <a:r>
              <a:rPr lang="ru-RU" sz="4000" dirty="0"/>
              <a:t> перегрузка» опасна для здоровья — она ведет к развитию гипертонической болезни, увеличивает риск диабета.</a:t>
            </a:r>
          </a:p>
          <a:p>
            <a:endParaRPr lang="ru-RU" dirty="0"/>
          </a:p>
        </p:txBody>
      </p:sp>
    </p:spTree>
    <p:extLst>
      <p:ext uri="{BB962C8B-B14F-4D97-AF65-F5344CB8AC3E}">
        <p14:creationId xmlns:p14="http://schemas.microsoft.com/office/powerpoint/2010/main" val="2267074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6A99DAC2-1B09-4DCE-9FD6-967F07427E52}"/>
              </a:ext>
            </a:extLst>
          </p:cNvPr>
          <p:cNvPicPr>
            <a:picLocks noChangeAspect="1"/>
          </p:cNvPicPr>
          <p:nvPr/>
        </p:nvPicPr>
        <p:blipFill>
          <a:blip r:embed="rId2"/>
          <a:stretch>
            <a:fillRect/>
          </a:stretch>
        </p:blipFill>
        <p:spPr>
          <a:xfrm>
            <a:off x="1758462" y="931752"/>
            <a:ext cx="8918916" cy="5089220"/>
          </a:xfrm>
          <a:prstGeom prst="rect">
            <a:avLst/>
          </a:prstGeom>
        </p:spPr>
      </p:pic>
    </p:spTree>
    <p:extLst>
      <p:ext uri="{BB962C8B-B14F-4D97-AF65-F5344CB8AC3E}">
        <p14:creationId xmlns:p14="http://schemas.microsoft.com/office/powerpoint/2010/main" val="3361501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04C22C79-9239-4938-B191-41FCE1579796}"/>
              </a:ext>
            </a:extLst>
          </p:cNvPr>
          <p:cNvSpPr>
            <a:spLocks noGrp="1"/>
          </p:cNvSpPr>
          <p:nvPr>
            <p:ph idx="1"/>
          </p:nvPr>
        </p:nvSpPr>
        <p:spPr/>
        <p:txBody>
          <a:bodyPr/>
          <a:lstStyle/>
          <a:p>
            <a:pPr marL="0" indent="0" algn="ctr">
              <a:buNone/>
            </a:pPr>
            <a:r>
              <a:rPr lang="ru-RU" sz="3200" b="1" dirty="0"/>
              <a:t>Однако не всякий продолжительный стресс можно назвать хроническим. </a:t>
            </a:r>
            <a:r>
              <a:rPr lang="ru-RU" sz="3200" dirty="0"/>
              <a:t>Периодические ссоры с близкими, конфликты с начальником, дорожные инциденты неприятны, но они вряд ли приведут к серьезным проблемам со здоровьем, пока чередуются с эпизодами покоя и восстановления (кстати, медитация, раскраски и прочие техники расслабления — хорошие в этом помощники).</a:t>
            </a:r>
          </a:p>
          <a:p>
            <a:endParaRPr lang="ru-RU" dirty="0"/>
          </a:p>
        </p:txBody>
      </p:sp>
    </p:spTree>
    <p:extLst>
      <p:ext uri="{BB962C8B-B14F-4D97-AF65-F5344CB8AC3E}">
        <p14:creationId xmlns:p14="http://schemas.microsoft.com/office/powerpoint/2010/main" val="3180620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E3AF8546-D957-4BA0-BAD1-2E5B969D315F}"/>
              </a:ext>
            </a:extLst>
          </p:cNvPr>
          <p:cNvSpPr>
            <a:spLocks noGrp="1"/>
          </p:cNvSpPr>
          <p:nvPr>
            <p:ph idx="1"/>
          </p:nvPr>
        </p:nvSpPr>
        <p:spPr/>
        <p:txBody>
          <a:bodyPr>
            <a:normAutofit/>
          </a:bodyPr>
          <a:lstStyle/>
          <a:p>
            <a:pPr marL="0" indent="0" algn="ctr">
              <a:buNone/>
            </a:pPr>
            <a:r>
              <a:rPr lang="ru-RU" sz="3600" dirty="0"/>
              <a:t>Когда же стрессовая ситуация «беспросветна» — ваша работа связана с высокой ответственностью или вы изнурены уходом за больным родственником, не можете отключиться даже на время, мало спите, а в качестве успокоительного используете исключительно сигареты и алкоголь, то перемены необходимы. Причем не обязательно в образе жизни.</a:t>
            </a:r>
          </a:p>
          <a:p>
            <a:endParaRPr lang="ru-RU" dirty="0"/>
          </a:p>
          <a:p>
            <a:endParaRPr lang="ru-RU" dirty="0"/>
          </a:p>
        </p:txBody>
      </p:sp>
    </p:spTree>
    <p:extLst>
      <p:ext uri="{BB962C8B-B14F-4D97-AF65-F5344CB8AC3E}">
        <p14:creationId xmlns:p14="http://schemas.microsoft.com/office/powerpoint/2010/main" val="3716325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 xmlns:a16="http://schemas.microsoft.com/office/drawing/2014/main" id="{DFC909E6-E5D9-43BA-9FB4-FD7F0AE47001}"/>
              </a:ext>
            </a:extLst>
          </p:cNvPr>
          <p:cNvPicPr>
            <a:picLocks noGrp="1" noChangeAspect="1"/>
          </p:cNvPicPr>
          <p:nvPr>
            <p:ph idx="1"/>
          </p:nvPr>
        </p:nvPicPr>
        <p:blipFill>
          <a:blip r:embed="rId2"/>
          <a:stretch>
            <a:fillRect/>
          </a:stretch>
        </p:blipFill>
        <p:spPr>
          <a:xfrm>
            <a:off x="838200" y="689317"/>
            <a:ext cx="10233074" cy="5803558"/>
          </a:xfrm>
          <a:prstGeom prst="rect">
            <a:avLst/>
          </a:prstGeom>
        </p:spPr>
      </p:pic>
    </p:spTree>
    <p:extLst>
      <p:ext uri="{BB962C8B-B14F-4D97-AF65-F5344CB8AC3E}">
        <p14:creationId xmlns:p14="http://schemas.microsoft.com/office/powerpoint/2010/main" val="994949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6DA3AF05-EE4C-4ADA-A903-5A49CE377AC6}"/>
              </a:ext>
            </a:extLst>
          </p:cNvPr>
          <p:cNvSpPr>
            <a:spLocks noGrp="1"/>
          </p:cNvSpPr>
          <p:nvPr>
            <p:ph idx="1"/>
          </p:nvPr>
        </p:nvSpPr>
        <p:spPr/>
        <p:txBody>
          <a:bodyPr/>
          <a:lstStyle/>
          <a:p>
            <a:pPr marL="0" indent="0" algn="ctr">
              <a:buNone/>
            </a:pPr>
            <a:r>
              <a:rPr lang="ru-RU" sz="4000" b="1" dirty="0"/>
              <a:t>Порой бывает достаточно пересмотреть свое отношение к нагрузкам</a:t>
            </a:r>
            <a:r>
              <a:rPr lang="ru-RU" sz="4000" dirty="0"/>
              <a:t>. </a:t>
            </a:r>
          </a:p>
          <a:p>
            <a:pPr marL="0" indent="0" algn="ctr">
              <a:buNone/>
            </a:pPr>
            <a:r>
              <a:rPr lang="ru-RU" sz="4000" dirty="0"/>
              <a:t>Если вы находите </a:t>
            </a:r>
            <a:r>
              <a:rPr lang="ru-RU" sz="4000" b="1" dirty="0"/>
              <a:t>особый смысл </a:t>
            </a:r>
            <a:r>
              <a:rPr lang="ru-RU" sz="4000" dirty="0"/>
              <a:t>в преодолении трудностей и сознательно принимаете их, это может быть мощным ресурсом адаптации даже к хроническому стрессу.</a:t>
            </a:r>
          </a:p>
          <a:p>
            <a:endParaRPr lang="ru-RU" dirty="0"/>
          </a:p>
        </p:txBody>
      </p:sp>
    </p:spTree>
    <p:extLst>
      <p:ext uri="{BB962C8B-B14F-4D97-AF65-F5344CB8AC3E}">
        <p14:creationId xmlns:p14="http://schemas.microsoft.com/office/powerpoint/2010/main" val="2559517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1A8F5FD-94FB-4A29-BCAA-8C0BE2B19204}"/>
              </a:ext>
            </a:extLst>
          </p:cNvPr>
          <p:cNvSpPr>
            <a:spLocks noGrp="1"/>
          </p:cNvSpPr>
          <p:nvPr>
            <p:ph type="title"/>
          </p:nvPr>
        </p:nvSpPr>
        <p:spPr/>
        <p:txBody>
          <a:bodyPr>
            <a:normAutofit fontScale="90000"/>
          </a:bodyPr>
          <a:lstStyle/>
          <a:p>
            <a:pPr algn="ctr"/>
            <a:r>
              <a:rPr lang="ru-RU" b="1" dirty="0">
                <a:solidFill>
                  <a:schemeClr val="accent6">
                    <a:lumMod val="50000"/>
                  </a:schemeClr>
                </a:solidFill>
              </a:rPr>
              <a:t>Стресс на работе опасен для серьезных и длительных отношений</a:t>
            </a:r>
            <a:br>
              <a:rPr lang="ru-RU" b="1" dirty="0">
                <a:solidFill>
                  <a:schemeClr val="accent6">
                    <a:lumMod val="50000"/>
                  </a:schemeClr>
                </a:solidFill>
              </a:rPr>
            </a:br>
            <a:endParaRPr lang="ru-RU" b="1" dirty="0">
              <a:solidFill>
                <a:schemeClr val="accent6">
                  <a:lumMod val="50000"/>
                </a:schemeClr>
              </a:solidFill>
            </a:endParaRPr>
          </a:p>
        </p:txBody>
      </p:sp>
      <p:sp>
        <p:nvSpPr>
          <p:cNvPr id="3" name="Объект 2">
            <a:extLst>
              <a:ext uri="{FF2B5EF4-FFF2-40B4-BE49-F238E27FC236}">
                <a16:creationId xmlns="" xmlns:a16="http://schemas.microsoft.com/office/drawing/2014/main" id="{3532FEF0-90B7-407E-B6A2-E5A111EAD6A1}"/>
              </a:ext>
            </a:extLst>
          </p:cNvPr>
          <p:cNvSpPr>
            <a:spLocks noGrp="1"/>
          </p:cNvSpPr>
          <p:nvPr>
            <p:ph idx="1"/>
          </p:nvPr>
        </p:nvSpPr>
        <p:spPr>
          <a:xfrm>
            <a:off x="641252" y="1881896"/>
            <a:ext cx="10515600" cy="4351338"/>
          </a:xfrm>
        </p:spPr>
        <p:txBody>
          <a:bodyPr>
            <a:normAutofit fontScale="92500"/>
          </a:bodyPr>
          <a:lstStyle/>
          <a:p>
            <a:pPr marL="0" indent="0" algn="ctr">
              <a:buNone/>
            </a:pPr>
            <a:r>
              <a:rPr lang="ru-RU" sz="4000" dirty="0"/>
              <a:t>Эксперты по межличностным отношениям уверены, что стресс незаметно оказывает свой негативный эффект. «Когда мы «приносим» стресс с работы домой, это означает, что в нервной системе накопилось напряжение, не получившее разрядки, — говорит психотерапевт Александра </a:t>
            </a:r>
            <a:r>
              <a:rPr lang="ru-RU" sz="4000" dirty="0" err="1"/>
              <a:t>Кейтхакис</a:t>
            </a:r>
            <a:r>
              <a:rPr lang="ru-RU" sz="4000" dirty="0"/>
              <a:t>. — Мы ищем возможность как-то сбросить его, и партнер становится жертвой».</a:t>
            </a:r>
          </a:p>
          <a:p>
            <a:pPr marL="0" indent="0" algn="ctr">
              <a:buNone/>
            </a:pPr>
            <a:endParaRPr lang="ru-RU" sz="4000" dirty="0"/>
          </a:p>
        </p:txBody>
      </p:sp>
    </p:spTree>
    <p:extLst>
      <p:ext uri="{BB962C8B-B14F-4D97-AF65-F5344CB8AC3E}">
        <p14:creationId xmlns:p14="http://schemas.microsoft.com/office/powerpoint/2010/main" val="96866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CCD5AE1-C59B-4D59-A3E0-A047A7CAB5E6}"/>
              </a:ext>
            </a:extLst>
          </p:cNvPr>
          <p:cNvSpPr>
            <a:spLocks noGrp="1"/>
          </p:cNvSpPr>
          <p:nvPr>
            <p:ph type="title"/>
          </p:nvPr>
        </p:nvSpPr>
        <p:spPr/>
        <p:txBody>
          <a:bodyPr/>
          <a:lstStyle/>
          <a:p>
            <a:endParaRPr lang="ru-RU"/>
          </a:p>
        </p:txBody>
      </p:sp>
      <p:pic>
        <p:nvPicPr>
          <p:cNvPr id="4" name="Объект 3">
            <a:extLst>
              <a:ext uri="{FF2B5EF4-FFF2-40B4-BE49-F238E27FC236}">
                <a16:creationId xmlns="" xmlns:a16="http://schemas.microsoft.com/office/drawing/2014/main" id="{3047015C-2424-48C6-AD1C-547C3BEAD8BE}"/>
              </a:ext>
            </a:extLst>
          </p:cNvPr>
          <p:cNvPicPr>
            <a:picLocks noGrp="1" noChangeAspect="1"/>
          </p:cNvPicPr>
          <p:nvPr>
            <p:ph idx="1"/>
          </p:nvPr>
        </p:nvPicPr>
        <p:blipFill>
          <a:blip r:embed="rId2"/>
          <a:stretch>
            <a:fillRect/>
          </a:stretch>
        </p:blipFill>
        <p:spPr>
          <a:xfrm>
            <a:off x="2222696" y="970671"/>
            <a:ext cx="7135788" cy="5206292"/>
          </a:xfrm>
          <a:prstGeom prst="rect">
            <a:avLst/>
          </a:prstGeom>
        </p:spPr>
      </p:pic>
    </p:spTree>
    <p:extLst>
      <p:ext uri="{BB962C8B-B14F-4D97-AF65-F5344CB8AC3E}">
        <p14:creationId xmlns:p14="http://schemas.microsoft.com/office/powerpoint/2010/main" val="165232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3AAE732-721A-4529-A7D7-CCA98775EFA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BECDACB8-8346-44D4-BC3C-E5E53F26FE50}"/>
              </a:ext>
            </a:extLst>
          </p:cNvPr>
          <p:cNvSpPr>
            <a:spLocks noGrp="1"/>
          </p:cNvSpPr>
          <p:nvPr>
            <p:ph idx="1"/>
          </p:nvPr>
        </p:nvSpPr>
        <p:spPr/>
        <p:txBody>
          <a:bodyPr/>
          <a:lstStyle/>
          <a:p>
            <a:pPr marL="0" indent="0" algn="ctr">
              <a:buNone/>
            </a:pPr>
            <a:r>
              <a:rPr lang="ru-RU" dirty="0"/>
              <a:t>К примеру, мы можем начать вымещать на нем обиду, которую испытываем к одному из коллег. Когда мы начинаем вовлекать партнера в профессиональные проблемы, это чревато осложнениями.</a:t>
            </a:r>
          </a:p>
          <a:p>
            <a:pPr marL="0" indent="0" algn="ctr">
              <a:buNone/>
            </a:pPr>
            <a:r>
              <a:rPr lang="ru-RU" dirty="0"/>
              <a:t>«Стресс — главный враг либидо» — утверждает психотерапевт из Нью-Йорка Меган Флеминг. Страдает не только интимная жизнь, человек нередко начинает регулярно срываться на своего партнера и обижаться, если тот не проявляет достаточного сочувствия к его проблемам.</a:t>
            </a:r>
          </a:p>
          <a:p>
            <a:endParaRPr lang="ru-RU" dirty="0"/>
          </a:p>
        </p:txBody>
      </p:sp>
    </p:spTree>
    <p:extLst>
      <p:ext uri="{BB962C8B-B14F-4D97-AF65-F5344CB8AC3E}">
        <p14:creationId xmlns:p14="http://schemas.microsoft.com/office/powerpoint/2010/main" val="4009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dirty="0"/>
              <a:t>Распространенность стресса очень велика.  В развитых странах 70% населения находятся в состоянии постоянного стресса. Свыше 90% страдают от стресса несколько раз в месяц. </a:t>
            </a:r>
          </a:p>
          <a:p>
            <a:pPr marL="0" indent="0" algn="ctr">
              <a:buNone/>
            </a:pPr>
            <a:r>
              <a:rPr lang="ru-RU" dirty="0"/>
              <a:t>Это очень тревожный показатель, учитывая, насколько опасными могут быть последствия стресса. Переживание стресса требует от человека больших </a:t>
            </a:r>
            <a:r>
              <a:rPr lang="ru-RU" dirty="0" err="1"/>
              <a:t>энергозатрат</a:t>
            </a:r>
            <a:r>
              <a:rPr lang="ru-RU" dirty="0"/>
              <a:t>. Поэтому длительное воздействие стрессовых факторов вызывает слабость, апатию, ощущение нехватки сил. </a:t>
            </a:r>
          </a:p>
          <a:p>
            <a:pPr marL="0" indent="0" algn="ctr">
              <a:buNone/>
            </a:pPr>
            <a:r>
              <a:rPr lang="ru-RU" dirty="0"/>
              <a:t>Также со стрессом связывают развитие 80% известных науке заболеваний.</a:t>
            </a:r>
          </a:p>
          <a:p>
            <a:endParaRPr lang="ru-RU" dirty="0"/>
          </a:p>
        </p:txBody>
      </p:sp>
    </p:spTree>
    <p:extLst>
      <p:ext uri="{BB962C8B-B14F-4D97-AF65-F5344CB8AC3E}">
        <p14:creationId xmlns:p14="http://schemas.microsoft.com/office/powerpoint/2010/main" val="3090674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039E6A7-BD0F-4839-A037-806FBCD205D6}"/>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624980C6-34F0-45AE-9892-ADE3F50ED44C}"/>
              </a:ext>
            </a:extLst>
          </p:cNvPr>
          <p:cNvSpPr>
            <a:spLocks noGrp="1"/>
          </p:cNvSpPr>
          <p:nvPr>
            <p:ph idx="1"/>
          </p:nvPr>
        </p:nvSpPr>
        <p:spPr>
          <a:xfrm>
            <a:off x="838200" y="1336431"/>
            <a:ext cx="10515600" cy="4840532"/>
          </a:xfrm>
        </p:spPr>
        <p:txBody>
          <a:bodyPr>
            <a:noAutofit/>
          </a:bodyPr>
          <a:lstStyle/>
          <a:p>
            <a:pPr marL="0" indent="0" algn="ctr">
              <a:buNone/>
            </a:pPr>
            <a:r>
              <a:rPr lang="ru-RU" sz="3600" dirty="0"/>
              <a:t>Партнеры в таких парах обычно рассчитывают, что могут излить душу друг другу после трудного дня, и если оказывается, что второй партнер не готов их выслушать и поддержать, возможны обиды. </a:t>
            </a:r>
          </a:p>
          <a:p>
            <a:pPr marL="0" indent="0" algn="ctr">
              <a:buNone/>
            </a:pPr>
            <a:r>
              <a:rPr lang="ru-RU" sz="3600" b="1" dirty="0"/>
              <a:t>Когда люди привыкли друг к другу, зачастую отношение к партнеру меняется и с ним обращаются иначе, чем, скажем, с близким другом или кем-то, на кого пытаются произвести хорошее впечатление</a:t>
            </a:r>
            <a:endParaRPr lang="ru-RU" sz="3600" dirty="0"/>
          </a:p>
        </p:txBody>
      </p:sp>
    </p:spTree>
    <p:extLst>
      <p:ext uri="{BB962C8B-B14F-4D97-AF65-F5344CB8AC3E}">
        <p14:creationId xmlns:p14="http://schemas.microsoft.com/office/powerpoint/2010/main" val="820712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9C10DD7-0B93-4BC8-84E5-DD0A97675BC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1FB87770-095E-40A7-8CD8-8055C3BB3AC2}"/>
              </a:ext>
            </a:extLst>
          </p:cNvPr>
          <p:cNvSpPr>
            <a:spLocks noGrp="1"/>
          </p:cNvSpPr>
          <p:nvPr>
            <p:ph idx="1"/>
          </p:nvPr>
        </p:nvSpPr>
        <p:spPr/>
        <p:txBody>
          <a:bodyPr>
            <a:normAutofit/>
          </a:bodyPr>
          <a:lstStyle/>
          <a:p>
            <a:pPr marL="0" indent="0" algn="ctr">
              <a:buNone/>
            </a:pPr>
            <a:r>
              <a:rPr lang="ru-RU" dirty="0"/>
              <a:t>Откровенно рассказывая о своей жизни и прося совета, вы сможете укрепить отношения. А постоянные жалобы на коллег вряд ли пойдут на пользу.  Не рекомендуется рассказывать о ваших неприятностях во всех подробностях, </a:t>
            </a:r>
            <a:r>
              <a:rPr lang="ru-RU" b="1" dirty="0"/>
              <a:t>вместо этого лучше поговорить о том, как на вас повлияло случившееся</a:t>
            </a:r>
            <a:r>
              <a:rPr lang="ru-RU" dirty="0"/>
              <a:t>. «Можно сказать «Меня совершенно измотал этот безумный день» или «Как же меня злит, что коллеги все время пользуются моей добротой». Это позволит немного «выпустить пар», не обременяя партнера ненужными подробностями</a:t>
            </a:r>
          </a:p>
          <a:p>
            <a:endParaRPr lang="ru-RU" dirty="0"/>
          </a:p>
        </p:txBody>
      </p:sp>
    </p:spTree>
    <p:extLst>
      <p:ext uri="{BB962C8B-B14F-4D97-AF65-F5344CB8AC3E}">
        <p14:creationId xmlns:p14="http://schemas.microsoft.com/office/powerpoint/2010/main" val="1871098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FB61ABE-34DB-44A0-BDEA-B6D2A85F005A}"/>
              </a:ext>
            </a:extLst>
          </p:cNvPr>
          <p:cNvSpPr>
            <a:spLocks noGrp="1"/>
          </p:cNvSpPr>
          <p:nvPr>
            <p:ph type="title"/>
          </p:nvPr>
        </p:nvSpPr>
        <p:spPr/>
        <p:txBody>
          <a:bodyPr/>
          <a:lstStyle/>
          <a:p>
            <a:endParaRPr lang="ru-RU"/>
          </a:p>
        </p:txBody>
      </p:sp>
      <p:pic>
        <p:nvPicPr>
          <p:cNvPr id="4" name="Объект 3">
            <a:extLst>
              <a:ext uri="{FF2B5EF4-FFF2-40B4-BE49-F238E27FC236}">
                <a16:creationId xmlns="" xmlns:a16="http://schemas.microsoft.com/office/drawing/2014/main" id="{66BA6625-D805-418A-AE89-00F4A9FE01AA}"/>
              </a:ext>
            </a:extLst>
          </p:cNvPr>
          <p:cNvPicPr>
            <a:picLocks noGrp="1" noChangeAspect="1"/>
          </p:cNvPicPr>
          <p:nvPr>
            <p:ph idx="1"/>
          </p:nvPr>
        </p:nvPicPr>
        <p:blipFill>
          <a:blip r:embed="rId2"/>
          <a:stretch>
            <a:fillRect/>
          </a:stretch>
        </p:blipFill>
        <p:spPr>
          <a:xfrm>
            <a:off x="1559169" y="365125"/>
            <a:ext cx="9073661" cy="5981615"/>
          </a:xfrm>
          <a:prstGeom prst="rect">
            <a:avLst/>
          </a:prstGeom>
        </p:spPr>
      </p:pic>
    </p:spTree>
    <p:extLst>
      <p:ext uri="{BB962C8B-B14F-4D97-AF65-F5344CB8AC3E}">
        <p14:creationId xmlns:p14="http://schemas.microsoft.com/office/powerpoint/2010/main" val="3292142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131896E-CBFA-40EE-AAE2-E25B99FDEDD3}"/>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B9E47863-1C96-40BA-B94A-654F6528C3A2}"/>
              </a:ext>
            </a:extLst>
          </p:cNvPr>
          <p:cNvSpPr>
            <a:spLocks noGrp="1"/>
          </p:cNvSpPr>
          <p:nvPr>
            <p:ph idx="1"/>
          </p:nvPr>
        </p:nvSpPr>
        <p:spPr/>
        <p:txBody>
          <a:bodyPr>
            <a:normAutofit/>
          </a:bodyPr>
          <a:lstStyle/>
          <a:p>
            <a:pPr marL="0" indent="0" algn="ctr">
              <a:buNone/>
            </a:pPr>
            <a:r>
              <a:rPr lang="ru-RU" sz="3600" dirty="0"/>
              <a:t>Если партнер постоянно жалуется на жизнь, это стоит с ним обсудить, выбрав для разговора подходящий момент, например, во время прогулки или просмотра любимых сериалов. </a:t>
            </a:r>
            <a:r>
              <a:rPr lang="ru-RU" sz="3600" b="1" dirty="0"/>
              <a:t>Мягко объясните, что вам тяжело бесконечно выслушивать жалобы и что это создает напряжение в ваших отношениях</a:t>
            </a:r>
            <a:endParaRPr lang="ru-RU" b="1" dirty="0"/>
          </a:p>
        </p:txBody>
      </p:sp>
    </p:spTree>
    <p:extLst>
      <p:ext uri="{BB962C8B-B14F-4D97-AF65-F5344CB8AC3E}">
        <p14:creationId xmlns:p14="http://schemas.microsoft.com/office/powerpoint/2010/main" val="3431290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33E7B0A-EEC0-4196-8591-40637948D16D}"/>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5BE7EA6B-71E4-4243-8C24-9680ADC4E86D}"/>
              </a:ext>
            </a:extLst>
          </p:cNvPr>
          <p:cNvSpPr>
            <a:spLocks noGrp="1"/>
          </p:cNvSpPr>
          <p:nvPr>
            <p:ph idx="1"/>
          </p:nvPr>
        </p:nvSpPr>
        <p:spPr/>
        <p:txBody>
          <a:bodyPr/>
          <a:lstStyle/>
          <a:p>
            <a:pPr marL="0" indent="0" algn="ctr">
              <a:buNone/>
            </a:pPr>
            <a:r>
              <a:rPr lang="ru-RU" sz="4000" dirty="0"/>
              <a:t>Не винить его, вместо этого обсудите, </a:t>
            </a:r>
            <a:r>
              <a:rPr lang="ru-RU" sz="4000" b="1" dirty="0"/>
              <a:t>какие эмоции у вас вызывает его поведение</a:t>
            </a:r>
            <a:r>
              <a:rPr lang="ru-RU" sz="4000" dirty="0"/>
              <a:t>, и предложите решение проблемы. </a:t>
            </a:r>
          </a:p>
          <a:p>
            <a:pPr marL="0" indent="0" algn="ctr">
              <a:buNone/>
            </a:pPr>
            <a:r>
              <a:rPr lang="ru-RU" sz="4000" dirty="0"/>
              <a:t>К примеру, каждый вечер выделять 15 минут на то, чтобы вы оба могли поделиться друг с другом тем, что вас беспокоит.</a:t>
            </a:r>
          </a:p>
          <a:p>
            <a:endParaRPr lang="ru-RU" dirty="0"/>
          </a:p>
        </p:txBody>
      </p:sp>
    </p:spTree>
    <p:extLst>
      <p:ext uri="{BB962C8B-B14F-4D97-AF65-F5344CB8AC3E}">
        <p14:creationId xmlns:p14="http://schemas.microsoft.com/office/powerpoint/2010/main" val="222048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178D6E5-B336-4974-B273-123666BF558C}"/>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5F739B86-4FA8-44EE-BEBA-E7DFA9316BEA}"/>
              </a:ext>
            </a:extLst>
          </p:cNvPr>
          <p:cNvSpPr>
            <a:spLocks noGrp="1"/>
          </p:cNvSpPr>
          <p:nvPr>
            <p:ph idx="1"/>
          </p:nvPr>
        </p:nvSpPr>
        <p:spPr/>
        <p:txBody>
          <a:bodyPr/>
          <a:lstStyle/>
          <a:p>
            <a:pPr marL="0" indent="0" algn="ctr">
              <a:buNone/>
            </a:pPr>
            <a:r>
              <a:rPr lang="ru-RU" dirty="0"/>
              <a:t>Начинать эти вечерние разговоры можно так: «Мне нужен твой совет» или «Мне просто нужно выговориться, можешь послушать пару минут?».</a:t>
            </a:r>
          </a:p>
          <a:p>
            <a:pPr marL="0" indent="0" algn="ctr">
              <a:buNone/>
            </a:pPr>
            <a:r>
              <a:rPr lang="ru-RU" b="1" dirty="0"/>
              <a:t>Ясно дав партнеру понять, что вам нужно, вы повышаете вероятность того, что вас услышат и поймут, и тогда этот разговор поможет вам почувствовать себя лучше. </a:t>
            </a:r>
          </a:p>
          <a:p>
            <a:pPr marL="0" indent="0" algn="ctr">
              <a:buNone/>
            </a:pPr>
            <a:r>
              <a:rPr lang="ru-RU" dirty="0"/>
              <a:t> А после этого сможете провести остаток вечера в комфорте, наслаждаясь обществом друг друга, лучшего лекарства от стресса еще не придумали.</a:t>
            </a:r>
          </a:p>
          <a:p>
            <a:endParaRPr lang="ru-RU" dirty="0"/>
          </a:p>
        </p:txBody>
      </p:sp>
    </p:spTree>
    <p:extLst>
      <p:ext uri="{BB962C8B-B14F-4D97-AF65-F5344CB8AC3E}">
        <p14:creationId xmlns:p14="http://schemas.microsoft.com/office/powerpoint/2010/main" val="2199009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A2597C4-4AF6-484F-9189-63A9629B2FAF}"/>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30EA4E44-505E-4821-A0DE-EC90C34C4947}"/>
              </a:ext>
            </a:extLst>
          </p:cNvPr>
          <p:cNvSpPr>
            <a:spLocks noGrp="1"/>
          </p:cNvSpPr>
          <p:nvPr>
            <p:ph idx="1"/>
          </p:nvPr>
        </p:nvSpPr>
        <p:spPr/>
        <p:txBody>
          <a:bodyPr/>
          <a:lstStyle/>
          <a:p>
            <a:pPr marL="0" indent="0" algn="ctr">
              <a:buNone/>
            </a:pPr>
            <a:r>
              <a:rPr lang="ru-RU" sz="3200" dirty="0"/>
              <a:t>Если у вас стрессовая работа, постарайтесь сбросить напряжение после окончания трудового дня, не обременяя партнера. Послушайте расслабляющую музыку, сходите в спортзал или устройте сеанс медитации перед ужином. «Многим трудно психологически перестроиться после рабочего дня, и домой они приходят измотанными», — объясняет психотерапевт Меган Флеминг.</a:t>
            </a:r>
          </a:p>
          <a:p>
            <a:endParaRPr lang="ru-RU" dirty="0"/>
          </a:p>
        </p:txBody>
      </p:sp>
    </p:spTree>
    <p:extLst>
      <p:ext uri="{BB962C8B-B14F-4D97-AF65-F5344CB8AC3E}">
        <p14:creationId xmlns:p14="http://schemas.microsoft.com/office/powerpoint/2010/main" val="1614500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7FF07A3-BCED-499C-A113-B8B763A89E91}"/>
              </a:ext>
            </a:extLst>
          </p:cNvPr>
          <p:cNvSpPr>
            <a:spLocks noGrp="1"/>
          </p:cNvSpPr>
          <p:nvPr>
            <p:ph type="title"/>
          </p:nvPr>
        </p:nvSpPr>
        <p:spPr/>
        <p:txBody>
          <a:bodyPr/>
          <a:lstStyle/>
          <a:p>
            <a:endParaRPr lang="ru-RU"/>
          </a:p>
        </p:txBody>
      </p:sp>
      <p:pic>
        <p:nvPicPr>
          <p:cNvPr id="4" name="Объект 3">
            <a:extLst>
              <a:ext uri="{FF2B5EF4-FFF2-40B4-BE49-F238E27FC236}">
                <a16:creationId xmlns="" xmlns:a16="http://schemas.microsoft.com/office/drawing/2014/main" id="{309541B2-F0C1-472B-938A-A31024C55ECC}"/>
              </a:ext>
            </a:extLst>
          </p:cNvPr>
          <p:cNvPicPr>
            <a:picLocks noGrp="1" noChangeAspect="1"/>
          </p:cNvPicPr>
          <p:nvPr>
            <p:ph idx="1"/>
          </p:nvPr>
        </p:nvPicPr>
        <p:blipFill>
          <a:blip r:embed="rId2"/>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158155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F019B56-E7F1-4623-9B06-1589A2B6AECE}"/>
              </a:ext>
            </a:extLst>
          </p:cNvPr>
          <p:cNvSpPr>
            <a:spLocks noGrp="1"/>
          </p:cNvSpPr>
          <p:nvPr>
            <p:ph type="title"/>
          </p:nvPr>
        </p:nvSpPr>
        <p:spPr/>
        <p:txBody>
          <a:bodyPr/>
          <a:lstStyle/>
          <a:p>
            <a:pPr algn="ctr"/>
            <a:r>
              <a:rPr lang="ru-RU" b="1" dirty="0"/>
              <a:t>Откажитесь от всего лишнего</a:t>
            </a:r>
            <a:br>
              <a:rPr lang="ru-RU" b="1" dirty="0"/>
            </a:br>
            <a:endParaRPr lang="ru-RU" b="1" dirty="0"/>
          </a:p>
        </p:txBody>
      </p:sp>
      <p:sp>
        <p:nvSpPr>
          <p:cNvPr id="3" name="Объект 2">
            <a:extLst>
              <a:ext uri="{FF2B5EF4-FFF2-40B4-BE49-F238E27FC236}">
                <a16:creationId xmlns="" xmlns:a16="http://schemas.microsoft.com/office/drawing/2014/main" id="{964DA0B5-DA99-4747-8651-D59088A1852E}"/>
              </a:ext>
            </a:extLst>
          </p:cNvPr>
          <p:cNvSpPr>
            <a:spLocks noGrp="1"/>
          </p:cNvSpPr>
          <p:nvPr>
            <p:ph idx="1"/>
          </p:nvPr>
        </p:nvSpPr>
        <p:spPr>
          <a:xfrm>
            <a:off x="838200" y="1448972"/>
            <a:ext cx="10515600" cy="4727991"/>
          </a:xfrm>
        </p:spPr>
        <p:txBody>
          <a:bodyPr>
            <a:normAutofit/>
          </a:bodyPr>
          <a:lstStyle/>
          <a:p>
            <a:pPr marL="0" indent="0" algn="ctr">
              <a:buNone/>
            </a:pPr>
            <a:r>
              <a:rPr lang="ru-RU" dirty="0"/>
              <a:t>Составьте список текущих дел и проектов. Выделите среди них </a:t>
            </a:r>
            <a:r>
              <a:rPr lang="ru-RU" b="1" dirty="0"/>
              <a:t>абсолютно необходимые и вычеркните все остальное</a:t>
            </a:r>
            <a:r>
              <a:rPr lang="ru-RU" dirty="0"/>
              <a:t>. Обсудите с начальством список своих обязанностей и приоритетов и посоветуйтесь насчет работы над текущими проектами. Что касается обязанностей, не связанных с работой (социальные, волонтерские), — поговорите с людьми, которым вы давали обещания, и предупредите, что в данный момент вы не имеете возможности их выполнить. </a:t>
            </a:r>
            <a:r>
              <a:rPr lang="ru-RU" b="1" dirty="0"/>
              <a:t>Вы также можете попросить о помощи.</a:t>
            </a:r>
            <a:r>
              <a:rPr lang="ru-RU" dirty="0"/>
              <a:t> Не берите на себя никаких новых обязательств, пока не почувствуете, что уровень стресса в вашей жизни снизился до приемлемого.</a:t>
            </a:r>
          </a:p>
        </p:txBody>
      </p:sp>
    </p:spTree>
    <p:extLst>
      <p:ext uri="{BB962C8B-B14F-4D97-AF65-F5344CB8AC3E}">
        <p14:creationId xmlns:p14="http://schemas.microsoft.com/office/powerpoint/2010/main" val="84098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429497F-C499-4FD9-BD59-45DF7AEDC48E}"/>
              </a:ext>
            </a:extLst>
          </p:cNvPr>
          <p:cNvSpPr>
            <a:spLocks noGrp="1"/>
          </p:cNvSpPr>
          <p:nvPr>
            <p:ph type="title"/>
          </p:nvPr>
        </p:nvSpPr>
        <p:spPr/>
        <p:txBody>
          <a:bodyPr/>
          <a:lstStyle/>
          <a:p>
            <a:pPr algn="ctr"/>
            <a:r>
              <a:rPr lang="ru-RU" dirty="0"/>
              <a:t>Задействуйте «группу поддержки»</a:t>
            </a:r>
            <a:br>
              <a:rPr lang="ru-RU" dirty="0"/>
            </a:br>
            <a:endParaRPr lang="ru-RU" dirty="0"/>
          </a:p>
        </p:txBody>
      </p:sp>
      <p:sp>
        <p:nvSpPr>
          <p:cNvPr id="3" name="Объект 2">
            <a:extLst>
              <a:ext uri="{FF2B5EF4-FFF2-40B4-BE49-F238E27FC236}">
                <a16:creationId xmlns="" xmlns:a16="http://schemas.microsoft.com/office/drawing/2014/main" id="{41FA8467-18A4-4E5A-A252-19C5BFFCD3E8}"/>
              </a:ext>
            </a:extLst>
          </p:cNvPr>
          <p:cNvSpPr>
            <a:spLocks noGrp="1"/>
          </p:cNvSpPr>
          <p:nvPr>
            <p:ph idx="1"/>
          </p:nvPr>
        </p:nvSpPr>
        <p:spPr/>
        <p:txBody>
          <a:bodyPr>
            <a:normAutofit/>
          </a:bodyPr>
          <a:lstStyle/>
          <a:p>
            <a:pPr marL="0" indent="0" algn="ctr">
              <a:buNone/>
            </a:pPr>
            <a:r>
              <a:rPr lang="ru-RU" sz="3200" dirty="0"/>
              <a:t>Поговорите с другом или родственником, с которым у вас близкие отношения. Расскажите им, что вам тяжело, и как вы были бы рады получить поддержку и совет. Возможно, близкому человеку доводилось переживать похожие трудности, и он сможет поделиться опытом. Не обязательно бороться с жизненными испытаниями в одиночку. </a:t>
            </a:r>
            <a:r>
              <a:rPr lang="ru-RU" sz="3200" b="1" dirty="0"/>
              <a:t>Помощь семьи и друзей также может придать вам сил для того, чтобы начать вести более здоровый образ жизни.</a:t>
            </a:r>
          </a:p>
        </p:txBody>
      </p:sp>
    </p:spTree>
    <p:extLst>
      <p:ext uri="{BB962C8B-B14F-4D97-AF65-F5344CB8AC3E}">
        <p14:creationId xmlns:p14="http://schemas.microsoft.com/office/powerpoint/2010/main" val="314255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0" indent="0" algn="ctr">
              <a:buNone/>
            </a:pPr>
            <a:r>
              <a:rPr lang="ru-RU" sz="3600" dirty="0"/>
              <a:t>Наибольшее значение для современного человека имеет эмоциональный стресс.</a:t>
            </a:r>
          </a:p>
          <a:p>
            <a:pPr marL="0" indent="0" algn="ctr">
              <a:buNone/>
            </a:pPr>
            <a:r>
              <a:rPr lang="ru-RU" sz="3600" b="1" i="1" dirty="0"/>
              <a:t>Эмоциональный стресс</a:t>
            </a:r>
            <a:r>
              <a:rPr lang="ru-RU" sz="3600" i="1" dirty="0"/>
              <a:t> </a:t>
            </a:r>
            <a:r>
              <a:rPr lang="ru-RU" sz="3600" dirty="0"/>
              <a:t>— состояние ярко выраженного психоэмоционального переживания человеком каких-либо событий, а также конфликтных жизненных ситуаций, которые остро или длительно ограничивают удовлетворение его социальных или биологических потребностей.</a:t>
            </a:r>
          </a:p>
          <a:p>
            <a:pPr marL="0" indent="0" algn="ctr">
              <a:buNone/>
            </a:pPr>
            <a:endParaRPr lang="ru-RU" sz="2700" dirty="0"/>
          </a:p>
        </p:txBody>
      </p:sp>
    </p:spTree>
    <p:extLst>
      <p:ext uri="{BB962C8B-B14F-4D97-AF65-F5344CB8AC3E}">
        <p14:creationId xmlns:p14="http://schemas.microsoft.com/office/powerpoint/2010/main" val="609674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3E4CC9-E692-410E-931F-E300852FEC93}"/>
              </a:ext>
            </a:extLst>
          </p:cNvPr>
          <p:cNvSpPr>
            <a:spLocks noGrp="1"/>
          </p:cNvSpPr>
          <p:nvPr>
            <p:ph type="title"/>
          </p:nvPr>
        </p:nvSpPr>
        <p:spPr/>
        <p:txBody>
          <a:bodyPr>
            <a:normAutofit fontScale="90000"/>
          </a:bodyPr>
          <a:lstStyle/>
          <a:p>
            <a:pPr algn="ctr"/>
            <a:r>
              <a:rPr lang="ru-RU" dirty="0"/>
              <a:t>Сделайте маленький шаг к здоровому образу жизни</a:t>
            </a:r>
            <a:br>
              <a:rPr lang="ru-RU" dirty="0"/>
            </a:br>
            <a:endParaRPr lang="ru-RU" dirty="0"/>
          </a:p>
        </p:txBody>
      </p:sp>
      <p:sp>
        <p:nvSpPr>
          <p:cNvPr id="3" name="Объект 2">
            <a:extLst>
              <a:ext uri="{FF2B5EF4-FFF2-40B4-BE49-F238E27FC236}">
                <a16:creationId xmlns="" xmlns:a16="http://schemas.microsoft.com/office/drawing/2014/main" id="{2953659F-5385-416A-A954-2C20D6ECE5CF}"/>
              </a:ext>
            </a:extLst>
          </p:cNvPr>
          <p:cNvSpPr>
            <a:spLocks noGrp="1"/>
          </p:cNvSpPr>
          <p:nvPr>
            <p:ph idx="1"/>
          </p:nvPr>
        </p:nvSpPr>
        <p:spPr>
          <a:xfrm>
            <a:off x="838200" y="1448971"/>
            <a:ext cx="10397197" cy="4179351"/>
          </a:xfrm>
        </p:spPr>
        <p:txBody>
          <a:bodyPr>
            <a:normAutofit/>
          </a:bodyPr>
          <a:lstStyle/>
          <a:p>
            <a:pPr marL="0" indent="0" algn="ctr">
              <a:buNone/>
            </a:pPr>
            <a:r>
              <a:rPr lang="ru-RU" sz="4400" dirty="0"/>
              <a:t>Укрепив здоровье, вы добавите себе энергии, необходимой для того, чтобы справляться с жизненными трудностями. Положительный эффект могут дать даже небольшие изменения — например, сокращение употребления кофеина. </a:t>
            </a:r>
          </a:p>
        </p:txBody>
      </p:sp>
    </p:spTree>
    <p:extLst>
      <p:ext uri="{BB962C8B-B14F-4D97-AF65-F5344CB8AC3E}">
        <p14:creationId xmlns:p14="http://schemas.microsoft.com/office/powerpoint/2010/main" val="85610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B388417-78C0-4479-9DB3-7B42B2ACF564}"/>
              </a:ext>
            </a:extLst>
          </p:cNvPr>
          <p:cNvSpPr>
            <a:spLocks noGrp="1"/>
          </p:cNvSpPr>
          <p:nvPr>
            <p:ph type="title"/>
          </p:nvPr>
        </p:nvSpPr>
        <p:spPr/>
        <p:txBody>
          <a:bodyPr/>
          <a:lstStyle/>
          <a:p>
            <a:endParaRPr lang="ru-RU"/>
          </a:p>
        </p:txBody>
      </p:sp>
      <p:pic>
        <p:nvPicPr>
          <p:cNvPr id="4" name="Объект 3">
            <a:extLst>
              <a:ext uri="{FF2B5EF4-FFF2-40B4-BE49-F238E27FC236}">
                <a16:creationId xmlns="" xmlns:a16="http://schemas.microsoft.com/office/drawing/2014/main" id="{76C89213-7E40-4948-ACB0-5C9573733F9E}"/>
              </a:ext>
            </a:extLst>
          </p:cNvPr>
          <p:cNvPicPr>
            <a:picLocks noGrp="1" noChangeAspect="1"/>
          </p:cNvPicPr>
          <p:nvPr>
            <p:ph idx="1"/>
          </p:nvPr>
        </p:nvPicPr>
        <p:blipFill>
          <a:blip r:embed="rId2"/>
          <a:stretch>
            <a:fillRect/>
          </a:stretch>
        </p:blipFill>
        <p:spPr>
          <a:xfrm>
            <a:off x="1631852" y="717452"/>
            <a:ext cx="8961120" cy="5514536"/>
          </a:xfrm>
          <a:prstGeom prst="rect">
            <a:avLst/>
          </a:prstGeom>
        </p:spPr>
      </p:pic>
    </p:spTree>
    <p:extLst>
      <p:ext uri="{BB962C8B-B14F-4D97-AF65-F5344CB8AC3E}">
        <p14:creationId xmlns:p14="http://schemas.microsoft.com/office/powerpoint/2010/main" val="1174164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E480CE-0C78-4A6A-AFE1-049734A4BE72}"/>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152A6E8A-3769-4D2A-905C-B7EF77AF44BB}"/>
              </a:ext>
            </a:extLst>
          </p:cNvPr>
          <p:cNvSpPr>
            <a:spLocks noGrp="1"/>
          </p:cNvSpPr>
          <p:nvPr>
            <p:ph idx="1"/>
          </p:nvPr>
        </p:nvSpPr>
        <p:spPr>
          <a:xfrm>
            <a:off x="838200" y="1237957"/>
            <a:ext cx="10515600" cy="4939006"/>
          </a:xfrm>
        </p:spPr>
        <p:txBody>
          <a:bodyPr>
            <a:noAutofit/>
          </a:bodyPr>
          <a:lstStyle/>
          <a:p>
            <a:pPr marL="0" indent="0" algn="ctr">
              <a:buNone/>
            </a:pPr>
            <a:r>
              <a:rPr lang="ru-RU" sz="3200" dirty="0"/>
              <a:t>Исследования показывают, что без кофеина люди ощущают себя более спокойными, менее «дергаными», улучшается качество сна, прибавляется энергии, уменьшаются или исчезают такие неприятные симптомы, как изжога или мышечные боли. Прогулки или другая аэробная физическая активность также помогают прибавить энергию, улучшить концентрацию внимания и снизить тревожность. Физические нагрузки повышают выработку эндорфинов и снижают выработку гормонов стресса.</a:t>
            </a:r>
          </a:p>
        </p:txBody>
      </p:sp>
    </p:spTree>
    <p:extLst>
      <p:ext uri="{BB962C8B-B14F-4D97-AF65-F5344CB8AC3E}">
        <p14:creationId xmlns:p14="http://schemas.microsoft.com/office/powerpoint/2010/main" val="2968637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E44A9AE-035C-4687-937C-45A41DC4709A}"/>
              </a:ext>
            </a:extLst>
          </p:cNvPr>
          <p:cNvSpPr>
            <a:spLocks noGrp="1"/>
          </p:cNvSpPr>
          <p:nvPr>
            <p:ph type="title"/>
          </p:nvPr>
        </p:nvSpPr>
        <p:spPr/>
        <p:txBody>
          <a:bodyPr/>
          <a:lstStyle/>
          <a:p>
            <a:pPr algn="ctr"/>
            <a:r>
              <a:rPr lang="ru-RU" dirty="0"/>
              <a:t>Наладьте сон</a:t>
            </a:r>
            <a:br>
              <a:rPr lang="ru-RU" dirty="0"/>
            </a:br>
            <a:endParaRPr lang="ru-RU" dirty="0"/>
          </a:p>
        </p:txBody>
      </p:sp>
      <p:sp>
        <p:nvSpPr>
          <p:cNvPr id="3" name="Объект 2">
            <a:extLst>
              <a:ext uri="{FF2B5EF4-FFF2-40B4-BE49-F238E27FC236}">
                <a16:creationId xmlns="" xmlns:a16="http://schemas.microsoft.com/office/drawing/2014/main" id="{E4BDCD9A-7DB3-4863-98E1-D0E0B12E52BE}"/>
              </a:ext>
            </a:extLst>
          </p:cNvPr>
          <p:cNvSpPr>
            <a:spLocks noGrp="1"/>
          </p:cNvSpPr>
          <p:nvPr>
            <p:ph idx="1"/>
          </p:nvPr>
        </p:nvSpPr>
        <p:spPr/>
        <p:txBody>
          <a:bodyPr>
            <a:normAutofit/>
          </a:bodyPr>
          <a:lstStyle/>
          <a:p>
            <a:pPr marL="0" indent="0">
              <a:buNone/>
            </a:pPr>
            <a:r>
              <a:rPr lang="ru-RU" dirty="0"/>
              <a:t>Люди, испытывающие хронический стресс, часто плохо спят или страдают от бессонницы. Важно ложиться каждый день примерно в одно и то же время, спать не меньше 7-8 часов. За пару часов до сна желательно постараться расслабиться — послушать спокойную музыку, почитать хорошую книгу, принять ванну, заняться медитацией. </a:t>
            </a:r>
            <a:r>
              <a:rPr lang="ru-RU" b="1" dirty="0"/>
              <a:t>Непосредственно перед сном нежелательно много есть или заниматься физическими упражнениями</a:t>
            </a:r>
            <a:r>
              <a:rPr lang="ru-RU" dirty="0"/>
              <a:t>. Если вы часто не можете уснуть и, лежа в постели, обдумываете все свои заботы, попробуйте заранее составить список всего, что вас беспокоит. С проблемами лучше разбираться утром, на свежую голову.</a:t>
            </a:r>
          </a:p>
        </p:txBody>
      </p:sp>
    </p:spTree>
    <p:extLst>
      <p:ext uri="{BB962C8B-B14F-4D97-AF65-F5344CB8AC3E}">
        <p14:creationId xmlns:p14="http://schemas.microsoft.com/office/powerpoint/2010/main" val="2645314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2C8E394-1F10-409C-9599-52493E9B1A9D}"/>
              </a:ext>
            </a:extLst>
          </p:cNvPr>
          <p:cNvSpPr>
            <a:spLocks noGrp="1"/>
          </p:cNvSpPr>
          <p:nvPr>
            <p:ph type="title"/>
          </p:nvPr>
        </p:nvSpPr>
        <p:spPr>
          <a:xfrm>
            <a:off x="1063284" y="-141312"/>
            <a:ext cx="10515600" cy="1325563"/>
          </a:xfrm>
        </p:spPr>
        <p:txBody>
          <a:bodyPr/>
          <a:lstStyle/>
          <a:p>
            <a:endParaRPr lang="ru-RU"/>
          </a:p>
        </p:txBody>
      </p:sp>
      <p:pic>
        <p:nvPicPr>
          <p:cNvPr id="4" name="Объект 3">
            <a:extLst>
              <a:ext uri="{FF2B5EF4-FFF2-40B4-BE49-F238E27FC236}">
                <a16:creationId xmlns="" xmlns:a16="http://schemas.microsoft.com/office/drawing/2014/main" id="{F44579A0-E4C6-42EC-930D-BB30B97F07A3}"/>
              </a:ext>
            </a:extLst>
          </p:cNvPr>
          <p:cNvPicPr>
            <a:picLocks noGrp="1" noChangeAspect="1"/>
          </p:cNvPicPr>
          <p:nvPr>
            <p:ph idx="1"/>
          </p:nvPr>
        </p:nvPicPr>
        <p:blipFill>
          <a:blip r:embed="rId2"/>
          <a:stretch>
            <a:fillRect/>
          </a:stretch>
        </p:blipFill>
        <p:spPr>
          <a:xfrm>
            <a:off x="3334043" y="151228"/>
            <a:ext cx="4901720" cy="6555544"/>
          </a:xfrm>
          <a:prstGeom prst="rect">
            <a:avLst/>
          </a:prstGeom>
        </p:spPr>
      </p:pic>
    </p:spTree>
    <p:extLst>
      <p:ext uri="{BB962C8B-B14F-4D97-AF65-F5344CB8AC3E}">
        <p14:creationId xmlns:p14="http://schemas.microsoft.com/office/powerpoint/2010/main" val="735851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C992FB8-D18E-47E8-B704-944C36C70766}"/>
              </a:ext>
            </a:extLst>
          </p:cNvPr>
          <p:cNvSpPr>
            <a:spLocks noGrp="1"/>
          </p:cNvSpPr>
          <p:nvPr>
            <p:ph type="title"/>
          </p:nvPr>
        </p:nvSpPr>
        <p:spPr/>
        <p:txBody>
          <a:bodyPr/>
          <a:lstStyle/>
          <a:p>
            <a:pPr algn="ctr"/>
            <a:r>
              <a:rPr lang="ru-RU" dirty="0"/>
              <a:t>Старайтесь мыслить позитивно</a:t>
            </a:r>
            <a:br>
              <a:rPr lang="ru-RU" dirty="0"/>
            </a:br>
            <a:endParaRPr lang="ru-RU" dirty="0"/>
          </a:p>
        </p:txBody>
      </p:sp>
      <p:sp>
        <p:nvSpPr>
          <p:cNvPr id="3" name="Объект 2">
            <a:extLst>
              <a:ext uri="{FF2B5EF4-FFF2-40B4-BE49-F238E27FC236}">
                <a16:creationId xmlns="" xmlns:a16="http://schemas.microsoft.com/office/drawing/2014/main" id="{600667D5-F1F1-4145-A1EB-404A1D9AEE87}"/>
              </a:ext>
            </a:extLst>
          </p:cNvPr>
          <p:cNvSpPr>
            <a:spLocks noGrp="1"/>
          </p:cNvSpPr>
          <p:nvPr>
            <p:ph idx="1"/>
          </p:nvPr>
        </p:nvSpPr>
        <p:spPr/>
        <p:txBody>
          <a:bodyPr>
            <a:normAutofit/>
          </a:bodyPr>
          <a:lstStyle/>
          <a:p>
            <a:pPr marL="0" indent="0" algn="ctr">
              <a:buNone/>
            </a:pPr>
            <a:r>
              <a:rPr lang="ru-RU" sz="3600" dirty="0"/>
              <a:t>Попробуйте находить в происходящем положительные, а не только отрицательные стороны, не забывайте, что </a:t>
            </a:r>
            <a:r>
              <a:rPr lang="ru-RU" sz="3600" b="1" dirty="0"/>
              <a:t>возникающие проблемы зачастую открывают и новые возможности</a:t>
            </a:r>
            <a:r>
              <a:rPr lang="ru-RU" sz="3600" dirty="0"/>
              <a:t>. Иногда стресс вызван настойчивым желанием делать все идеально. Установив для себя более реалистичные стандарты и ожидания, вы также сможете снизить уровень стресса.</a:t>
            </a:r>
          </a:p>
        </p:txBody>
      </p:sp>
    </p:spTree>
    <p:extLst>
      <p:ext uri="{BB962C8B-B14F-4D97-AF65-F5344CB8AC3E}">
        <p14:creationId xmlns:p14="http://schemas.microsoft.com/office/powerpoint/2010/main" val="1175660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15035"/>
          </a:xfrm>
        </p:spPr>
        <p:txBody>
          <a:bodyPr>
            <a:normAutofit fontScale="90000"/>
          </a:bodyPr>
          <a:lstStyle/>
          <a:p>
            <a:pPr algn="ctr"/>
            <a:r>
              <a:rPr lang="ru-RU" sz="3600" dirty="0" smtClean="0"/>
              <a:t>Самооценка актуальности стрессового состояния</a:t>
            </a:r>
            <a:br>
              <a:rPr lang="ru-RU" sz="3600" dirty="0" smtClean="0"/>
            </a:br>
            <a:r>
              <a:rPr lang="ru-RU" sz="3600" dirty="0" smtClean="0"/>
              <a:t>Отметьте одну из трех соответствующих колонок галочкой.</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838200" y="1237957"/>
          <a:ext cx="10515600" cy="5570454"/>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61266">
                <a:tc>
                  <a:txBody>
                    <a:bodyPr/>
                    <a:lstStyle/>
                    <a:p>
                      <a:pPr algn="ctr">
                        <a:spcAft>
                          <a:spcPts val="0"/>
                        </a:spcAft>
                      </a:pPr>
                      <a:endParaRPr lang="ru-RU" sz="1600" dirty="0">
                        <a:solidFill>
                          <a:srgbClr val="404248"/>
                        </a:solidFill>
                        <a:latin typeface="Calibri"/>
                        <a:ea typeface="Times New Roman"/>
                        <a:cs typeface="Times New Roman"/>
                      </a:endParaRPr>
                    </a:p>
                  </a:txBody>
                  <a:tcPr marL="68580" marR="68580" marT="0" marB="0"/>
                </a:tc>
                <a:tc>
                  <a:txBody>
                    <a:bodyPr/>
                    <a:lstStyle/>
                    <a:p>
                      <a:pPr>
                        <a:lnSpc>
                          <a:spcPct val="115000"/>
                        </a:lnSpc>
                        <a:spcAft>
                          <a:spcPts val="0"/>
                        </a:spcAft>
                      </a:pPr>
                      <a:endParaRPr lang="ru-RU" sz="1600">
                        <a:solidFill>
                          <a:srgbClr val="404248"/>
                        </a:solidFill>
                        <a:latin typeface="Times New Roman"/>
                        <a:ea typeface="Calibri"/>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Часто/сильно</a:t>
                      </a:r>
                      <a:endParaRPr lang="ru-RU" sz="1600">
                        <a:latin typeface="Calibri"/>
                        <a:ea typeface="Calibri"/>
                        <a:cs typeface="Times New Roman"/>
                      </a:endParaRPr>
                    </a:p>
                  </a:txBody>
                  <a:tcPr marL="68580" marR="68580" marT="0" marB="0" anchor="ctr"/>
                </a:tc>
                <a:tc>
                  <a:txBody>
                    <a:bodyPr/>
                    <a:lstStyle/>
                    <a:p>
                      <a:pPr>
                        <a:lnSpc>
                          <a:spcPct val="115000"/>
                        </a:lnSpc>
                        <a:spcAft>
                          <a:spcPts val="0"/>
                        </a:spcAft>
                      </a:pPr>
                      <a:r>
                        <a:rPr lang="ru-RU" sz="1600">
                          <a:solidFill>
                            <a:srgbClr val="404248"/>
                          </a:solidFill>
                          <a:latin typeface="Times New Roman"/>
                          <a:ea typeface="Calibri"/>
                          <a:cs typeface="Times New Roman"/>
                        </a:rPr>
                        <a:t>Редко/иногда</a:t>
                      </a:r>
                      <a:endParaRPr lang="ru-RU" sz="1600">
                        <a:latin typeface="Calibri"/>
                        <a:ea typeface="Calibri"/>
                        <a:cs typeface="Times New Roman"/>
                      </a:endParaRPr>
                    </a:p>
                  </a:txBody>
                  <a:tcPr marL="68580" marR="68580" marT="0" marB="0" anchor="ctr"/>
                </a:tc>
                <a:tc>
                  <a:txBody>
                    <a:bodyPr/>
                    <a:lstStyle/>
                    <a:p>
                      <a:pPr>
                        <a:lnSpc>
                          <a:spcPct val="115000"/>
                        </a:lnSpc>
                        <a:spcAft>
                          <a:spcPts val="0"/>
                        </a:spcAft>
                      </a:pPr>
                      <a:r>
                        <a:rPr lang="ru-RU" sz="1600">
                          <a:solidFill>
                            <a:srgbClr val="404248"/>
                          </a:solidFill>
                          <a:latin typeface="Times New Roman"/>
                          <a:ea typeface="Calibri"/>
                          <a:cs typeface="Times New Roman"/>
                        </a:rPr>
                        <a:t>Нет/никогда</a:t>
                      </a:r>
                      <a:endParaRPr lang="ru-RU" sz="1600">
                        <a:latin typeface="Calibri"/>
                        <a:ea typeface="Calibri"/>
                        <a:cs typeface="Times New Roman"/>
                      </a:endParaRPr>
                    </a:p>
                  </a:txBody>
                  <a:tcPr marL="68580" marR="68580" marT="0" marB="0" anchor="ctr"/>
                </a:tc>
              </a:tr>
              <a:tr h="807832">
                <a:tc>
                  <a:txBody>
                    <a:bodyPr/>
                    <a:lstStyle/>
                    <a:p>
                      <a:pPr algn="ctr">
                        <a:spcAft>
                          <a:spcPts val="0"/>
                        </a:spcAft>
                      </a:pPr>
                      <a:r>
                        <a:rPr lang="ru-RU" sz="1600" dirty="0">
                          <a:solidFill>
                            <a:srgbClr val="404248"/>
                          </a:solidFill>
                          <a:latin typeface="Calibri"/>
                          <a:ea typeface="Times New Roman"/>
                          <a:cs typeface="Times New Roman"/>
                        </a:rPr>
                        <a:t>1</a:t>
                      </a:r>
                      <a:endParaRPr lang="ru-RU" sz="1600" dirty="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слишком высокое кровяное давление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2</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бывают приступы тошноты</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61266">
                <a:tc>
                  <a:txBody>
                    <a:bodyPr/>
                    <a:lstStyle/>
                    <a:p>
                      <a:pPr algn="ctr">
                        <a:spcAft>
                          <a:spcPts val="0"/>
                        </a:spcAft>
                      </a:pPr>
                      <a:r>
                        <a:rPr lang="ru-RU" sz="1600">
                          <a:solidFill>
                            <a:srgbClr val="404248"/>
                          </a:solidFill>
                          <a:latin typeface="Calibri"/>
                          <a:ea typeface="Times New Roman"/>
                          <a:cs typeface="Times New Roman"/>
                        </a:rPr>
                        <a:t>3</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dirty="0">
                          <a:solidFill>
                            <a:srgbClr val="404248"/>
                          </a:solidFill>
                          <a:latin typeface="Times New Roman"/>
                          <a:ea typeface="Calibri"/>
                          <a:cs typeface="Times New Roman"/>
                        </a:rPr>
                        <a:t>Я боюсь заболеть</a:t>
                      </a:r>
                      <a:endParaRPr lang="ru-RU" sz="1600" dirty="0">
                        <a:latin typeface="Calibri"/>
                        <a:ea typeface="Calibri"/>
                        <a:cs typeface="Times New Roman"/>
                      </a:endParaRPr>
                    </a:p>
                  </a:txBody>
                  <a:tcPr marL="68580" marR="68580" marT="0" marB="0"/>
                </a:tc>
                <a:tc>
                  <a:txBody>
                    <a:bodyPr/>
                    <a:lstStyle/>
                    <a:p>
                      <a:pPr algn="ctr">
                        <a:lnSpc>
                          <a:spcPct val="115000"/>
                        </a:lnSpc>
                        <a:spcAft>
                          <a:spcPts val="0"/>
                        </a:spcAft>
                      </a:pPr>
                      <a:r>
                        <a:rPr lang="ru-RU" sz="1600" dirty="0">
                          <a:solidFill>
                            <a:srgbClr val="404248"/>
                          </a:solidFill>
                          <a:latin typeface="Times New Roman"/>
                          <a:ea typeface="Calibri"/>
                          <a:cs typeface="Times New Roman"/>
                        </a:rPr>
                        <a:t>2</a:t>
                      </a:r>
                      <a:endParaRPr lang="ru-RU" sz="16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4</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чувствую себя беспомощным</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5</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dirty="0">
                          <a:solidFill>
                            <a:srgbClr val="404248"/>
                          </a:solidFill>
                          <a:latin typeface="Times New Roman"/>
                          <a:ea typeface="Calibri"/>
                          <a:cs typeface="Times New Roman"/>
                        </a:rPr>
                        <a:t>У меня бывают кошмары</a:t>
                      </a:r>
                      <a:endParaRPr lang="ru-RU" sz="1600" dirty="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6</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дрожат ноги/руки</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61266">
                <a:tc>
                  <a:txBody>
                    <a:bodyPr/>
                    <a:lstStyle/>
                    <a:p>
                      <a:pPr algn="ctr">
                        <a:spcAft>
                          <a:spcPts val="0"/>
                        </a:spcAft>
                      </a:pPr>
                      <a:r>
                        <a:rPr lang="ru-RU" sz="1600">
                          <a:solidFill>
                            <a:srgbClr val="404248"/>
                          </a:solidFill>
                          <a:latin typeface="Calibri"/>
                          <a:ea typeface="Times New Roman"/>
                          <a:cs typeface="Times New Roman"/>
                        </a:rPr>
                        <a:t>7</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часто просыпаюсь</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8</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Мои кисти/стопы холодные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532741">
                <a:tc>
                  <a:txBody>
                    <a:bodyPr/>
                    <a:lstStyle/>
                    <a:p>
                      <a:pPr algn="ctr">
                        <a:spcAft>
                          <a:spcPts val="0"/>
                        </a:spcAft>
                      </a:pPr>
                      <a:r>
                        <a:rPr lang="ru-RU" sz="1600">
                          <a:solidFill>
                            <a:srgbClr val="404248"/>
                          </a:solidFill>
                          <a:latin typeface="Calibri"/>
                          <a:ea typeface="Times New Roman"/>
                          <a:cs typeface="Times New Roman"/>
                        </a:rPr>
                        <a:t>9</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не могу правильно дышать</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257649">
                <a:tc>
                  <a:txBody>
                    <a:bodyPr/>
                    <a:lstStyle/>
                    <a:p>
                      <a:pPr algn="ctr">
                        <a:spcAft>
                          <a:spcPts val="0"/>
                        </a:spcAft>
                      </a:pPr>
                      <a:r>
                        <a:rPr lang="ru-RU" sz="1600">
                          <a:solidFill>
                            <a:srgbClr val="404248"/>
                          </a:solidFill>
                          <a:latin typeface="Calibri"/>
                          <a:ea typeface="Times New Roman"/>
                          <a:cs typeface="Times New Roman"/>
                        </a:rPr>
                        <a:t>10</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чувствую слабость</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dirty="0">
                          <a:solidFill>
                            <a:srgbClr val="404248"/>
                          </a:solidFill>
                          <a:latin typeface="Times New Roman"/>
                          <a:ea typeface="Calibri"/>
                          <a:cs typeface="Times New Roman"/>
                        </a:rPr>
                        <a:t>0</a:t>
                      </a:r>
                      <a:endParaRPr lang="ru-RU" sz="1600" dirty="0">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90040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838200" y="436563"/>
          <a:ext cx="10515600" cy="6069584"/>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pPr algn="ctr">
                        <a:spcAft>
                          <a:spcPts val="0"/>
                        </a:spcAft>
                      </a:pPr>
                      <a:endParaRPr lang="ru-RU" sz="1600" dirty="0">
                        <a:solidFill>
                          <a:srgbClr val="404248"/>
                        </a:solidFill>
                        <a:latin typeface="Calibri"/>
                        <a:ea typeface="Times New Roman"/>
                        <a:cs typeface="Times New Roman"/>
                      </a:endParaRPr>
                    </a:p>
                  </a:txBody>
                  <a:tcPr marL="68580" marR="68580" marT="0" marB="0"/>
                </a:tc>
                <a:tc>
                  <a:txBody>
                    <a:bodyPr/>
                    <a:lstStyle/>
                    <a:p>
                      <a:pPr>
                        <a:lnSpc>
                          <a:spcPct val="115000"/>
                        </a:lnSpc>
                        <a:spcAft>
                          <a:spcPts val="0"/>
                        </a:spcAft>
                      </a:pPr>
                      <a:endParaRPr lang="ru-RU" sz="1600">
                        <a:solidFill>
                          <a:srgbClr val="404248"/>
                        </a:solidFill>
                        <a:latin typeface="Times New Roman"/>
                        <a:ea typeface="Calibri"/>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Часто/сильно</a:t>
                      </a:r>
                      <a:endParaRPr lang="ru-RU" sz="1600">
                        <a:latin typeface="Calibri"/>
                        <a:ea typeface="Calibri"/>
                        <a:cs typeface="Times New Roman"/>
                      </a:endParaRPr>
                    </a:p>
                  </a:txBody>
                  <a:tcPr marL="68580" marR="68580" marT="0" marB="0" anchor="ctr"/>
                </a:tc>
                <a:tc>
                  <a:txBody>
                    <a:bodyPr/>
                    <a:lstStyle/>
                    <a:p>
                      <a:pPr>
                        <a:lnSpc>
                          <a:spcPct val="115000"/>
                        </a:lnSpc>
                        <a:spcAft>
                          <a:spcPts val="0"/>
                        </a:spcAft>
                      </a:pPr>
                      <a:r>
                        <a:rPr lang="ru-RU" sz="1600">
                          <a:solidFill>
                            <a:srgbClr val="404248"/>
                          </a:solidFill>
                          <a:latin typeface="Times New Roman"/>
                          <a:ea typeface="Calibri"/>
                          <a:cs typeface="Times New Roman"/>
                        </a:rPr>
                        <a:t>Редко/иногда</a:t>
                      </a:r>
                      <a:endParaRPr lang="ru-RU" sz="1600">
                        <a:latin typeface="Calibri"/>
                        <a:ea typeface="Calibri"/>
                        <a:cs typeface="Times New Roman"/>
                      </a:endParaRPr>
                    </a:p>
                  </a:txBody>
                  <a:tcPr marL="68580" marR="68580" marT="0" marB="0" anchor="ctr"/>
                </a:tc>
                <a:tc>
                  <a:txBody>
                    <a:bodyPr/>
                    <a:lstStyle/>
                    <a:p>
                      <a:pPr>
                        <a:lnSpc>
                          <a:spcPct val="115000"/>
                        </a:lnSpc>
                        <a:spcAft>
                          <a:spcPts val="0"/>
                        </a:spcAft>
                      </a:pPr>
                      <a:r>
                        <a:rPr lang="ru-RU" sz="1600" dirty="0">
                          <a:solidFill>
                            <a:srgbClr val="404248"/>
                          </a:solidFill>
                          <a:latin typeface="Times New Roman"/>
                          <a:ea typeface="Calibri"/>
                          <a:cs typeface="Times New Roman"/>
                        </a:rPr>
                        <a:t>Нет/никогда</a:t>
                      </a:r>
                      <a:endParaRPr lang="ru-RU" sz="1600" dirty="0">
                        <a:latin typeface="Calibri"/>
                        <a:ea typeface="Calibri"/>
                        <a:cs typeface="Times New Roman"/>
                      </a:endParaRPr>
                    </a:p>
                  </a:txBody>
                  <a:tcPr marL="68580" marR="68580" marT="0" marB="0" anchor="ctr"/>
                </a:tc>
              </a:tr>
              <a:tr h="370840">
                <a:tc>
                  <a:txBody>
                    <a:bodyPr/>
                    <a:lstStyle/>
                    <a:p>
                      <a:pPr algn="ctr">
                        <a:spcAft>
                          <a:spcPts val="0"/>
                        </a:spcAft>
                      </a:pPr>
                      <a:r>
                        <a:rPr lang="ru-RU" sz="1600" dirty="0">
                          <a:solidFill>
                            <a:srgbClr val="404248"/>
                          </a:solidFill>
                          <a:latin typeface="Calibri"/>
                          <a:ea typeface="Times New Roman"/>
                          <a:cs typeface="Times New Roman"/>
                        </a:rPr>
                        <a:t>11</a:t>
                      </a:r>
                      <a:endParaRPr lang="ru-RU" sz="1600" dirty="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потные руки/лоб</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12</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боли в шее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13</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не могу сосредоточиться</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14</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нарушено пищеварение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15</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страдаю низким кровяным давлением</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16</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раздражителен в личной жизни</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17</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раздражителен на работе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18</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бывают приступы мигрени</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19</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испытываю внутренне беспокойство</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20</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страдаю от болей в желудке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dirty="0">
                          <a:solidFill>
                            <a:srgbClr val="404248"/>
                          </a:solidFill>
                          <a:latin typeface="Times New Roman"/>
                          <a:ea typeface="Calibri"/>
                          <a:cs typeface="Times New Roman"/>
                        </a:rPr>
                        <a:t>0</a:t>
                      </a:r>
                      <a:endParaRPr lang="ru-RU" sz="1600" dirty="0">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202013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838200" y="254000"/>
          <a:ext cx="10515600" cy="5970016"/>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pPr algn="ctr">
                        <a:spcAft>
                          <a:spcPts val="0"/>
                        </a:spcAft>
                      </a:pPr>
                      <a:endParaRPr lang="ru-RU" sz="1300" dirty="0">
                        <a:solidFill>
                          <a:srgbClr val="404248"/>
                        </a:solidFill>
                        <a:latin typeface="Calibri"/>
                        <a:ea typeface="Times New Roman"/>
                        <a:cs typeface="Times New Roman"/>
                      </a:endParaRPr>
                    </a:p>
                  </a:txBody>
                  <a:tcPr marL="68580" marR="68580" marT="0" marB="0"/>
                </a:tc>
                <a:tc>
                  <a:txBody>
                    <a:bodyPr/>
                    <a:lstStyle/>
                    <a:p>
                      <a:pPr>
                        <a:lnSpc>
                          <a:spcPct val="115000"/>
                        </a:lnSpc>
                        <a:spcAft>
                          <a:spcPts val="0"/>
                        </a:spcAft>
                      </a:pPr>
                      <a:endParaRPr lang="ru-RU" sz="1300" dirty="0">
                        <a:solidFill>
                          <a:srgbClr val="404248"/>
                        </a:solidFill>
                        <a:latin typeface="Times New Roman"/>
                        <a:ea typeface="Calibri"/>
                        <a:cs typeface="Times New Roman"/>
                      </a:endParaRPr>
                    </a:p>
                  </a:txBody>
                  <a:tcPr marL="68580" marR="68580" marT="0" marB="0"/>
                </a:tc>
                <a:tc>
                  <a:txBody>
                    <a:bodyPr/>
                    <a:lstStyle/>
                    <a:p>
                      <a:pPr>
                        <a:lnSpc>
                          <a:spcPct val="115000"/>
                        </a:lnSpc>
                        <a:spcAft>
                          <a:spcPts val="0"/>
                        </a:spcAft>
                      </a:pPr>
                      <a:r>
                        <a:rPr lang="ru-RU" sz="1300" dirty="0">
                          <a:solidFill>
                            <a:srgbClr val="404248"/>
                          </a:solidFill>
                          <a:latin typeface="Times New Roman"/>
                          <a:ea typeface="Calibri"/>
                          <a:cs typeface="Times New Roman"/>
                        </a:rPr>
                        <a:t>Часто/сильно</a:t>
                      </a:r>
                      <a:endParaRPr lang="ru-RU" sz="1100" dirty="0">
                        <a:latin typeface="Calibri"/>
                        <a:ea typeface="Calibri"/>
                        <a:cs typeface="Times New Roman"/>
                      </a:endParaRPr>
                    </a:p>
                  </a:txBody>
                  <a:tcPr marL="68580" marR="68580" marT="0" marB="0" anchor="ctr"/>
                </a:tc>
                <a:tc>
                  <a:txBody>
                    <a:bodyPr/>
                    <a:lstStyle/>
                    <a:p>
                      <a:pPr>
                        <a:lnSpc>
                          <a:spcPct val="115000"/>
                        </a:lnSpc>
                        <a:spcAft>
                          <a:spcPts val="0"/>
                        </a:spcAft>
                      </a:pPr>
                      <a:r>
                        <a:rPr lang="ru-RU" sz="1300">
                          <a:solidFill>
                            <a:srgbClr val="404248"/>
                          </a:solidFill>
                          <a:latin typeface="Times New Roman"/>
                          <a:ea typeface="Calibri"/>
                          <a:cs typeface="Times New Roman"/>
                        </a:rPr>
                        <a:t>Редко/иногда</a:t>
                      </a:r>
                      <a:endParaRPr lang="ru-RU" sz="1100">
                        <a:latin typeface="Calibri"/>
                        <a:ea typeface="Calibri"/>
                        <a:cs typeface="Times New Roman"/>
                      </a:endParaRPr>
                    </a:p>
                  </a:txBody>
                  <a:tcPr marL="68580" marR="68580" marT="0" marB="0" anchor="ctr"/>
                </a:tc>
                <a:tc>
                  <a:txBody>
                    <a:bodyPr/>
                    <a:lstStyle/>
                    <a:p>
                      <a:pPr>
                        <a:lnSpc>
                          <a:spcPct val="115000"/>
                        </a:lnSpc>
                        <a:spcAft>
                          <a:spcPts val="0"/>
                        </a:spcAft>
                      </a:pPr>
                      <a:r>
                        <a:rPr lang="ru-RU" sz="1300" dirty="0">
                          <a:solidFill>
                            <a:srgbClr val="404248"/>
                          </a:solidFill>
                          <a:latin typeface="Times New Roman"/>
                          <a:ea typeface="Calibri"/>
                          <a:cs typeface="Times New Roman"/>
                        </a:rPr>
                        <a:t>Нет/никогда</a:t>
                      </a:r>
                      <a:endParaRPr lang="ru-RU" sz="1100" dirty="0">
                        <a:latin typeface="Calibri"/>
                        <a:ea typeface="Calibri"/>
                        <a:cs typeface="Times New Roman"/>
                      </a:endParaRPr>
                    </a:p>
                  </a:txBody>
                  <a:tcPr marL="68580" marR="68580" marT="0" marB="0" anchor="ctr"/>
                </a:tc>
              </a:tr>
              <a:tr h="370840">
                <a:tc>
                  <a:txBody>
                    <a:bodyPr/>
                    <a:lstStyle/>
                    <a:p>
                      <a:pPr algn="ctr">
                        <a:spcAft>
                          <a:spcPts val="0"/>
                        </a:spcAft>
                      </a:pPr>
                      <a:r>
                        <a:rPr lang="ru-RU" sz="1600" dirty="0">
                          <a:solidFill>
                            <a:srgbClr val="404248"/>
                          </a:solidFill>
                          <a:latin typeface="Calibri"/>
                          <a:ea typeface="Times New Roman"/>
                          <a:cs typeface="Times New Roman"/>
                        </a:rPr>
                        <a:t>21</a:t>
                      </a:r>
                      <a:endParaRPr lang="ru-RU" sz="1600" dirty="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Мне постоянно хочется спать</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22</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Мое сердце бешено стучит или прерывисто бьется</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23</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словно ком застревает в горле</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24</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чувствую стеснение в груди</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25</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Я нервозен</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26</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Меня бросает в жар</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27</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Слезы душат меня</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28</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У меня бывают головные боли</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29</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Бывают спазмы определенных групп мышц</a:t>
                      </a:r>
                      <a:endParaRPr lang="ru-RU" sz="1600">
                        <a:latin typeface="Calibri"/>
                        <a:ea typeface="Calibri"/>
                        <a:cs typeface="Times New Roman"/>
                      </a:endParaRPr>
                    </a:p>
                  </a:txBody>
                  <a:tcPr marL="68580" marR="68580" marT="0" marB="0"/>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1</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0</a:t>
                      </a:r>
                      <a:endParaRPr lang="ru-RU" sz="1600">
                        <a:latin typeface="Calibri"/>
                        <a:ea typeface="Calibri"/>
                        <a:cs typeface="Times New Roman"/>
                      </a:endParaRPr>
                    </a:p>
                  </a:txBody>
                  <a:tcPr marL="68580" marR="68580" marT="0" marB="0" anchor="ctr"/>
                </a:tc>
              </a:tr>
              <a:tr h="370840">
                <a:tc>
                  <a:txBody>
                    <a:bodyPr/>
                    <a:lstStyle/>
                    <a:p>
                      <a:pPr algn="ctr">
                        <a:spcAft>
                          <a:spcPts val="0"/>
                        </a:spcAft>
                      </a:pPr>
                      <a:r>
                        <a:rPr lang="ru-RU" sz="1600">
                          <a:solidFill>
                            <a:srgbClr val="404248"/>
                          </a:solidFill>
                          <a:latin typeface="Calibri"/>
                          <a:ea typeface="Times New Roman"/>
                          <a:cs typeface="Times New Roman"/>
                        </a:rPr>
                        <a:t>30</a:t>
                      </a:r>
                      <a:endParaRPr lang="ru-RU" sz="1600">
                        <a:latin typeface="Calibri"/>
                        <a:ea typeface="Times New Roman"/>
                        <a:cs typeface="Times New Roman"/>
                      </a:endParaRPr>
                    </a:p>
                  </a:txBody>
                  <a:tcPr marL="68580" marR="68580" marT="0" marB="0"/>
                </a:tc>
                <a:tc>
                  <a:txBody>
                    <a:bodyPr/>
                    <a:lstStyle/>
                    <a:p>
                      <a:pPr>
                        <a:lnSpc>
                          <a:spcPct val="115000"/>
                        </a:lnSpc>
                        <a:spcAft>
                          <a:spcPts val="0"/>
                        </a:spcAft>
                      </a:pPr>
                      <a:r>
                        <a:rPr lang="ru-RU" sz="1600">
                          <a:solidFill>
                            <a:srgbClr val="404248"/>
                          </a:solidFill>
                          <a:latin typeface="Times New Roman"/>
                          <a:ea typeface="Calibri"/>
                          <a:cs typeface="Times New Roman"/>
                        </a:rPr>
                        <a:t>Меня одолевают страхи</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a:solidFill>
                            <a:srgbClr val="404248"/>
                          </a:solidFill>
                          <a:latin typeface="Times New Roman"/>
                          <a:ea typeface="Calibri"/>
                          <a:cs typeface="Times New Roman"/>
                        </a:rPr>
                        <a:t>2</a:t>
                      </a:r>
                      <a:endParaRPr lang="ru-RU" sz="1600">
                        <a:latin typeface="Calibri"/>
                        <a:ea typeface="Calibri"/>
                        <a:cs typeface="Times New Roman"/>
                      </a:endParaRPr>
                    </a:p>
                  </a:txBody>
                  <a:tcPr marL="68580" marR="68580" marT="0" marB="0" anchor="ctr"/>
                </a:tc>
                <a:tc>
                  <a:txBody>
                    <a:bodyPr/>
                    <a:lstStyle/>
                    <a:p>
                      <a:pPr algn="ctr">
                        <a:lnSpc>
                          <a:spcPct val="115000"/>
                        </a:lnSpc>
                        <a:spcAft>
                          <a:spcPts val="0"/>
                        </a:spcAft>
                      </a:pPr>
                      <a:r>
                        <a:rPr lang="ru-RU" sz="1600" dirty="0">
                          <a:solidFill>
                            <a:srgbClr val="404248"/>
                          </a:solidFill>
                          <a:latin typeface="Times New Roman"/>
                          <a:ea typeface="Calibri"/>
                          <a:cs typeface="Times New Roman"/>
                        </a:rPr>
                        <a:t>0</a:t>
                      </a:r>
                      <a:endParaRPr lang="ru-RU" sz="1600" dirty="0">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291536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nvPr>
        </p:nvGraphicFramePr>
        <p:xfrm>
          <a:off x="838200" y="352425"/>
          <a:ext cx="10515600" cy="4673600"/>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endParaRPr lang="ru-RU" dirty="0"/>
                    </a:p>
                  </a:txBody>
                  <a:tcPr/>
                </a:tc>
                <a:tc>
                  <a:txBody>
                    <a:bodyPr/>
                    <a:lstStyle/>
                    <a:p>
                      <a:endParaRPr lang="ru-RU"/>
                    </a:p>
                  </a:txBody>
                  <a:tcPr/>
                </a:tc>
                <a:tc>
                  <a:txBody>
                    <a:bodyPr/>
                    <a:lstStyle/>
                    <a:p>
                      <a:r>
                        <a:rPr lang="ru-RU" dirty="0" smtClean="0"/>
                        <a:t>Часто</a:t>
                      </a:r>
                      <a:r>
                        <a:rPr lang="en-US" dirty="0" smtClean="0"/>
                        <a:t>/</a:t>
                      </a:r>
                      <a:r>
                        <a:rPr lang="ru-RU" dirty="0" smtClean="0"/>
                        <a:t>сильно</a:t>
                      </a:r>
                      <a:endParaRPr lang="ru-RU" dirty="0"/>
                    </a:p>
                  </a:txBody>
                  <a:tcPr/>
                </a:tc>
                <a:tc>
                  <a:txBody>
                    <a:bodyPr/>
                    <a:lstStyle/>
                    <a:p>
                      <a:r>
                        <a:rPr lang="ru-RU" dirty="0" smtClean="0"/>
                        <a:t>Редко</a:t>
                      </a:r>
                      <a:r>
                        <a:rPr lang="en-US" dirty="0" smtClean="0"/>
                        <a:t>/</a:t>
                      </a:r>
                      <a:r>
                        <a:rPr lang="ru-RU" dirty="0" smtClean="0"/>
                        <a:t>иногда</a:t>
                      </a:r>
                      <a:endParaRPr lang="ru-RU" dirty="0"/>
                    </a:p>
                  </a:txBody>
                  <a:tcPr/>
                </a:tc>
                <a:tc>
                  <a:txBody>
                    <a:bodyPr/>
                    <a:lstStyle/>
                    <a:p>
                      <a:r>
                        <a:rPr lang="ru-RU" dirty="0" smtClean="0"/>
                        <a:t>Нет</a:t>
                      </a:r>
                      <a:r>
                        <a:rPr lang="en-US" dirty="0" smtClean="0"/>
                        <a:t>/</a:t>
                      </a:r>
                      <a:r>
                        <a:rPr lang="ru-RU" dirty="0" smtClean="0"/>
                        <a:t>никогда</a:t>
                      </a:r>
                      <a:endParaRPr lang="ru-RU" dirty="0"/>
                    </a:p>
                  </a:txBody>
                  <a:tcPr/>
                </a:tc>
              </a:tr>
              <a:tr h="370840">
                <a:tc>
                  <a:txBody>
                    <a:bodyPr/>
                    <a:lstStyle/>
                    <a:p>
                      <a:pPr algn="ctr">
                        <a:spcAft>
                          <a:spcPts val="0"/>
                        </a:spcAft>
                      </a:pPr>
                      <a:r>
                        <a:rPr lang="ru-RU" sz="2000" b="0" i="0" dirty="0">
                          <a:solidFill>
                            <a:srgbClr val="404248"/>
                          </a:solidFill>
                          <a:latin typeface="Calibri"/>
                          <a:ea typeface="Times New Roman"/>
                          <a:cs typeface="Times New Roman"/>
                        </a:rPr>
                        <a:t>31</a:t>
                      </a:r>
                      <a:endParaRPr lang="ru-RU" sz="2000" b="0" i="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2000" b="0" i="0">
                          <a:solidFill>
                            <a:srgbClr val="404248"/>
                          </a:solidFill>
                          <a:latin typeface="Times New Roman"/>
                          <a:ea typeface="Calibri"/>
                          <a:cs typeface="Times New Roman"/>
                        </a:rPr>
                        <a:t>У меня бывают головокружения</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2</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1</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0</a:t>
                      </a:r>
                      <a:endParaRPr lang="ru-RU" sz="2000" b="0" i="0">
                        <a:latin typeface="Calibri"/>
                        <a:ea typeface="Calibri"/>
                        <a:cs typeface="Times New Roman"/>
                      </a:endParaRPr>
                    </a:p>
                  </a:txBody>
                  <a:tcPr marL="68580" marR="68580" marT="0" marB="0" anchor="ctr"/>
                </a:tc>
              </a:tr>
              <a:tr h="370840">
                <a:tc>
                  <a:txBody>
                    <a:bodyPr/>
                    <a:lstStyle/>
                    <a:p>
                      <a:pPr algn="ctr">
                        <a:spcAft>
                          <a:spcPts val="0"/>
                        </a:spcAft>
                      </a:pPr>
                      <a:r>
                        <a:rPr lang="ru-RU" sz="2000" b="0" i="0">
                          <a:solidFill>
                            <a:srgbClr val="404248"/>
                          </a:solidFill>
                          <a:latin typeface="Calibri"/>
                          <a:ea typeface="Times New Roman"/>
                          <a:cs typeface="Times New Roman"/>
                        </a:rPr>
                        <a:t>32</a:t>
                      </a:r>
                      <a:endParaRPr lang="ru-RU" sz="2000" b="0" i="0">
                        <a:latin typeface="Calibri"/>
                        <a:ea typeface="Times New Roman"/>
                        <a:cs typeface="Times New Roman"/>
                      </a:endParaRPr>
                    </a:p>
                  </a:txBody>
                  <a:tcPr marL="68580" marR="68580" marT="0" marB="0"/>
                </a:tc>
                <a:tc>
                  <a:txBody>
                    <a:bodyPr/>
                    <a:lstStyle/>
                    <a:p>
                      <a:pPr algn="ctr">
                        <a:lnSpc>
                          <a:spcPct val="115000"/>
                        </a:lnSpc>
                        <a:spcAft>
                          <a:spcPts val="0"/>
                        </a:spcAft>
                      </a:pPr>
                      <a:r>
                        <a:rPr lang="ru-RU" sz="2000" b="0" i="0" dirty="0">
                          <a:solidFill>
                            <a:srgbClr val="404248"/>
                          </a:solidFill>
                          <a:latin typeface="Times New Roman"/>
                          <a:ea typeface="Calibri"/>
                          <a:cs typeface="Times New Roman"/>
                        </a:rPr>
                        <a:t>У меня болит спина и поясница</a:t>
                      </a:r>
                      <a:endParaRPr lang="ru-RU" sz="2000" b="0" i="0" dirty="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2</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1</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0</a:t>
                      </a:r>
                      <a:endParaRPr lang="ru-RU" sz="2000" b="0" i="0">
                        <a:latin typeface="Calibri"/>
                        <a:ea typeface="Calibri"/>
                        <a:cs typeface="Times New Roman"/>
                      </a:endParaRPr>
                    </a:p>
                  </a:txBody>
                  <a:tcPr marL="68580" marR="68580" marT="0" marB="0" anchor="ctr"/>
                </a:tc>
              </a:tr>
              <a:tr h="370840">
                <a:tc>
                  <a:txBody>
                    <a:bodyPr/>
                    <a:lstStyle/>
                    <a:p>
                      <a:pPr algn="ctr">
                        <a:spcAft>
                          <a:spcPts val="0"/>
                        </a:spcAft>
                      </a:pPr>
                      <a:r>
                        <a:rPr lang="ru-RU" sz="2000" b="0" i="0" dirty="0">
                          <a:solidFill>
                            <a:srgbClr val="404248"/>
                          </a:solidFill>
                          <a:latin typeface="Calibri"/>
                          <a:ea typeface="Times New Roman"/>
                          <a:cs typeface="Times New Roman"/>
                        </a:rPr>
                        <a:t>33</a:t>
                      </a:r>
                      <a:endParaRPr lang="ru-RU" sz="2000" b="0" i="0" dirty="0">
                        <a:latin typeface="Calibri"/>
                        <a:ea typeface="Times New Roman"/>
                        <a:cs typeface="Times New Roman"/>
                      </a:endParaRPr>
                    </a:p>
                  </a:txBody>
                  <a:tcPr marL="68580" marR="68580" marT="0" marB="0"/>
                </a:tc>
                <a:tc>
                  <a:txBody>
                    <a:bodyPr/>
                    <a:lstStyle/>
                    <a:p>
                      <a:pPr algn="ctr">
                        <a:lnSpc>
                          <a:spcPct val="115000"/>
                        </a:lnSpc>
                        <a:spcAft>
                          <a:spcPts val="0"/>
                        </a:spcAft>
                      </a:pPr>
                      <a:r>
                        <a:rPr lang="ru-RU" sz="2000" b="0" i="0">
                          <a:solidFill>
                            <a:srgbClr val="404248"/>
                          </a:solidFill>
                          <a:latin typeface="Times New Roman"/>
                          <a:ea typeface="Calibri"/>
                          <a:cs typeface="Times New Roman"/>
                        </a:rPr>
                        <a:t>Я не могу уснуть</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2</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a:solidFill>
                            <a:srgbClr val="404248"/>
                          </a:solidFill>
                          <a:latin typeface="Times New Roman"/>
                          <a:ea typeface="Calibri"/>
                          <a:cs typeface="Times New Roman"/>
                        </a:rPr>
                        <a:t>1</a:t>
                      </a:r>
                      <a:endParaRPr lang="ru-RU" sz="2000" b="0" i="0">
                        <a:latin typeface="Calibri"/>
                        <a:ea typeface="Calibri"/>
                        <a:cs typeface="Times New Roman"/>
                      </a:endParaRPr>
                    </a:p>
                  </a:txBody>
                  <a:tcPr marL="68580" marR="68580" marT="0" marB="0" anchor="ctr"/>
                </a:tc>
                <a:tc>
                  <a:txBody>
                    <a:bodyPr/>
                    <a:lstStyle/>
                    <a:p>
                      <a:pPr algn="ctr">
                        <a:lnSpc>
                          <a:spcPct val="115000"/>
                        </a:lnSpc>
                        <a:spcAft>
                          <a:spcPts val="0"/>
                        </a:spcAft>
                      </a:pPr>
                      <a:r>
                        <a:rPr lang="ru-RU" sz="2000" b="0" i="0" dirty="0">
                          <a:solidFill>
                            <a:srgbClr val="404248"/>
                          </a:solidFill>
                          <a:latin typeface="Times New Roman"/>
                          <a:ea typeface="Calibri"/>
                          <a:cs typeface="Times New Roman"/>
                        </a:rPr>
                        <a:t>0</a:t>
                      </a:r>
                      <a:endParaRPr lang="ru-RU" sz="2000" b="0" i="0" dirty="0">
                        <a:latin typeface="Calibri"/>
                        <a:ea typeface="Calibri"/>
                        <a:cs typeface="Times New Roman"/>
                      </a:endParaRPr>
                    </a:p>
                  </a:txBody>
                  <a:tcPr marL="68580" marR="68580" marT="0" marB="0" anchor="ctr"/>
                </a:tc>
              </a:tr>
              <a:tr h="370840">
                <a:tc>
                  <a:txBody>
                    <a:bodyPr/>
                    <a:lstStyle/>
                    <a:p>
                      <a:pPr algn="ctr"/>
                      <a:r>
                        <a:rPr lang="ru-RU" sz="2000" b="0" i="0" kern="1200" dirty="0" smtClean="0">
                          <a:solidFill>
                            <a:schemeClr val="dk1"/>
                          </a:solidFill>
                          <a:latin typeface="+mn-lt"/>
                          <a:ea typeface="+mn-ea"/>
                          <a:cs typeface="+mn-cs"/>
                        </a:rPr>
                        <a:t>34</a:t>
                      </a:r>
                      <a:endParaRPr lang="ru-RU" sz="2000" b="0" i="0" dirty="0"/>
                    </a:p>
                  </a:txBody>
                  <a:tcPr/>
                </a:tc>
                <a:tc>
                  <a:txBody>
                    <a:bodyPr/>
                    <a:lstStyle/>
                    <a:p>
                      <a:pPr algn="ctr"/>
                      <a:r>
                        <a:rPr lang="ru-RU" sz="2000" kern="1200" dirty="0" smtClean="0">
                          <a:solidFill>
                            <a:schemeClr val="dk1"/>
                          </a:solidFill>
                          <a:latin typeface="+mn-lt"/>
                          <a:ea typeface="+mn-ea"/>
                          <a:cs typeface="+mn-cs"/>
                        </a:rPr>
                        <a:t>Присовокупите сюда дополнительно все те проблемы, которые гнетут вас в настоящее время на работе и дома </a:t>
                      </a:r>
                      <a:endParaRPr lang="ru-RU" sz="2000" b="0" i="0" dirty="0"/>
                    </a:p>
                  </a:txBody>
                  <a:tcPr/>
                </a:tc>
                <a:tc>
                  <a:txBody>
                    <a:bodyPr/>
                    <a:lstStyle/>
                    <a:p>
                      <a:pPr algn="ctr"/>
                      <a:endParaRPr lang="ru-RU" sz="2000" b="0" i="0" dirty="0"/>
                    </a:p>
                  </a:txBody>
                  <a:tcPr/>
                </a:tc>
                <a:tc>
                  <a:txBody>
                    <a:bodyPr/>
                    <a:lstStyle/>
                    <a:p>
                      <a:pPr algn="ctr"/>
                      <a:endParaRPr lang="ru-RU" sz="2000" b="0" i="0" dirty="0"/>
                    </a:p>
                  </a:txBody>
                  <a:tcPr/>
                </a:tc>
                <a:tc>
                  <a:txBody>
                    <a:bodyPr/>
                    <a:lstStyle/>
                    <a:p>
                      <a:pPr algn="ctr"/>
                      <a:endParaRPr lang="ru-RU" sz="2000" b="0" i="0" dirty="0"/>
                    </a:p>
                  </a:txBody>
                  <a:tcPr/>
                </a:tc>
              </a:tr>
            </a:tbl>
          </a:graphicData>
        </a:graphic>
      </p:graphicFrame>
    </p:spTree>
    <p:extLst>
      <p:ext uri="{BB962C8B-B14F-4D97-AF65-F5344CB8AC3E}">
        <p14:creationId xmlns:p14="http://schemas.microsoft.com/office/powerpoint/2010/main" val="3653907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chemeClr val="accent6">
                    <a:lumMod val="50000"/>
                  </a:schemeClr>
                </a:solidFill>
              </a:rPr>
              <a:t>Виды эмоционального стресса</a:t>
            </a:r>
          </a:p>
        </p:txBody>
      </p:sp>
      <p:sp>
        <p:nvSpPr>
          <p:cNvPr id="3" name="Объект 2"/>
          <p:cNvSpPr>
            <a:spLocks noGrp="1"/>
          </p:cNvSpPr>
          <p:nvPr>
            <p:ph idx="1"/>
          </p:nvPr>
        </p:nvSpPr>
        <p:spPr/>
        <p:txBody>
          <a:bodyPr>
            <a:normAutofit/>
          </a:bodyPr>
          <a:lstStyle/>
          <a:p>
            <a:pPr marL="0" indent="0" algn="ctr">
              <a:buNone/>
            </a:pPr>
            <a:r>
              <a:rPr lang="ru-RU" sz="4400" b="1" dirty="0" err="1">
                <a:ea typeface="Tahoma" panose="020B0604030504040204" pitchFamily="34" charset="0"/>
                <a:cs typeface="Tahoma" panose="020B0604030504040204" pitchFamily="34" charset="0"/>
              </a:rPr>
              <a:t>Эустресс</a:t>
            </a:r>
            <a:r>
              <a:rPr lang="ru-RU" sz="4400" dirty="0">
                <a:ea typeface="Tahoma" panose="020B0604030504040204" pitchFamily="34" charset="0"/>
                <a:cs typeface="Tahoma" panose="020B0604030504040204" pitchFamily="34" charset="0"/>
              </a:rPr>
              <a:t> (от греч. </a:t>
            </a:r>
            <a:r>
              <a:rPr lang="ru-RU" sz="4400" dirty="0" err="1">
                <a:ea typeface="Tahoma" panose="020B0604030504040204" pitchFamily="34" charset="0"/>
                <a:cs typeface="Tahoma" panose="020B0604030504040204" pitchFamily="34" charset="0"/>
              </a:rPr>
              <a:t>эу</a:t>
            </a:r>
            <a:r>
              <a:rPr lang="ru-RU" sz="4400" dirty="0">
                <a:ea typeface="Tahoma" panose="020B0604030504040204" pitchFamily="34" charset="0"/>
                <a:cs typeface="Tahoma" panose="020B0604030504040204" pitchFamily="34" charset="0"/>
              </a:rPr>
              <a:t> — «хороший» или «настоящий») — благоприятный стресс, в результате которого повышается функциональный резерв организма, происходит его адаптация к стрессовому фактору и ликвидация самого стресса.</a:t>
            </a:r>
            <a:endParaRPr lang="ru-RU" sz="4400" dirty="0"/>
          </a:p>
        </p:txBody>
      </p:sp>
    </p:spTree>
    <p:extLst>
      <p:ext uri="{BB962C8B-B14F-4D97-AF65-F5344CB8AC3E}">
        <p14:creationId xmlns:p14="http://schemas.microsoft.com/office/powerpoint/2010/main" val="722337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75884"/>
          </a:xfrm>
        </p:spPr>
        <p:txBody>
          <a:bodyPr>
            <a:normAutofit fontScale="90000"/>
          </a:bodyPr>
          <a:lstStyle/>
          <a:p>
            <a:pPr algn="ctr"/>
            <a:r>
              <a:rPr lang="ru-RU" b="1" dirty="0" smtClean="0"/>
              <a:t>Обработка результатов:</a:t>
            </a:r>
            <a:r>
              <a:rPr lang="ru-RU" dirty="0" smtClean="0"/>
              <a:t/>
            </a:r>
            <a:br>
              <a:rPr lang="ru-RU" dirty="0" smtClean="0"/>
            </a:br>
            <a:endParaRPr lang="ru-RU" dirty="0"/>
          </a:p>
        </p:txBody>
      </p:sp>
      <p:sp>
        <p:nvSpPr>
          <p:cNvPr id="3" name="Содержимое 2"/>
          <p:cNvSpPr>
            <a:spLocks noGrp="1"/>
          </p:cNvSpPr>
          <p:nvPr>
            <p:ph idx="1"/>
          </p:nvPr>
        </p:nvSpPr>
        <p:spPr>
          <a:xfrm>
            <a:off x="838200" y="844062"/>
            <a:ext cx="10515600" cy="5332901"/>
          </a:xfrm>
        </p:spPr>
        <p:txBody>
          <a:bodyPr>
            <a:normAutofit lnSpcReduction="10000"/>
          </a:bodyPr>
          <a:lstStyle/>
          <a:p>
            <a:pPr algn="just">
              <a:buNone/>
            </a:pPr>
            <a:r>
              <a:rPr lang="ru-RU" sz="3600" dirty="0" smtClean="0"/>
              <a:t>1. Подсчитайте очки во всех пунктах, где у Вас есть отметки галочкой. </a:t>
            </a:r>
          </a:p>
          <a:p>
            <a:pPr algn="just">
              <a:buNone/>
            </a:pPr>
            <a:r>
              <a:rPr lang="ru-RU" sz="3600" dirty="0" smtClean="0"/>
              <a:t>2. Оцените каждую проблему по трехбалльной шкале в зависимости от тяжести ее воздействия на Вас:</a:t>
            </a:r>
          </a:p>
          <a:p>
            <a:pPr algn="just"/>
            <a:r>
              <a:rPr lang="ru-RU" sz="3600" dirty="0" smtClean="0"/>
              <a:t>незначительно – один балл;</a:t>
            </a:r>
          </a:p>
          <a:p>
            <a:pPr algn="just"/>
            <a:r>
              <a:rPr lang="ru-RU" sz="3600" dirty="0" smtClean="0"/>
              <a:t>средне – два балла;</a:t>
            </a:r>
          </a:p>
          <a:p>
            <a:pPr algn="just"/>
            <a:r>
              <a:rPr lang="ru-RU" sz="3600" dirty="0" smtClean="0"/>
              <a:t>сильно – три балла.</a:t>
            </a:r>
          </a:p>
          <a:p>
            <a:pPr algn="just">
              <a:buNone/>
            </a:pPr>
            <a:r>
              <a:rPr lang="ru-RU" sz="3600" dirty="0" smtClean="0"/>
              <a:t>3. Добавьте полученные баллы к сумме очков пункта 1.</a:t>
            </a:r>
          </a:p>
          <a:p>
            <a:endParaRPr lang="ru-RU" sz="3600" dirty="0" smtClean="0"/>
          </a:p>
          <a:p>
            <a:endParaRPr lang="ru-RU" dirty="0"/>
          </a:p>
        </p:txBody>
      </p:sp>
    </p:spTree>
    <p:extLst>
      <p:ext uri="{BB962C8B-B14F-4D97-AF65-F5344CB8AC3E}">
        <p14:creationId xmlns:p14="http://schemas.microsoft.com/office/powerpoint/2010/main" val="25526609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563343"/>
          </a:xfrm>
        </p:spPr>
        <p:txBody>
          <a:bodyPr>
            <a:normAutofit fontScale="90000"/>
          </a:bodyPr>
          <a:lstStyle/>
          <a:p>
            <a:pPr algn="ctr"/>
            <a:r>
              <a:rPr lang="ru-RU" sz="4000" dirty="0" smtClean="0"/>
              <a:t>Оценка:</a:t>
            </a:r>
            <a:r>
              <a:rPr lang="ru-RU" dirty="0" smtClean="0"/>
              <a:t/>
            </a:r>
            <a:br>
              <a:rPr lang="ru-RU" dirty="0" smtClean="0"/>
            </a:br>
            <a:endParaRPr lang="ru-RU" dirty="0"/>
          </a:p>
        </p:txBody>
      </p:sp>
      <p:sp>
        <p:nvSpPr>
          <p:cNvPr id="3" name="Содержимое 2"/>
          <p:cNvSpPr>
            <a:spLocks noGrp="1"/>
          </p:cNvSpPr>
          <p:nvPr>
            <p:ph idx="1"/>
          </p:nvPr>
        </p:nvSpPr>
        <p:spPr>
          <a:xfrm>
            <a:off x="838200" y="717452"/>
            <a:ext cx="10515600" cy="5852160"/>
          </a:xfrm>
        </p:spPr>
        <p:txBody>
          <a:bodyPr>
            <a:normAutofit fontScale="92500" lnSpcReduction="20000"/>
          </a:bodyPr>
          <a:lstStyle/>
          <a:p>
            <a:pPr algn="just"/>
            <a:r>
              <a:rPr lang="ru-RU" b="1" dirty="0" smtClean="0"/>
              <a:t>От 0 до 12 баллов. </a:t>
            </a:r>
            <a:r>
              <a:rPr lang="ru-RU" dirty="0" smtClean="0"/>
              <a:t>Вы можете радоваться своей относительно здоровой стрессовой устойчивости. Если вы в данный момент прибегнете к мерам по преодолению стресса, то они, в первую очередь, будут иметь для вас профилактическое значение. Вы можете ожидать, что ваши недомогания, если они вообще есть, постепенно пойдут на убыль или вовсе исчезнут.</a:t>
            </a:r>
          </a:p>
          <a:p>
            <a:pPr algn="just"/>
            <a:r>
              <a:rPr lang="ru-RU" b="1" dirty="0" smtClean="0"/>
              <a:t>От 13 до 27 баллов. </a:t>
            </a:r>
            <a:r>
              <a:rPr lang="ru-RU" dirty="0" smtClean="0"/>
              <a:t>У вас уже проявляются цепные реакции физических и умственно-психических нарушений. Вам необходимо как можно скорее начать использовать в повседневной жизни упражнения по преодолению стресса. Уже через несколько недель в вашем состоянии наступит заметное улучшение благодаря ослаблению стрессовых симптомов или их снятию, а также повысится работоспособность.</a:t>
            </a:r>
          </a:p>
          <a:p>
            <a:pPr algn="just"/>
            <a:r>
              <a:rPr lang="ru-RU" b="1" dirty="0" smtClean="0"/>
              <a:t>От 28 баллов и выше. </a:t>
            </a:r>
            <a:r>
              <a:rPr lang="ru-RU" dirty="0" smtClean="0"/>
              <a:t>Вы глубоко увязли в замкнутом круге чрезмерных напряжений, чувствительных нагрузок и заметного расстройства здоровья. Вы должны предпринять какие-то целенаправленные действия против одолевающего вас стресса, чтобы тем самым вернуть себе спокойствие, уверенность, работоспособность.</a:t>
            </a:r>
          </a:p>
          <a:p>
            <a:endParaRPr lang="ru-RU" dirty="0"/>
          </a:p>
        </p:txBody>
      </p:sp>
    </p:spTree>
    <p:extLst>
      <p:ext uri="{BB962C8B-B14F-4D97-AF65-F5344CB8AC3E}">
        <p14:creationId xmlns:p14="http://schemas.microsoft.com/office/powerpoint/2010/main" val="1117483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BD814A3-3760-4C11-A656-9ACA910A43E4}"/>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2F7A3AB9-88D2-4537-97AB-6F44B2EAB453}"/>
              </a:ext>
            </a:extLst>
          </p:cNvPr>
          <p:cNvSpPr>
            <a:spLocks noGrp="1"/>
          </p:cNvSpPr>
          <p:nvPr>
            <p:ph idx="1"/>
          </p:nvPr>
        </p:nvSpPr>
        <p:spPr/>
        <p:txBody>
          <a:bodyPr>
            <a:normAutofit/>
          </a:bodyPr>
          <a:lstStyle/>
          <a:p>
            <a:pPr marL="0" indent="0" algn="ctr">
              <a:buNone/>
            </a:pPr>
            <a:r>
              <a:rPr lang="ru-RU" sz="4800" dirty="0">
                <a:solidFill>
                  <a:schemeClr val="accent6">
                    <a:lumMod val="50000"/>
                  </a:schemeClr>
                </a:solidFill>
              </a:rPr>
              <a:t>Эффективные способы справиться с напряжением — </a:t>
            </a:r>
          </a:p>
          <a:p>
            <a:pPr marL="0" indent="0" algn="ctr">
              <a:buNone/>
            </a:pPr>
            <a:r>
              <a:rPr lang="ru-RU" sz="4800" dirty="0">
                <a:solidFill>
                  <a:schemeClr val="accent6">
                    <a:lumMod val="50000"/>
                  </a:schemeClr>
                </a:solidFill>
              </a:rPr>
              <a:t>приемы телесной и психической релаксации</a:t>
            </a:r>
          </a:p>
        </p:txBody>
      </p:sp>
    </p:spTree>
    <p:extLst>
      <p:ext uri="{BB962C8B-B14F-4D97-AF65-F5344CB8AC3E}">
        <p14:creationId xmlns:p14="http://schemas.microsoft.com/office/powerpoint/2010/main" val="2394312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23B5F7D-1266-4BC8-B6DA-D03AD7E5CBB0}"/>
              </a:ext>
            </a:extLst>
          </p:cNvPr>
          <p:cNvSpPr>
            <a:spLocks noGrp="1"/>
          </p:cNvSpPr>
          <p:nvPr>
            <p:ph type="title"/>
          </p:nvPr>
        </p:nvSpPr>
        <p:spPr/>
        <p:txBody>
          <a:bodyPr/>
          <a:lstStyle/>
          <a:p>
            <a:pPr algn="ctr"/>
            <a:r>
              <a:rPr lang="ru-RU" dirty="0"/>
              <a:t>Дыхательные упражнения</a:t>
            </a:r>
            <a:br>
              <a:rPr lang="ru-RU" dirty="0"/>
            </a:br>
            <a:endParaRPr lang="ru-RU" dirty="0"/>
          </a:p>
        </p:txBody>
      </p:sp>
      <p:sp>
        <p:nvSpPr>
          <p:cNvPr id="3" name="Объект 2">
            <a:extLst>
              <a:ext uri="{FF2B5EF4-FFF2-40B4-BE49-F238E27FC236}">
                <a16:creationId xmlns="" xmlns:a16="http://schemas.microsoft.com/office/drawing/2014/main" id="{E4BDF1F5-BE29-4684-99AE-026494476845}"/>
              </a:ext>
            </a:extLst>
          </p:cNvPr>
          <p:cNvSpPr>
            <a:spLocks noGrp="1"/>
          </p:cNvSpPr>
          <p:nvPr>
            <p:ph idx="1"/>
          </p:nvPr>
        </p:nvSpPr>
        <p:spPr>
          <a:xfrm>
            <a:off x="838200" y="1505243"/>
            <a:ext cx="10515600" cy="4713923"/>
          </a:xfrm>
        </p:spPr>
        <p:txBody>
          <a:bodyPr>
            <a:normAutofit fontScale="92500" lnSpcReduction="10000"/>
          </a:bodyPr>
          <a:lstStyle/>
          <a:p>
            <a:pPr marL="0" indent="0" algn="ctr">
              <a:buNone/>
            </a:pPr>
            <a:r>
              <a:rPr lang="ru-RU" dirty="0"/>
              <a:t>«Когда мы находимся в стрессовом состоянии, наше дыхание учащается, а уровень углекислого газа в крови снижается, и это, в свою очередь, влечет за собой ощущение стресса», — считает Дэвид Льюис, нейрофизиолог и создатель дыхательной техники </a:t>
            </a:r>
            <a:r>
              <a:rPr lang="ru-RU" dirty="0" err="1"/>
              <a:t>Бо</a:t>
            </a:r>
            <a:r>
              <a:rPr lang="ru-RU" dirty="0"/>
              <a:t>-Тау.</a:t>
            </a:r>
          </a:p>
          <a:p>
            <a:pPr marL="0" indent="0" algn="ctr">
              <a:buNone/>
            </a:pPr>
            <a:r>
              <a:rPr lang="ru-RU" dirty="0"/>
              <a:t>Эти дыхательные упражнения, даже самые простые, помогают уменьшить среднее количество вдохов и выдохов с 12–14 в минуту до трех, сделать дыхание спокойным и глубоким. Пять секунд — вдох, следующие пять секунд — задержка дыхания, затем медленный выдох в течение десяти секунд.</a:t>
            </a:r>
          </a:p>
          <a:p>
            <a:pPr marL="0" indent="0" algn="ctr">
              <a:buNone/>
            </a:pPr>
            <a:r>
              <a:rPr lang="ru-RU" dirty="0"/>
              <a:t>Дыхательные упражнения снижают частоту сердцебиения и стимулируют активность альфа-волн, что является показателем расслабленного состояния. Наибольшую активность эти волны имеют именно в состоянии расслабленного бодрствования.</a:t>
            </a:r>
          </a:p>
        </p:txBody>
      </p:sp>
    </p:spTree>
    <p:extLst>
      <p:ext uri="{BB962C8B-B14F-4D97-AF65-F5344CB8AC3E}">
        <p14:creationId xmlns:p14="http://schemas.microsoft.com/office/powerpoint/2010/main" val="3844477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42FAD19-68B0-4371-93D5-FCFA04B14209}"/>
              </a:ext>
            </a:extLst>
          </p:cNvPr>
          <p:cNvSpPr>
            <a:spLocks noGrp="1"/>
          </p:cNvSpPr>
          <p:nvPr>
            <p:ph type="title"/>
          </p:nvPr>
        </p:nvSpPr>
        <p:spPr/>
        <p:txBody>
          <a:bodyPr/>
          <a:lstStyle/>
          <a:p>
            <a:pPr algn="ctr"/>
            <a:r>
              <a:rPr lang="ru-RU" dirty="0"/>
              <a:t>Физический контакт с любимым человеком</a:t>
            </a:r>
            <a:br>
              <a:rPr lang="ru-RU" dirty="0"/>
            </a:br>
            <a:endParaRPr lang="ru-RU" dirty="0"/>
          </a:p>
        </p:txBody>
      </p:sp>
      <p:sp>
        <p:nvSpPr>
          <p:cNvPr id="3" name="Объект 2">
            <a:extLst>
              <a:ext uri="{FF2B5EF4-FFF2-40B4-BE49-F238E27FC236}">
                <a16:creationId xmlns="" xmlns:a16="http://schemas.microsoft.com/office/drawing/2014/main" id="{9F645ECC-F563-4B12-90D4-94875318E52F}"/>
              </a:ext>
            </a:extLst>
          </p:cNvPr>
          <p:cNvSpPr>
            <a:spLocks noGrp="1"/>
          </p:cNvSpPr>
          <p:nvPr>
            <p:ph idx="1"/>
          </p:nvPr>
        </p:nvSpPr>
        <p:spPr/>
        <p:txBody>
          <a:bodyPr>
            <a:normAutofit/>
          </a:bodyPr>
          <a:lstStyle/>
          <a:p>
            <a:pPr marL="0" indent="0" algn="ctr">
              <a:buNone/>
            </a:pPr>
            <a:r>
              <a:rPr lang="ru-RU" sz="3600" dirty="0"/>
              <a:t>Согласно исследованиям Университета Цюриха, </a:t>
            </a:r>
            <a:r>
              <a:rPr lang="ru-RU" sz="3600" b="1" dirty="0"/>
              <a:t>физический контакт с близким человеком способствует выработке антистрессового гормона окситоцина</a:t>
            </a:r>
            <a:r>
              <a:rPr lang="ru-RU" sz="3600" dirty="0"/>
              <a:t>. Если вам предстоит тяжелый день, попросите партнера, близкого друга подержать вас за руку, обнять, сделать легкий массаж. Десяти минут будет достаточно, чтобы ваш организм справился со стрессом.</a:t>
            </a:r>
          </a:p>
        </p:txBody>
      </p:sp>
    </p:spTree>
    <p:extLst>
      <p:ext uri="{BB962C8B-B14F-4D97-AF65-F5344CB8AC3E}">
        <p14:creationId xmlns:p14="http://schemas.microsoft.com/office/powerpoint/2010/main" val="1439279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1064CE0-CE45-41C2-9F54-F5A7D21D47FA}"/>
              </a:ext>
            </a:extLst>
          </p:cNvPr>
          <p:cNvSpPr>
            <a:spLocks noGrp="1"/>
          </p:cNvSpPr>
          <p:nvPr>
            <p:ph type="title"/>
          </p:nvPr>
        </p:nvSpPr>
        <p:spPr/>
        <p:txBody>
          <a:bodyPr/>
          <a:lstStyle/>
          <a:p>
            <a:endParaRPr lang="ru-RU"/>
          </a:p>
        </p:txBody>
      </p:sp>
      <p:pic>
        <p:nvPicPr>
          <p:cNvPr id="4" name="Объект 3">
            <a:extLst>
              <a:ext uri="{FF2B5EF4-FFF2-40B4-BE49-F238E27FC236}">
                <a16:creationId xmlns="" xmlns:a16="http://schemas.microsoft.com/office/drawing/2014/main" id="{5CA1D3FF-727D-4719-A755-4FA970437CF1}"/>
              </a:ext>
            </a:extLst>
          </p:cNvPr>
          <p:cNvPicPr>
            <a:picLocks noGrp="1" noChangeAspect="1"/>
          </p:cNvPicPr>
          <p:nvPr>
            <p:ph idx="1"/>
          </p:nvPr>
        </p:nvPicPr>
        <p:blipFill>
          <a:blip r:embed="rId2"/>
          <a:stretch>
            <a:fillRect/>
          </a:stretch>
        </p:blipFill>
        <p:spPr>
          <a:xfrm>
            <a:off x="2363372" y="1012874"/>
            <a:ext cx="7230794" cy="5205045"/>
          </a:xfrm>
          <a:prstGeom prst="rect">
            <a:avLst/>
          </a:prstGeom>
        </p:spPr>
      </p:pic>
    </p:spTree>
    <p:extLst>
      <p:ext uri="{BB962C8B-B14F-4D97-AF65-F5344CB8AC3E}">
        <p14:creationId xmlns:p14="http://schemas.microsoft.com/office/powerpoint/2010/main" val="378081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DE6D7BC-03EB-4E40-9663-E020967F7723}"/>
              </a:ext>
            </a:extLst>
          </p:cNvPr>
          <p:cNvSpPr>
            <a:spLocks noGrp="1"/>
          </p:cNvSpPr>
          <p:nvPr>
            <p:ph type="title"/>
          </p:nvPr>
        </p:nvSpPr>
        <p:spPr/>
        <p:txBody>
          <a:bodyPr/>
          <a:lstStyle/>
          <a:p>
            <a:pPr algn="ctr"/>
            <a:r>
              <a:rPr lang="ru-RU" dirty="0"/>
              <a:t>Жевать жвачку</a:t>
            </a:r>
            <a:br>
              <a:rPr lang="ru-RU" dirty="0"/>
            </a:br>
            <a:endParaRPr lang="ru-RU" dirty="0"/>
          </a:p>
        </p:txBody>
      </p:sp>
      <p:sp>
        <p:nvSpPr>
          <p:cNvPr id="3" name="Объект 2">
            <a:extLst>
              <a:ext uri="{FF2B5EF4-FFF2-40B4-BE49-F238E27FC236}">
                <a16:creationId xmlns="" xmlns:a16="http://schemas.microsoft.com/office/drawing/2014/main" id="{EA69C808-E8BD-486F-A7A5-A68F54312D4B}"/>
              </a:ext>
            </a:extLst>
          </p:cNvPr>
          <p:cNvSpPr>
            <a:spLocks noGrp="1"/>
          </p:cNvSpPr>
          <p:nvPr>
            <p:ph idx="1"/>
          </p:nvPr>
        </p:nvSpPr>
        <p:spPr/>
        <p:txBody>
          <a:bodyPr>
            <a:normAutofit/>
          </a:bodyPr>
          <a:lstStyle/>
          <a:p>
            <a:pPr marL="0" indent="0" algn="ctr">
              <a:buNone/>
            </a:pPr>
            <a:r>
              <a:rPr lang="ru-RU" sz="3600" dirty="0"/>
              <a:t>Профессор Эндрю Сколи из Мельбурнского университета </a:t>
            </a:r>
            <a:r>
              <a:rPr lang="ru-RU" sz="3600" dirty="0" err="1"/>
              <a:t>Суинберн</a:t>
            </a:r>
            <a:r>
              <a:rPr lang="ru-RU" sz="3600" dirty="0"/>
              <a:t> выяснил, что у людей, жующих жвачку, понижается уровень кортизола и уходит чувство тревоги. Он считает, что процесс жевания жвачки стимулирует ментальные способности человека, делая его более </a:t>
            </a:r>
            <a:r>
              <a:rPr lang="ru-RU" sz="3600" dirty="0" err="1"/>
              <a:t>стрессоустойчивым</a:t>
            </a:r>
            <a:r>
              <a:rPr lang="ru-RU" sz="3600" dirty="0"/>
              <a:t>.</a:t>
            </a:r>
          </a:p>
        </p:txBody>
      </p:sp>
    </p:spTree>
    <p:extLst>
      <p:ext uri="{BB962C8B-B14F-4D97-AF65-F5344CB8AC3E}">
        <p14:creationId xmlns:p14="http://schemas.microsoft.com/office/powerpoint/2010/main" val="8208350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B2C758F-9862-493C-9B31-0BE39355F210}"/>
              </a:ext>
            </a:extLst>
          </p:cNvPr>
          <p:cNvSpPr>
            <a:spLocks noGrp="1"/>
          </p:cNvSpPr>
          <p:nvPr>
            <p:ph type="title"/>
          </p:nvPr>
        </p:nvSpPr>
        <p:spPr/>
        <p:txBody>
          <a:bodyPr/>
          <a:lstStyle/>
          <a:p>
            <a:endParaRPr lang="ru-RU"/>
          </a:p>
        </p:txBody>
      </p:sp>
      <p:pic>
        <p:nvPicPr>
          <p:cNvPr id="4" name="Объект 3">
            <a:extLst>
              <a:ext uri="{FF2B5EF4-FFF2-40B4-BE49-F238E27FC236}">
                <a16:creationId xmlns="" xmlns:a16="http://schemas.microsoft.com/office/drawing/2014/main" id="{4A0ED41F-52D6-434D-817F-EFE96420FD5B}"/>
              </a:ext>
            </a:extLst>
          </p:cNvPr>
          <p:cNvPicPr>
            <a:picLocks noGrp="1" noChangeAspect="1"/>
          </p:cNvPicPr>
          <p:nvPr>
            <p:ph idx="1"/>
          </p:nvPr>
        </p:nvPicPr>
        <p:blipFill>
          <a:blip r:embed="rId2"/>
          <a:stretch>
            <a:fillRect/>
          </a:stretch>
        </p:blipFill>
        <p:spPr>
          <a:xfrm>
            <a:off x="3221502" y="590843"/>
            <a:ext cx="4867420" cy="5586120"/>
          </a:xfrm>
          <a:prstGeom prst="rect">
            <a:avLst/>
          </a:prstGeom>
        </p:spPr>
      </p:pic>
    </p:spTree>
    <p:extLst>
      <p:ext uri="{BB962C8B-B14F-4D97-AF65-F5344CB8AC3E}">
        <p14:creationId xmlns:p14="http://schemas.microsoft.com/office/powerpoint/2010/main" val="1594572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A7C9C42-1E1E-4BBA-A905-1DCD2244A9DE}"/>
              </a:ext>
            </a:extLst>
          </p:cNvPr>
          <p:cNvSpPr>
            <a:spLocks noGrp="1"/>
          </p:cNvSpPr>
          <p:nvPr>
            <p:ph type="title"/>
          </p:nvPr>
        </p:nvSpPr>
        <p:spPr/>
        <p:txBody>
          <a:bodyPr/>
          <a:lstStyle/>
          <a:p>
            <a:pPr algn="ctr"/>
            <a:r>
              <a:rPr lang="ru-RU" dirty="0"/>
              <a:t>Медленные прогулки</a:t>
            </a:r>
            <a:br>
              <a:rPr lang="ru-RU" dirty="0"/>
            </a:br>
            <a:endParaRPr lang="ru-RU" dirty="0"/>
          </a:p>
        </p:txBody>
      </p:sp>
      <p:sp>
        <p:nvSpPr>
          <p:cNvPr id="3" name="Объект 2">
            <a:extLst>
              <a:ext uri="{FF2B5EF4-FFF2-40B4-BE49-F238E27FC236}">
                <a16:creationId xmlns="" xmlns:a16="http://schemas.microsoft.com/office/drawing/2014/main" id="{5C9D446E-17D5-4A94-B987-4E8C36EF3850}"/>
              </a:ext>
            </a:extLst>
          </p:cNvPr>
          <p:cNvSpPr>
            <a:spLocks noGrp="1"/>
          </p:cNvSpPr>
          <p:nvPr>
            <p:ph idx="1"/>
          </p:nvPr>
        </p:nvSpPr>
        <p:spPr/>
        <p:txBody>
          <a:bodyPr>
            <a:normAutofit/>
          </a:bodyPr>
          <a:lstStyle/>
          <a:p>
            <a:pPr marL="0" indent="0" algn="ctr">
              <a:buNone/>
            </a:pPr>
            <a:r>
              <a:rPr lang="ru-RU" sz="3200" dirty="0"/>
              <a:t>Чем быстрее мы ходим, тем больше мы подвержены стрессу, считают специалисты Калифорнийского университета. Не можете заставить себя замедлить шаг? Попробуйте медитировать при ходьбе. Просто обращайте больше внимания на сам физический процесс ходьбы. Идите медленно, отмечая про себя каждое движение: «поднял ногу», «опустил ногу». Полностью сфокусируйтесь на том, что вы делаете, а не на том, что происходит вокруг.</a:t>
            </a:r>
          </a:p>
        </p:txBody>
      </p:sp>
    </p:spTree>
    <p:extLst>
      <p:ext uri="{BB962C8B-B14F-4D97-AF65-F5344CB8AC3E}">
        <p14:creationId xmlns:p14="http://schemas.microsoft.com/office/powerpoint/2010/main" val="1688794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211D9DB-06FF-4638-A755-9FC7940C270D}"/>
              </a:ext>
            </a:extLst>
          </p:cNvPr>
          <p:cNvSpPr>
            <a:spLocks noGrp="1"/>
          </p:cNvSpPr>
          <p:nvPr>
            <p:ph type="title"/>
          </p:nvPr>
        </p:nvSpPr>
        <p:spPr/>
        <p:txBody>
          <a:bodyPr/>
          <a:lstStyle/>
          <a:p>
            <a:pPr algn="ctr"/>
            <a:r>
              <a:rPr lang="ru-RU" dirty="0"/>
              <a:t>Научиться слушать тишину</a:t>
            </a:r>
          </a:p>
        </p:txBody>
      </p:sp>
      <p:sp>
        <p:nvSpPr>
          <p:cNvPr id="3" name="Объект 2">
            <a:extLst>
              <a:ext uri="{FF2B5EF4-FFF2-40B4-BE49-F238E27FC236}">
                <a16:creationId xmlns="" xmlns:a16="http://schemas.microsoft.com/office/drawing/2014/main" id="{F404100D-B091-4C7B-B34E-ADABEEB1AEE7}"/>
              </a:ext>
            </a:extLst>
          </p:cNvPr>
          <p:cNvSpPr>
            <a:spLocks noGrp="1"/>
          </p:cNvSpPr>
          <p:nvPr>
            <p:ph idx="1"/>
          </p:nvPr>
        </p:nvSpPr>
        <p:spPr/>
        <p:txBody>
          <a:bodyPr>
            <a:normAutofit/>
          </a:bodyPr>
          <a:lstStyle/>
          <a:p>
            <a:pPr marL="0" indent="0" algn="ctr">
              <a:buNone/>
            </a:pPr>
            <a:r>
              <a:rPr lang="ru-RU" dirty="0"/>
              <a:t>Тишина — это необходимая человеку пауза, позволяющая обратить наши чувства не вовне, а внутрь себя. Это период так называемого «активного покоя» — времени, отведенного на оценку ситуации и самого себя в ней, — без чего невозможно сделать наши действия обоснованными, а поведение — осмысленным. Люди, испытывающие постоянную потребность в «шумовом наркотике», по сути обедняют себя. Шум забивает в нас остатки творческого импульса, существование становится механистичным. Противоядие вездесущим городским шумам — это, конечно, тишина.</a:t>
            </a:r>
          </a:p>
          <a:p>
            <a:endParaRPr lang="ru-RU" dirty="0"/>
          </a:p>
        </p:txBody>
      </p:sp>
    </p:spTree>
    <p:extLst>
      <p:ext uri="{BB962C8B-B14F-4D97-AF65-F5344CB8AC3E}">
        <p14:creationId xmlns:p14="http://schemas.microsoft.com/office/powerpoint/2010/main" val="289081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286246" y="1628180"/>
            <a:ext cx="5095755" cy="3863051"/>
          </a:xfrm>
          <a:prstGeom prst="rect">
            <a:avLst/>
          </a:prstGeom>
        </p:spPr>
      </p:pic>
    </p:spTree>
    <p:extLst>
      <p:ext uri="{BB962C8B-B14F-4D97-AF65-F5344CB8AC3E}">
        <p14:creationId xmlns:p14="http://schemas.microsoft.com/office/powerpoint/2010/main" val="2429654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5F0113A-07C7-49FB-AB1D-E0C6AB210173}"/>
              </a:ext>
            </a:extLst>
          </p:cNvPr>
          <p:cNvSpPr>
            <a:spLocks noGrp="1"/>
          </p:cNvSpPr>
          <p:nvPr>
            <p:ph type="title"/>
          </p:nvPr>
        </p:nvSpPr>
        <p:spPr/>
        <p:txBody>
          <a:bodyPr/>
          <a:lstStyle/>
          <a:p>
            <a:endParaRPr lang="ru-RU"/>
          </a:p>
        </p:txBody>
      </p:sp>
      <p:pic>
        <p:nvPicPr>
          <p:cNvPr id="4" name="Объект 3">
            <a:extLst>
              <a:ext uri="{FF2B5EF4-FFF2-40B4-BE49-F238E27FC236}">
                <a16:creationId xmlns="" xmlns:a16="http://schemas.microsoft.com/office/drawing/2014/main" id="{2B1F0A9B-139C-4748-95E6-68875F60A5F7}"/>
              </a:ext>
            </a:extLst>
          </p:cNvPr>
          <p:cNvPicPr>
            <a:picLocks noGrp="1" noChangeAspect="1"/>
          </p:cNvPicPr>
          <p:nvPr>
            <p:ph idx="1"/>
          </p:nvPr>
        </p:nvPicPr>
        <p:blipFill>
          <a:blip r:embed="rId2"/>
          <a:stretch>
            <a:fillRect/>
          </a:stretch>
        </p:blipFill>
        <p:spPr>
          <a:xfrm>
            <a:off x="1414975" y="851730"/>
            <a:ext cx="8543925" cy="5641145"/>
          </a:xfrm>
          <a:prstGeom prst="rect">
            <a:avLst/>
          </a:prstGeom>
        </p:spPr>
      </p:pic>
    </p:spTree>
    <p:extLst>
      <p:ext uri="{BB962C8B-B14F-4D97-AF65-F5344CB8AC3E}">
        <p14:creationId xmlns:p14="http://schemas.microsoft.com/office/powerpoint/2010/main" val="319228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EDC7AD1-E996-4CF2-8C24-AEE9897CEF7B}"/>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355EC6AF-C9A1-453D-86BC-8CECEE4B3BDE}"/>
              </a:ext>
            </a:extLst>
          </p:cNvPr>
          <p:cNvSpPr>
            <a:spLocks noGrp="1"/>
          </p:cNvSpPr>
          <p:nvPr>
            <p:ph idx="1"/>
          </p:nvPr>
        </p:nvSpPr>
        <p:spPr/>
        <p:txBody>
          <a:bodyPr/>
          <a:lstStyle/>
          <a:p>
            <a:pPr marL="0" indent="0" algn="ctr">
              <a:buNone/>
            </a:pPr>
            <a:r>
              <a:rPr lang="ru-RU" sz="3600" dirty="0"/>
              <a:t>Цитируя Пастернака, «тишина — это лучшее, что я слышал». И это богатство доступно нам всем: стоит выехать за пределы кольцевой автодороги. Нужно лишь осознать потребность в тишине и покое как потребность в духовной жизни. И дать себе труд иногда удаляться от шумного комфорта цивилизации, чтобы обратить взгляд внутрь своей души».</a:t>
            </a:r>
          </a:p>
          <a:p>
            <a:endParaRPr lang="ru-RU" dirty="0"/>
          </a:p>
        </p:txBody>
      </p:sp>
    </p:spTree>
    <p:extLst>
      <p:ext uri="{BB962C8B-B14F-4D97-AF65-F5344CB8AC3E}">
        <p14:creationId xmlns:p14="http://schemas.microsoft.com/office/powerpoint/2010/main" val="158665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FF4D8C2-7BCA-4196-94DC-6C8310DD3FD4}"/>
              </a:ext>
            </a:extLst>
          </p:cNvPr>
          <p:cNvSpPr>
            <a:spLocks noGrp="1"/>
          </p:cNvSpPr>
          <p:nvPr>
            <p:ph type="title"/>
          </p:nvPr>
        </p:nvSpPr>
        <p:spPr/>
        <p:txBody>
          <a:bodyPr/>
          <a:lstStyle/>
          <a:p>
            <a:pPr algn="ctr"/>
            <a:r>
              <a:rPr lang="ru-RU" dirty="0"/>
              <a:t>Расслабить мышцы лица</a:t>
            </a:r>
            <a:br>
              <a:rPr lang="ru-RU" dirty="0"/>
            </a:br>
            <a:endParaRPr lang="ru-RU" dirty="0"/>
          </a:p>
        </p:txBody>
      </p:sp>
      <p:sp>
        <p:nvSpPr>
          <p:cNvPr id="3" name="Объект 2">
            <a:extLst>
              <a:ext uri="{FF2B5EF4-FFF2-40B4-BE49-F238E27FC236}">
                <a16:creationId xmlns="" xmlns:a16="http://schemas.microsoft.com/office/drawing/2014/main" id="{1D3E4F41-35AE-47EC-A3C3-C5A9E445FECA}"/>
              </a:ext>
            </a:extLst>
          </p:cNvPr>
          <p:cNvSpPr>
            <a:spLocks noGrp="1"/>
          </p:cNvSpPr>
          <p:nvPr>
            <p:ph idx="1"/>
          </p:nvPr>
        </p:nvSpPr>
        <p:spPr>
          <a:xfrm>
            <a:off x="838200" y="1181686"/>
            <a:ext cx="10515600" cy="4995277"/>
          </a:xfrm>
        </p:spPr>
        <p:txBody>
          <a:bodyPr>
            <a:normAutofit fontScale="92500"/>
          </a:bodyPr>
          <a:lstStyle/>
          <a:p>
            <a:pPr marL="0" indent="0" algn="ctr">
              <a:buNone/>
            </a:pPr>
            <a:r>
              <a:rPr lang="ru-RU" dirty="0"/>
              <a:t>Это упражнение особенно подходит тем, кто чувствует постоянное нервное напряжение, кому трудно засыпать. Научитесь расслаблять лицо — это помогает расслабиться и внутренне.</a:t>
            </a:r>
          </a:p>
          <a:p>
            <a:pPr marL="0" indent="0" algn="ctr">
              <a:buNone/>
            </a:pPr>
            <a:r>
              <a:rPr lang="ru-RU" dirty="0"/>
              <a:t>Нахмурьте брови, затем приподнимите их, изображая преувеличенное удивление. Повторяйте это упражнение до тех пор, пока не почувствуете, что мышцы лба совершенно расслабились. С закрытым ртом слегка надавите языком на внутренние резцы верхней челюсти и продолжайте давить до тех пор, пока ваши обе челюсти не разомкнутся. Расслабьте челюсти. Улыбнитесь. Сомкнув губы, сожмите их, а потом расслабьте в улыбке. Начните все сначала. Прочувствуйте и осознайте то ощущение, которое вы испытываете от гладкого, ненапряженного лба, от расслабленных челюстей и расслабленных мимических мышц. Постарайтесь удерживать в памяти это ощущение как можно дольше.</a:t>
            </a:r>
          </a:p>
        </p:txBody>
      </p:sp>
    </p:spTree>
    <p:extLst>
      <p:ext uri="{BB962C8B-B14F-4D97-AF65-F5344CB8AC3E}">
        <p14:creationId xmlns:p14="http://schemas.microsoft.com/office/powerpoint/2010/main" val="2045235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BB69E92-1B9F-4D0F-824F-318FA40F6ED1}"/>
              </a:ext>
            </a:extLst>
          </p:cNvPr>
          <p:cNvSpPr>
            <a:spLocks noGrp="1"/>
          </p:cNvSpPr>
          <p:nvPr>
            <p:ph type="title"/>
          </p:nvPr>
        </p:nvSpPr>
        <p:spPr/>
        <p:txBody>
          <a:bodyPr/>
          <a:lstStyle/>
          <a:p>
            <a:pPr algn="ctr"/>
            <a:r>
              <a:rPr lang="ru-RU" dirty="0"/>
              <a:t>Письмо своему обидчику</a:t>
            </a:r>
            <a:br>
              <a:rPr lang="ru-RU" dirty="0"/>
            </a:br>
            <a:endParaRPr lang="ru-RU" dirty="0"/>
          </a:p>
        </p:txBody>
      </p:sp>
      <p:sp>
        <p:nvSpPr>
          <p:cNvPr id="3" name="Объект 2">
            <a:extLst>
              <a:ext uri="{FF2B5EF4-FFF2-40B4-BE49-F238E27FC236}">
                <a16:creationId xmlns="" xmlns:a16="http://schemas.microsoft.com/office/drawing/2014/main" id="{B625DA29-EA2D-43E8-9992-94687117C802}"/>
              </a:ext>
            </a:extLst>
          </p:cNvPr>
          <p:cNvSpPr>
            <a:spLocks noGrp="1"/>
          </p:cNvSpPr>
          <p:nvPr>
            <p:ph idx="1"/>
          </p:nvPr>
        </p:nvSpPr>
        <p:spPr>
          <a:xfrm>
            <a:off x="838200" y="1237957"/>
            <a:ext cx="10515600" cy="4605862"/>
          </a:xfrm>
        </p:spPr>
        <p:txBody>
          <a:bodyPr>
            <a:normAutofit/>
          </a:bodyPr>
          <a:lstStyle/>
          <a:p>
            <a:pPr marL="0" indent="0" algn="ctr">
              <a:buNone/>
            </a:pPr>
            <a:r>
              <a:rPr lang="ru-RU" dirty="0"/>
              <a:t>Заочный конфликт, который вы переживете через письмо вашему обидчику, даст вам такие же психологические результаты, как реальный. Вы можете просто сжечь это письмо и забыть о нем — это позволит освободиться от скопившегося напряжения. Но если конфликт неизбежен, то после такого письма можно пойти на реальное противостояние — письменное упражнение позволит вам хорошо и спокойно к нему подготовиться. Начать нужно словами: «Я вам скажу сейчас такое, чего раньше никогда не говорил», а в сам текст обязательно включить четыре пункта:</a:t>
            </a:r>
          </a:p>
          <a:p>
            <a:endParaRPr lang="ru-RU" dirty="0"/>
          </a:p>
        </p:txBody>
      </p:sp>
    </p:spTree>
    <p:extLst>
      <p:ext uri="{BB962C8B-B14F-4D97-AF65-F5344CB8AC3E}">
        <p14:creationId xmlns:p14="http://schemas.microsoft.com/office/powerpoint/2010/main" val="2532206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3354003-5B22-47ED-8EB3-6B63B2C51BE1}"/>
              </a:ext>
            </a:extLst>
          </p:cNvPr>
          <p:cNvSpPr>
            <a:spLocks noGrp="1"/>
          </p:cNvSpPr>
          <p:nvPr>
            <p:ph type="title"/>
          </p:nvPr>
        </p:nvSpPr>
        <p:spPr/>
        <p:txBody>
          <a:bodyPr/>
          <a:lstStyle/>
          <a:p>
            <a:endParaRPr lang="ru-RU"/>
          </a:p>
        </p:txBody>
      </p:sp>
      <p:pic>
        <p:nvPicPr>
          <p:cNvPr id="4" name="Объект 3">
            <a:extLst>
              <a:ext uri="{FF2B5EF4-FFF2-40B4-BE49-F238E27FC236}">
                <a16:creationId xmlns="" xmlns:a16="http://schemas.microsoft.com/office/drawing/2014/main" id="{401E7B73-EB52-4A8F-B68F-CF1F953DA4A4}"/>
              </a:ext>
            </a:extLst>
          </p:cNvPr>
          <p:cNvPicPr>
            <a:picLocks noGrp="1" noChangeAspect="1"/>
          </p:cNvPicPr>
          <p:nvPr>
            <p:ph idx="1"/>
          </p:nvPr>
        </p:nvPicPr>
        <p:blipFill>
          <a:blip r:embed="rId2"/>
          <a:stretch>
            <a:fillRect/>
          </a:stretch>
        </p:blipFill>
        <p:spPr>
          <a:xfrm>
            <a:off x="2926079" y="745588"/>
            <a:ext cx="5176911" cy="5431375"/>
          </a:xfrm>
          <a:prstGeom prst="rect">
            <a:avLst/>
          </a:prstGeom>
        </p:spPr>
      </p:pic>
    </p:spTree>
    <p:extLst>
      <p:ext uri="{BB962C8B-B14F-4D97-AF65-F5344CB8AC3E}">
        <p14:creationId xmlns:p14="http://schemas.microsoft.com/office/powerpoint/2010/main" val="2116317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8FC8395-4E45-4AAF-8C09-9E824318BBE5}"/>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4E5494FC-BB27-416F-A049-04CD68A54FAE}"/>
              </a:ext>
            </a:extLst>
          </p:cNvPr>
          <p:cNvSpPr>
            <a:spLocks noGrp="1"/>
          </p:cNvSpPr>
          <p:nvPr>
            <p:ph idx="1"/>
          </p:nvPr>
        </p:nvSpPr>
        <p:spPr/>
        <p:txBody>
          <a:bodyPr/>
          <a:lstStyle/>
          <a:p>
            <a:r>
              <a:rPr lang="ru-RU" dirty="0"/>
              <a:t>вот что ты мне сделал;</a:t>
            </a:r>
          </a:p>
          <a:p>
            <a:r>
              <a:rPr lang="ru-RU" dirty="0"/>
              <a:t>вот что мне пришлось пережить;</a:t>
            </a:r>
          </a:p>
          <a:p>
            <a:r>
              <a:rPr lang="ru-RU" dirty="0"/>
              <a:t>вот как это повлияло на мою жизнь;</a:t>
            </a:r>
          </a:p>
          <a:p>
            <a:r>
              <a:rPr lang="ru-RU" dirty="0"/>
              <a:t>вот чего я жду сейчас от тебя.</a:t>
            </a:r>
          </a:p>
          <a:p>
            <a:pPr marL="0" indent="0">
              <a:buNone/>
            </a:pPr>
            <a:r>
              <a:rPr lang="ru-RU" dirty="0"/>
              <a:t>Эти четыре пункта являются хорошей основой для разбора любого столкновения и помогают либо обойтись без реального конфликта, либо трансформировать его в нечто конструктивное.</a:t>
            </a:r>
          </a:p>
          <a:p>
            <a:endParaRPr lang="ru-RU" dirty="0"/>
          </a:p>
        </p:txBody>
      </p:sp>
    </p:spTree>
    <p:extLst>
      <p:ext uri="{BB962C8B-B14F-4D97-AF65-F5344CB8AC3E}">
        <p14:creationId xmlns:p14="http://schemas.microsoft.com/office/powerpoint/2010/main" val="1301146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24707D2-F8DA-4A2C-9568-AA333DE2E881}"/>
              </a:ext>
            </a:extLst>
          </p:cNvPr>
          <p:cNvSpPr>
            <a:spLocks noGrp="1"/>
          </p:cNvSpPr>
          <p:nvPr>
            <p:ph type="title"/>
          </p:nvPr>
        </p:nvSpPr>
        <p:spPr/>
        <p:txBody>
          <a:bodyPr>
            <a:normAutofit fontScale="90000"/>
          </a:bodyPr>
          <a:lstStyle/>
          <a:p>
            <a:pPr algn="ctr"/>
            <a:r>
              <a:rPr lang="ru-RU" b="1" dirty="0"/>
              <a:t> Классическая методика  аутогенной тренировки </a:t>
            </a:r>
            <a:r>
              <a:rPr lang="ru-RU" b="1" dirty="0" err="1"/>
              <a:t>И.Шульца</a:t>
            </a:r>
            <a:r>
              <a:rPr lang="ru-RU" dirty="0"/>
              <a:t/>
            </a:r>
            <a:br>
              <a:rPr lang="ru-RU" dirty="0"/>
            </a:br>
            <a:endParaRPr lang="ru-RU" dirty="0"/>
          </a:p>
        </p:txBody>
      </p:sp>
      <p:sp>
        <p:nvSpPr>
          <p:cNvPr id="3" name="Объект 2">
            <a:extLst>
              <a:ext uri="{FF2B5EF4-FFF2-40B4-BE49-F238E27FC236}">
                <a16:creationId xmlns="" xmlns:a16="http://schemas.microsoft.com/office/drawing/2014/main" id="{F58517B5-0C0B-41DF-91D9-B2D2A780AF69}"/>
              </a:ext>
            </a:extLst>
          </p:cNvPr>
          <p:cNvSpPr>
            <a:spLocks noGrp="1"/>
          </p:cNvSpPr>
          <p:nvPr>
            <p:ph idx="1"/>
          </p:nvPr>
        </p:nvSpPr>
        <p:spPr/>
        <p:txBody>
          <a:bodyPr/>
          <a:lstStyle/>
          <a:p>
            <a:pPr marL="0" indent="0" algn="ctr">
              <a:buNone/>
            </a:pPr>
            <a:r>
              <a:rPr lang="ru-RU" dirty="0"/>
              <a:t>Базисным элементом АГТ является тренированная мышечная релаксация на фоне которой реализуется специфические приемы </a:t>
            </a:r>
            <a:r>
              <a:rPr lang="ru-RU" dirty="0" err="1"/>
              <a:t>аутодидактики</a:t>
            </a:r>
            <a:r>
              <a:rPr lang="ru-RU" dirty="0"/>
              <a:t> и </a:t>
            </a:r>
            <a:r>
              <a:rPr lang="ru-RU" dirty="0" err="1"/>
              <a:t>аутосуггестии</a:t>
            </a:r>
            <a:r>
              <a:rPr lang="ru-RU" dirty="0"/>
              <a:t>. Выделяют два основных типа реагирования на эмоционально значимые стимулы : психо- соматическое, при котором </a:t>
            </a:r>
            <a:r>
              <a:rPr lang="ru-RU" dirty="0" err="1"/>
              <a:t>отреагирование</a:t>
            </a:r>
            <a:r>
              <a:rPr lang="ru-RU" dirty="0"/>
              <a:t> осуществляется во внутренней сфере, и социальное, когда разрядка направленна во внешнюю сферу. Первый тип обеспечивает надежное функционирование регуляторных механизмов организма и личности. Тренировка произвольного управления и коррекции возникающих отклонений составляют основную цель психотерапевтических приемов и механизмов АГТ.</a:t>
            </a:r>
          </a:p>
          <a:p>
            <a:endParaRPr lang="ru-RU" dirty="0"/>
          </a:p>
        </p:txBody>
      </p:sp>
    </p:spTree>
    <p:extLst>
      <p:ext uri="{BB962C8B-B14F-4D97-AF65-F5344CB8AC3E}">
        <p14:creationId xmlns:p14="http://schemas.microsoft.com/office/powerpoint/2010/main" val="202347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 xmlns:a16="http://schemas.microsoft.com/office/drawing/2014/main" id="{B70B29EB-1698-4F56-9027-79BC4BE05DC1}"/>
              </a:ext>
            </a:extLst>
          </p:cNvPr>
          <p:cNvSpPr>
            <a:spLocks noGrp="1" noChangeArrowheads="1"/>
          </p:cNvSpPr>
          <p:nvPr>
            <p:ph type="title"/>
          </p:nvPr>
        </p:nvSpPr>
        <p:spPr>
          <a:xfrm>
            <a:off x="1980049" y="313954"/>
            <a:ext cx="8229024" cy="1062832"/>
          </a:xfrm>
          <a:ln/>
        </p:spPr>
        <p:txBody>
          <a:bodyPr vert="horz" lIns="91440" tIns="35206"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ru-RU" altLang="ru-RU" b="1" dirty="0"/>
          </a:p>
        </p:txBody>
      </p:sp>
      <p:sp>
        <p:nvSpPr>
          <p:cNvPr id="19458" name="Rectangle 2">
            <a:extLst>
              <a:ext uri="{FF2B5EF4-FFF2-40B4-BE49-F238E27FC236}">
                <a16:creationId xmlns="" xmlns:a16="http://schemas.microsoft.com/office/drawing/2014/main" id="{89980DBE-C008-4208-91F6-59ECB152B596}"/>
              </a:ext>
            </a:extLst>
          </p:cNvPr>
          <p:cNvSpPr>
            <a:spLocks noGrp="1" noChangeArrowheads="1"/>
          </p:cNvSpPr>
          <p:nvPr>
            <p:ph type="body" idx="1"/>
          </p:nvPr>
        </p:nvSpPr>
        <p:spPr>
          <a:xfrm>
            <a:off x="914400" y="900333"/>
            <a:ext cx="10536702" cy="5148304"/>
          </a:xfrm>
          <a:ln/>
        </p:spPr>
        <p:txBody>
          <a:bodyPr vert="horz" lIns="91440" tIns="17603" rIns="91440" bIns="45720" rtlCol="0">
            <a:noAutofit/>
          </a:bodyPr>
          <a:lstStyle/>
          <a:p>
            <a:pPr marL="0" indent="0" algn="ctr">
              <a:spcBef>
                <a:spcPts val="454"/>
              </a:spcBef>
              <a:spcAft>
                <a:spcPts val="454"/>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Тренировку можно проводить в любое время дня.</a:t>
            </a:r>
          </a:p>
          <a:p>
            <a:pPr marL="0" indent="0" algn="ctr">
              <a:spcBef>
                <a:spcPts val="454"/>
              </a:spcBef>
              <a:spcAft>
                <a:spcPts val="454"/>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Первые сеансы проводят в теплом тихом помещении, при неярком свете, в дальнейшем занимающийся в состоянии не обращать внимания на эти факторы и может проводить сеансы даже в автобусе хорошо владея методикой. Важно принять удобное положение, исключить мышечное напряжение. Тренировку проводят либо сидя, либо полусидя, либо лежа. Для большей сосредоточенности следует закрыть глаза.</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 xmlns:a16="http://schemas.microsoft.com/office/drawing/2014/main" id="{DA3F621F-DE4B-4FB2-9729-8DC0434F98B1}"/>
              </a:ext>
            </a:extLst>
          </p:cNvPr>
          <p:cNvSpPr>
            <a:spLocks noGrp="1" noChangeArrowheads="1"/>
          </p:cNvSpPr>
          <p:nvPr>
            <p:ph type="title"/>
          </p:nvPr>
        </p:nvSpPr>
        <p:spPr>
          <a:xfrm>
            <a:off x="1980049" y="313954"/>
            <a:ext cx="8229024" cy="1062832"/>
          </a:xfrm>
          <a:ln/>
        </p:spPr>
        <p:txBody>
          <a:bodyPr vert="horz" lIns="91440" tIns="35206" rIns="91440" bIns="45720" rtlCol="0" anchor="ctr">
            <a:normAutofit fontScale="90000"/>
          </a:bodyPr>
          <a:lstStyle/>
          <a:p>
            <a:pPr algn="ct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b="1" dirty="0"/>
              <a:t>Классическая методика Шульца включает следующие упражнения:</a:t>
            </a:r>
            <a:br>
              <a:rPr lang="ru-RU" altLang="ru-RU" b="1" dirty="0"/>
            </a:br>
            <a:endParaRPr lang="ru-RU" altLang="ru-RU" b="1" dirty="0"/>
          </a:p>
        </p:txBody>
      </p:sp>
      <p:sp>
        <p:nvSpPr>
          <p:cNvPr id="20482" name="Rectangle 2">
            <a:extLst>
              <a:ext uri="{FF2B5EF4-FFF2-40B4-BE49-F238E27FC236}">
                <a16:creationId xmlns="" xmlns:a16="http://schemas.microsoft.com/office/drawing/2014/main" id="{EC5FFE56-EE63-4C3E-92F6-7F15E00E2213}"/>
              </a:ext>
            </a:extLst>
          </p:cNvPr>
          <p:cNvSpPr>
            <a:spLocks noGrp="1" noChangeArrowheads="1"/>
          </p:cNvSpPr>
          <p:nvPr>
            <p:ph type="body" idx="1"/>
          </p:nvPr>
        </p:nvSpPr>
        <p:spPr>
          <a:xfrm>
            <a:off x="759655" y="1604329"/>
            <a:ext cx="10452296" cy="4660329"/>
          </a:xfrm>
          <a:ln/>
        </p:spPr>
        <p:txBody>
          <a:bodyPr vert="horz" lIns="91440" tIns="17603" rIns="91440" bIns="45720" rtlCol="0">
            <a:normAutofit/>
          </a:bodyPr>
          <a:lstStyle/>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200" b="1" dirty="0"/>
              <a:t>1</a:t>
            </a:r>
            <a:r>
              <a:rPr lang="ru-RU" altLang="ru-RU" sz="3200" dirty="0"/>
              <a:t> упражнение на вызывание ощущения тяжести.</a:t>
            </a:r>
          </a:p>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200" dirty="0"/>
              <a:t>3-4 раза в день следует повторять: “ Моя правая рука очень тяжела” ,- по 5-6 повторений, и 1 раз: “ Я совсем спокоен”.</a:t>
            </a:r>
          </a:p>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200" dirty="0"/>
              <a:t>Когда ощущение возникает легко и проявляется отчетливо, упражнение усвоено.</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37E8EF7-B242-4D62-9639-66C7CE732939}"/>
              </a:ext>
            </a:extLst>
          </p:cNvPr>
          <p:cNvSpPr>
            <a:spLocks noGrp="1"/>
          </p:cNvSpPr>
          <p:nvPr>
            <p:ph type="title"/>
          </p:nvPr>
        </p:nvSpPr>
        <p:spPr/>
        <p:txBody>
          <a:bodyPr>
            <a:normAutofit fontScale="90000"/>
          </a:bodyPr>
          <a:lstStyle/>
          <a:p>
            <a:r>
              <a:rPr lang="ru-RU" altLang="ru-RU" b="1" dirty="0"/>
              <a:t>2</a:t>
            </a:r>
            <a:r>
              <a:rPr lang="ru-RU" altLang="ru-RU" dirty="0"/>
              <a:t> упражнение на вызывание ощущения тепла.</a:t>
            </a:r>
            <a:br>
              <a:rPr lang="ru-RU" altLang="ru-RU" dirty="0"/>
            </a:br>
            <a:endParaRPr lang="ru-RU" dirty="0"/>
          </a:p>
        </p:txBody>
      </p:sp>
      <p:sp>
        <p:nvSpPr>
          <p:cNvPr id="3" name="Объект 2">
            <a:extLst>
              <a:ext uri="{FF2B5EF4-FFF2-40B4-BE49-F238E27FC236}">
                <a16:creationId xmlns="" xmlns:a16="http://schemas.microsoft.com/office/drawing/2014/main" id="{EEEA198D-AA49-43F6-8D52-C484EC1BAA09}"/>
              </a:ext>
            </a:extLst>
          </p:cNvPr>
          <p:cNvSpPr>
            <a:spLocks noGrp="1"/>
          </p:cNvSpPr>
          <p:nvPr>
            <p:ph idx="1"/>
          </p:nvPr>
        </p:nvSpPr>
        <p:spPr/>
        <p:txBody>
          <a:bodyPr/>
          <a:lstStyle/>
          <a:p>
            <a:pP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2800" dirty="0"/>
              <a:t>Сначала следует вызвать ощущение тяжести, потом 5-6 раз сказать: “моя правая рука теплая” и 1 раз: “Я совсем спокоен”.</a:t>
            </a:r>
          </a:p>
          <a:p>
            <a:pPr marL="0" indent="0">
              <a:spcBef>
                <a:spcPts val="454"/>
              </a:spcBef>
              <a:spcAft>
                <a:spcPts val="454"/>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2800" b="1" dirty="0"/>
              <a:t> 3 упражнение  - </a:t>
            </a:r>
            <a:r>
              <a:rPr lang="ru-RU" altLang="ru-RU" sz="2800" dirty="0"/>
              <a:t>управление ритмом сердечной деятельности.</a:t>
            </a:r>
          </a:p>
          <a:p>
            <a:pPr marL="0" indent="0">
              <a:spcBef>
                <a:spcPts val="454"/>
              </a:spcBef>
              <a:spcAft>
                <a:spcPts val="454"/>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2800" dirty="0"/>
              <a:t>Необходимо мысленно научится считать АД и ЧСС. Вначале – лежа , правую руку приложить к левой лучевой артерии или к сердцу. Под локоть подложить подушки. Сначала вызвать ощущение тяжести и тепла. Затем 5-6 раз повторить: “Сердце бьется спокойно и ровно” и 1 раз: “ Я совсем спокоен”.</a:t>
            </a:r>
          </a:p>
          <a:p>
            <a:endParaRPr lang="ru-RU" dirty="0"/>
          </a:p>
        </p:txBody>
      </p:sp>
    </p:spTree>
    <p:extLst>
      <p:ext uri="{BB962C8B-B14F-4D97-AF65-F5344CB8AC3E}">
        <p14:creationId xmlns:p14="http://schemas.microsoft.com/office/powerpoint/2010/main" val="1174498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3885236" y="1131094"/>
            <a:ext cx="4133828" cy="4366550"/>
          </a:xfrm>
          <a:prstGeom prst="rect">
            <a:avLst/>
          </a:prstGeom>
        </p:spPr>
      </p:pic>
    </p:spTree>
    <p:extLst>
      <p:ext uri="{BB962C8B-B14F-4D97-AF65-F5344CB8AC3E}">
        <p14:creationId xmlns:p14="http://schemas.microsoft.com/office/powerpoint/2010/main" val="1394332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 xmlns:a16="http://schemas.microsoft.com/office/drawing/2014/main" id="{71A82D90-058B-4330-B72D-9680492DE768}"/>
              </a:ext>
            </a:extLst>
          </p:cNvPr>
          <p:cNvSpPr>
            <a:spLocks noGrp="1" noChangeArrowheads="1"/>
          </p:cNvSpPr>
          <p:nvPr>
            <p:ph type="title"/>
          </p:nvPr>
        </p:nvSpPr>
        <p:spPr>
          <a:xfrm>
            <a:off x="1980049" y="313954"/>
            <a:ext cx="8229024" cy="1062832"/>
          </a:xfrm>
          <a:ln/>
        </p:spPr>
        <p:txBody>
          <a:bodyPr vert="horz" lIns="91440" tIns="35206"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b="1" dirty="0"/>
              <a:t> </a:t>
            </a:r>
          </a:p>
        </p:txBody>
      </p:sp>
      <p:sp>
        <p:nvSpPr>
          <p:cNvPr id="21506" name="Rectangle 2">
            <a:extLst>
              <a:ext uri="{FF2B5EF4-FFF2-40B4-BE49-F238E27FC236}">
                <a16:creationId xmlns="" xmlns:a16="http://schemas.microsoft.com/office/drawing/2014/main" id="{3AC32497-529D-44B7-B047-A09599408F17}"/>
              </a:ext>
            </a:extLst>
          </p:cNvPr>
          <p:cNvSpPr>
            <a:spLocks noGrp="1" noChangeArrowheads="1"/>
          </p:cNvSpPr>
          <p:nvPr>
            <p:ph type="body" idx="1"/>
          </p:nvPr>
        </p:nvSpPr>
        <p:spPr>
          <a:xfrm>
            <a:off x="267286" y="313954"/>
            <a:ext cx="11380763" cy="4874912"/>
          </a:xfrm>
          <a:ln/>
        </p:spPr>
        <p:txBody>
          <a:bodyPr vert="horz" lIns="91440" tIns="16003" rIns="91440" bIns="45720" rtlCol="0">
            <a:noAutofit/>
          </a:bodyPr>
          <a:lstStyle/>
          <a:p>
            <a:pPr marL="0" indent="0">
              <a:spcBef>
                <a:spcPts val="454"/>
              </a:spcBef>
              <a:spcAft>
                <a:spcPts val="454"/>
              </a:spcAft>
              <a:buNone/>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3600" b="1" dirty="0"/>
              <a:t>4. Овладение регуляцией ритма дыхания.</a:t>
            </a:r>
          </a:p>
          <a:p>
            <a:pPr>
              <a:spcBef>
                <a:spcPts val="454"/>
              </a:spcBef>
              <a:spcAft>
                <a:spcPts val="454"/>
              </a:spcAft>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Предварительно выполняют 1,2, 3 упражнения, затем 5-6 раз повторяют: “Дышу спокойно и ровно” и 1 раз “ Я совсем спокоен”.</a:t>
            </a:r>
          </a:p>
          <a:p>
            <a:pPr marL="0" indent="0">
              <a:spcBef>
                <a:spcPts val="454"/>
              </a:spcBef>
              <a:spcAft>
                <a:spcPts val="454"/>
              </a:spcAft>
              <a:buNone/>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3600" b="1" dirty="0"/>
              <a:t>5. Упражнение на вызывание тепла в эпигастральной области.</a:t>
            </a:r>
          </a:p>
          <a:p>
            <a:pPr>
              <a:spcBef>
                <a:spcPts val="454"/>
              </a:spcBef>
              <a:spcAft>
                <a:spcPts val="454"/>
              </a:spcAft>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Сначала 1-4 упражнения, затем 5-6 раз сказать: “ Мое солнечное сплетение излучает тепло” и 1 раз: “ Я совсем спокоен”.</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6E4136F-704D-4BAB-B2A4-53AAEC7B79BA}"/>
              </a:ext>
            </a:extLst>
          </p:cNvPr>
          <p:cNvSpPr>
            <a:spLocks noGrp="1"/>
          </p:cNvSpPr>
          <p:nvPr>
            <p:ph type="title"/>
          </p:nvPr>
        </p:nvSpPr>
        <p:spPr/>
        <p:txBody>
          <a:bodyPr>
            <a:normAutofit fontScale="90000"/>
          </a:bodyPr>
          <a:lstStyle/>
          <a:p>
            <a:pPr algn="ctr"/>
            <a:r>
              <a:rPr lang="ru-RU" altLang="ru-RU" b="1" dirty="0"/>
              <a:t>6. Упражнение направленное на вызывание </a:t>
            </a:r>
            <a:r>
              <a:rPr lang="ru-RU" altLang="ru-RU" b="1" dirty="0" err="1"/>
              <a:t>ощущени</a:t>
            </a:r>
            <a:r>
              <a:rPr lang="ru-RU" altLang="ru-RU" b="1" dirty="0"/>
              <a:t> прохлады в области лба</a:t>
            </a:r>
            <a:br>
              <a:rPr lang="ru-RU" altLang="ru-RU" b="1" dirty="0"/>
            </a:br>
            <a:endParaRPr lang="ru-RU" b="1" dirty="0"/>
          </a:p>
        </p:txBody>
      </p:sp>
      <p:sp>
        <p:nvSpPr>
          <p:cNvPr id="3" name="Объект 2">
            <a:extLst>
              <a:ext uri="{FF2B5EF4-FFF2-40B4-BE49-F238E27FC236}">
                <a16:creationId xmlns="" xmlns:a16="http://schemas.microsoft.com/office/drawing/2014/main" id="{AB1DE8EE-9D1C-4402-ABBA-78C6AE7DBB3E}"/>
              </a:ext>
            </a:extLst>
          </p:cNvPr>
          <p:cNvSpPr>
            <a:spLocks noGrp="1"/>
          </p:cNvSpPr>
          <p:nvPr>
            <p:ph idx="1"/>
          </p:nvPr>
        </p:nvSpPr>
        <p:spPr/>
        <p:txBody>
          <a:bodyPr>
            <a:normAutofit/>
          </a:bodyPr>
          <a:lstStyle/>
          <a:p>
            <a:pPr>
              <a:spcBef>
                <a:spcPts val="454"/>
              </a:spcBef>
              <a:spcAft>
                <a:spcPts val="454"/>
              </a:spcAft>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2800" dirty="0"/>
              <a:t>Сначала 1-5 упражнения, затем 5-6 раз повторить: “ Мой лоб прохладен” и 1 раз: “ Я совсем спокоен”.</a:t>
            </a:r>
          </a:p>
          <a:p>
            <a:pPr>
              <a:spcBef>
                <a:spcPts val="454"/>
              </a:spcBef>
              <a:spcAft>
                <a:spcPts val="454"/>
              </a:spcAft>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2800" dirty="0"/>
              <a:t>Когда эти упражнения хорошо освоены, некоторые формулы можно заменять: “ Спокойствие…”, “ Тепло…”, “Тяжесть…”, “Сердце и дыхание спокойны”,</a:t>
            </a:r>
          </a:p>
          <a:p>
            <a:pPr>
              <a:spcBef>
                <a:spcPts val="454"/>
              </a:spcBef>
              <a:spcAft>
                <a:spcPts val="454"/>
              </a:spcAft>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2800" dirty="0"/>
              <a:t>“ Лоб прохладен”, “Солнечное сплетение теплое”.</a:t>
            </a:r>
          </a:p>
          <a:p>
            <a:pPr marL="0" indent="0" algn="ctr">
              <a:spcBef>
                <a:spcPts val="454"/>
              </a:spcBef>
              <a:spcAft>
                <a:spcPts val="454"/>
              </a:spcAft>
              <a:buNone/>
              <a:tabLst>
                <a:tab pos="1434419" algn="l"/>
                <a:tab pos="1970166" algn="l"/>
                <a:tab pos="2626888" algn="l"/>
                <a:tab pos="3283610" algn="l"/>
                <a:tab pos="3940332" algn="l"/>
                <a:tab pos="4597055" algn="l"/>
                <a:tab pos="5253777" algn="l"/>
                <a:tab pos="5910499" algn="l"/>
                <a:tab pos="6567221" algn="l"/>
                <a:tab pos="7223943" algn="l"/>
                <a:tab pos="7880665" algn="l"/>
              </a:tabLst>
            </a:pPr>
            <a:r>
              <a:rPr lang="ru-RU" altLang="ru-RU" sz="2800" b="1" dirty="0"/>
              <a:t>В конце сеанса – руки сгибают и разгибают в локтевом суставе 3 раза , сопровождая это глубоким вздохом- выдохом, следует широко открыть глаза.</a:t>
            </a:r>
          </a:p>
          <a:p>
            <a:endParaRPr lang="ru-RU" dirty="0"/>
          </a:p>
        </p:txBody>
      </p:sp>
    </p:spTree>
    <p:extLst>
      <p:ext uri="{BB962C8B-B14F-4D97-AF65-F5344CB8AC3E}">
        <p14:creationId xmlns:p14="http://schemas.microsoft.com/office/powerpoint/2010/main" val="9697548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 xmlns:a16="http://schemas.microsoft.com/office/drawing/2014/main" id="{7DA1B7CA-B738-414C-991B-8FF154DC9C84}"/>
              </a:ext>
            </a:extLst>
          </p:cNvPr>
          <p:cNvSpPr>
            <a:spLocks noGrp="1" noChangeArrowheads="1"/>
          </p:cNvSpPr>
          <p:nvPr>
            <p:ph type="title"/>
          </p:nvPr>
        </p:nvSpPr>
        <p:spPr>
          <a:xfrm>
            <a:off x="1980049" y="313954"/>
            <a:ext cx="8229024" cy="825529"/>
          </a:xfrm>
          <a:ln/>
        </p:spPr>
        <p:txBody>
          <a:bodyPr vert="horz" lIns="91440" tIns="35206" rIns="91440" bIns="45720" rtlCol="0" anchor="ctr">
            <a:normAutofit/>
          </a:bodyPr>
          <a:lstStyle/>
          <a:p>
            <a:pP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b="1" dirty="0"/>
              <a:t> Высшие ступени АТ</a:t>
            </a:r>
          </a:p>
        </p:txBody>
      </p:sp>
      <p:sp>
        <p:nvSpPr>
          <p:cNvPr id="22530" name="Rectangle 2">
            <a:extLst>
              <a:ext uri="{FF2B5EF4-FFF2-40B4-BE49-F238E27FC236}">
                <a16:creationId xmlns="" xmlns:a16="http://schemas.microsoft.com/office/drawing/2014/main" id="{546B222B-8128-48DD-987C-D1372BA3EA30}"/>
              </a:ext>
            </a:extLst>
          </p:cNvPr>
          <p:cNvSpPr>
            <a:spLocks noGrp="1" noChangeArrowheads="1"/>
          </p:cNvSpPr>
          <p:nvPr>
            <p:ph type="body" idx="1"/>
          </p:nvPr>
        </p:nvSpPr>
        <p:spPr>
          <a:xfrm>
            <a:off x="478302" y="1533378"/>
            <a:ext cx="11366695" cy="4515258"/>
          </a:xfrm>
          <a:ln/>
        </p:spPr>
        <p:txBody>
          <a:bodyPr vert="horz" lIns="91440" tIns="17603" rIns="91440" bIns="45720" rtlCol="0">
            <a:noAutofit/>
          </a:bodyPr>
          <a:lstStyle/>
          <a:p>
            <a:pPr marL="0" indent="0" algn="ctr">
              <a:spcBef>
                <a:spcPts val="454"/>
              </a:spcBef>
              <a:spcAft>
                <a:spcPts val="454"/>
              </a:spcAft>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Для достижения высшей ступени рекомендуется:</a:t>
            </a:r>
          </a:p>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Упражнения при которых предлагается закрыть глаза и отводить глазные яблоки вверх и смотреть не открывая глаз в точку, расположенную в средней части лба.</a:t>
            </a:r>
          </a:p>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Упражнение на визуализацию представлений, цвета, образов</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053E320-1CE7-43DF-BC52-318CC29B75A8}"/>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E7F1E730-C72A-4D32-A82B-DA0F3DFB144E}"/>
              </a:ext>
            </a:extLst>
          </p:cNvPr>
          <p:cNvSpPr>
            <a:spLocks noGrp="1"/>
          </p:cNvSpPr>
          <p:nvPr>
            <p:ph idx="1"/>
          </p:nvPr>
        </p:nvSpPr>
        <p:spPr/>
        <p:txBody>
          <a:bodyPr/>
          <a:lstStyle/>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Вызывание </a:t>
            </a:r>
            <a:r>
              <a:rPr lang="ru-RU" altLang="ru-RU" sz="3600" dirty="0" err="1"/>
              <a:t>грозоподобного</a:t>
            </a:r>
            <a:r>
              <a:rPr lang="ru-RU" altLang="ru-RU" sz="3600" dirty="0"/>
              <a:t> состояния интенсивного погружения, во время которого абстрактные понятия вызывали бы соответствующие зрительные образы.</a:t>
            </a:r>
          </a:p>
          <a:p>
            <a:pPr algn="ctr">
              <a:spcBef>
                <a:spcPts val="454"/>
              </a:spcBef>
              <a:spcAft>
                <a:spcPts val="454"/>
              </a:spcAft>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ru-RU" altLang="ru-RU" sz="3600" dirty="0"/>
              <a:t>Вызывание состояния </a:t>
            </a:r>
            <a:r>
              <a:rPr lang="ru-RU" altLang="ru-RU" sz="3600" dirty="0" err="1"/>
              <a:t>сновидного</a:t>
            </a:r>
            <a:r>
              <a:rPr lang="ru-RU" altLang="ru-RU" sz="3600" dirty="0"/>
              <a:t> расщепления сознания во время которого человек сам себе задает вопросы и получает ответы в виде зрительных </a:t>
            </a:r>
            <a:r>
              <a:rPr lang="ru-RU" altLang="ru-RU" sz="3600" dirty="0" err="1"/>
              <a:t>сновидных</a:t>
            </a:r>
            <a:r>
              <a:rPr lang="ru-RU" altLang="ru-RU" sz="3600" dirty="0"/>
              <a:t> образов.</a:t>
            </a:r>
          </a:p>
          <a:p>
            <a:endParaRPr lang="ru-RU" dirty="0"/>
          </a:p>
        </p:txBody>
      </p:sp>
    </p:spTree>
    <p:extLst>
      <p:ext uri="{BB962C8B-B14F-4D97-AF65-F5344CB8AC3E}">
        <p14:creationId xmlns:p14="http://schemas.microsoft.com/office/powerpoint/2010/main" val="725036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FAD314A-5EA6-43AC-A13F-08D3EFF97E0B}"/>
              </a:ext>
            </a:extLst>
          </p:cNvPr>
          <p:cNvSpPr>
            <a:spLocks noGrp="1"/>
          </p:cNvSpPr>
          <p:nvPr>
            <p:ph type="title"/>
          </p:nvPr>
        </p:nvSpPr>
        <p:spPr/>
        <p:txBody>
          <a:bodyPr/>
          <a:lstStyle/>
          <a:p>
            <a:endParaRPr lang="ru-RU"/>
          </a:p>
        </p:txBody>
      </p:sp>
      <p:sp>
        <p:nvSpPr>
          <p:cNvPr id="3" name="Объект 2">
            <a:extLst>
              <a:ext uri="{FF2B5EF4-FFF2-40B4-BE49-F238E27FC236}">
                <a16:creationId xmlns="" xmlns:a16="http://schemas.microsoft.com/office/drawing/2014/main" id="{63B41472-1896-48A6-890A-1D2B85A363C9}"/>
              </a:ext>
            </a:extLst>
          </p:cNvPr>
          <p:cNvSpPr>
            <a:spLocks noGrp="1"/>
          </p:cNvSpPr>
          <p:nvPr>
            <p:ph idx="1"/>
          </p:nvPr>
        </p:nvSpPr>
        <p:spPr/>
        <p:txBody>
          <a:bodyPr>
            <a:normAutofit/>
          </a:bodyPr>
          <a:lstStyle/>
          <a:p>
            <a:pPr marL="0" indent="0" algn="ctr">
              <a:buNone/>
            </a:pPr>
            <a:endParaRPr lang="ru-RU" sz="6000"/>
          </a:p>
          <a:p>
            <a:pPr marL="0" indent="0" algn="ctr">
              <a:buNone/>
            </a:pPr>
            <a:r>
              <a:rPr lang="ru-RU" sz="6000"/>
              <a:t>Спасибо </a:t>
            </a:r>
            <a:r>
              <a:rPr lang="ru-RU" sz="6000" dirty="0"/>
              <a:t>за внимание!</a:t>
            </a:r>
          </a:p>
        </p:txBody>
      </p:sp>
    </p:spTree>
    <p:extLst>
      <p:ext uri="{BB962C8B-B14F-4D97-AF65-F5344CB8AC3E}">
        <p14:creationId xmlns:p14="http://schemas.microsoft.com/office/powerpoint/2010/main" val="3599439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ctr">
              <a:buNone/>
            </a:pPr>
            <a:r>
              <a:rPr lang="ru-RU" sz="3200" b="1" dirty="0" err="1"/>
              <a:t>Дистресс</a:t>
            </a:r>
            <a:r>
              <a:rPr lang="ru-RU" sz="3200" dirty="0"/>
              <a:t> (от </a:t>
            </a:r>
            <a:r>
              <a:rPr lang="ru-RU" sz="3200" dirty="0" err="1"/>
              <a:t>англ</a:t>
            </a:r>
            <a:r>
              <a:rPr lang="ru-RU" sz="3200" dirty="0"/>
              <a:t>, </a:t>
            </a:r>
            <a:r>
              <a:rPr lang="ru-RU" sz="3200" dirty="0" err="1"/>
              <a:t>distress</a:t>
            </a:r>
            <a:r>
              <a:rPr lang="ru-RU" sz="3200" dirty="0"/>
              <a:t> — «горе», «страдание», «сильное недомогание», «истощение») — неблагоприятный стресс, в результате которого истощаются защитные силы организма, что приводит к срыву механизмов адаптации и развитию различных заболеваний, вплоть до смертельного исхода. </a:t>
            </a:r>
          </a:p>
          <a:p>
            <a:pPr marL="0" indent="0" algn="ctr">
              <a:buNone/>
            </a:pPr>
            <a:r>
              <a:rPr lang="ru-RU" sz="3200" dirty="0"/>
              <a:t>Другими словами, </a:t>
            </a:r>
            <a:r>
              <a:rPr lang="ru-RU" sz="3200" dirty="0" err="1"/>
              <a:t>дистресс</a:t>
            </a:r>
            <a:r>
              <a:rPr lang="ru-RU" sz="3200" dirty="0"/>
              <a:t> — это состояние человека, потерявшего способность приспосабливаться к миру, в котором он живет.</a:t>
            </a:r>
          </a:p>
          <a:p>
            <a:endParaRPr lang="ru-RU" dirty="0"/>
          </a:p>
        </p:txBody>
      </p:sp>
    </p:spTree>
    <p:extLst>
      <p:ext uri="{BB962C8B-B14F-4D97-AF65-F5344CB8AC3E}">
        <p14:creationId xmlns:p14="http://schemas.microsoft.com/office/powerpoint/2010/main" val="176114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982411" y="1360750"/>
            <a:ext cx="5616615" cy="4106119"/>
          </a:xfrm>
          <a:prstGeom prst="rect">
            <a:avLst/>
          </a:prstGeom>
        </p:spPr>
      </p:pic>
    </p:spTree>
    <p:extLst>
      <p:ext uri="{BB962C8B-B14F-4D97-AF65-F5344CB8AC3E}">
        <p14:creationId xmlns:p14="http://schemas.microsoft.com/office/powerpoint/2010/main" val="2560331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ru-RU" sz="2700" b="1" dirty="0"/>
              <a:t>Острый </a:t>
            </a:r>
            <a:r>
              <a:rPr lang="ru-RU" sz="2700" b="1" dirty="0" err="1"/>
              <a:t>дистресс</a:t>
            </a:r>
            <a:r>
              <a:rPr lang="ru-RU" sz="2700" dirty="0"/>
              <a:t> — дезорганизация поведения человека при неожиданном, «катастрофическом» (обычно представляющем угрозу жизни или ее основным ценностям) событии (например, при землетрясении, неожиданном нападении, утрате близких). </a:t>
            </a:r>
          </a:p>
          <a:p>
            <a:pPr marL="0" indent="0" algn="ctr">
              <a:buNone/>
            </a:pPr>
            <a:r>
              <a:rPr lang="ru-RU" sz="2700" dirty="0"/>
              <a:t>Характерно неадекватное ситуации поведение (например, бесцельное метание или замирание в одной позе) и/или возникновение острых соматических нарушений (гипертонический криз, инсульт, инфаркт миокарда и т. д.).</a:t>
            </a:r>
          </a:p>
          <a:p>
            <a:endParaRPr lang="ru-RU" dirty="0"/>
          </a:p>
          <a:p>
            <a:endParaRPr lang="ru-RU" dirty="0"/>
          </a:p>
          <a:p>
            <a:endParaRPr lang="ru-RU" dirty="0"/>
          </a:p>
        </p:txBody>
      </p:sp>
    </p:spTree>
    <p:extLst>
      <p:ext uri="{BB962C8B-B14F-4D97-AF65-F5344CB8AC3E}">
        <p14:creationId xmlns:p14="http://schemas.microsoft.com/office/powerpoint/2010/main" val="332206981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3064</Words>
  <Application>Microsoft Office PowerPoint</Application>
  <PresentationFormat>Произвольный</PresentationFormat>
  <Paragraphs>296</Paragraphs>
  <Slides>64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Тема Office</vt:lpstr>
      <vt:lpstr>ПРОФИЛАКТИКА ХРОНИЧЕСКОГО СТРЕССА ПРЕПОДАВАТЕЛЯ ВУЗА  Лисняк Марина Анатольевна, Рублева Татьяна Юрьевна  </vt:lpstr>
      <vt:lpstr>Презентация PowerPoint</vt:lpstr>
      <vt:lpstr>Презентация PowerPoint</vt:lpstr>
      <vt:lpstr>Виды эмоционального стресса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Стресс на работе опасен для серьезных и длительных отношений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Откажитесь от всего лишнего </vt:lpstr>
      <vt:lpstr>Задействуйте «группу поддержки» </vt:lpstr>
      <vt:lpstr>Сделайте маленький шаг к здоровому образу жизни </vt:lpstr>
      <vt:lpstr>Презентация PowerPoint</vt:lpstr>
      <vt:lpstr>Презентация PowerPoint</vt:lpstr>
      <vt:lpstr>Наладьте сон </vt:lpstr>
      <vt:lpstr>Презентация PowerPoint</vt:lpstr>
      <vt:lpstr>Старайтесь мыслить позитивно </vt:lpstr>
      <vt:lpstr>Самооценка актуальности стрессового состояния Отметьте одну из трех соответствующих колонок галочкой. </vt:lpstr>
      <vt:lpstr>Презентация PowerPoint</vt:lpstr>
      <vt:lpstr>Презентация PowerPoint</vt:lpstr>
      <vt:lpstr>Презентация PowerPoint</vt:lpstr>
      <vt:lpstr>Обработка результатов: </vt:lpstr>
      <vt:lpstr>Оценка: </vt:lpstr>
      <vt:lpstr>Презентация PowerPoint</vt:lpstr>
      <vt:lpstr>Дыхательные упражнения </vt:lpstr>
      <vt:lpstr>Физический контакт с любимым человеком </vt:lpstr>
      <vt:lpstr>Презентация PowerPoint</vt:lpstr>
      <vt:lpstr>Жевать жвачку </vt:lpstr>
      <vt:lpstr>Презентация PowerPoint</vt:lpstr>
      <vt:lpstr>Медленные прогулки </vt:lpstr>
      <vt:lpstr>Научиться слушать тишину</vt:lpstr>
      <vt:lpstr>Презентация PowerPoint</vt:lpstr>
      <vt:lpstr>Презентация PowerPoint</vt:lpstr>
      <vt:lpstr>Расслабить мышцы лица </vt:lpstr>
      <vt:lpstr>Письмо своему обидчику </vt:lpstr>
      <vt:lpstr>Презентация PowerPoint</vt:lpstr>
      <vt:lpstr>Презентация PowerPoint</vt:lpstr>
      <vt:lpstr> Классическая методика  аутогенной тренировки И.Шульца </vt:lpstr>
      <vt:lpstr>Презентация PowerPoint</vt:lpstr>
      <vt:lpstr>Классическая методика Шульца включает следующие упражнения: </vt:lpstr>
      <vt:lpstr>2 упражнение на вызывание ощущения тепла. </vt:lpstr>
      <vt:lpstr> </vt:lpstr>
      <vt:lpstr>6. Упражнение направленное на вызывание ощущени прохлады в области лба </vt:lpstr>
      <vt:lpstr> Высшие ступени АТ</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ХРОНИЧЕСКОГО СТРЕССА ПРЕПОДАВАТЕЛЯ ВУЗА  Лисняк Марина Анатольевна, Рублева Татьяна Юрьевна</dc:title>
  <dc:creator>Acer Acer</dc:creator>
  <cp:lastModifiedBy>Логинова</cp:lastModifiedBy>
  <cp:revision>30</cp:revision>
  <dcterms:created xsi:type="dcterms:W3CDTF">2022-01-30T12:16:23Z</dcterms:created>
  <dcterms:modified xsi:type="dcterms:W3CDTF">2022-02-04T04:13:55Z</dcterms:modified>
</cp:coreProperties>
</file>