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14345B-66A5-40D2-98C0-C9FB0794E014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D974FB4-BF45-4FDF-8E7F-691B19881BA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9.wdp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Ошибки и осложнения при протезировании съемными и несъемными конструкциями.</a:t>
            </a:r>
            <a:endParaRPr lang="ru-RU" dirty="0"/>
          </a:p>
        </p:txBody>
      </p:sp>
      <p:pic>
        <p:nvPicPr>
          <p:cNvPr id="30722" name="Picture 2" descr="http://im0-tub-ru.yandex.net/i?id=334275242-4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137656"/>
            <a:ext cx="2571768" cy="2263158"/>
          </a:xfrm>
          <a:prstGeom prst="rect">
            <a:avLst/>
          </a:prstGeom>
          <a:noFill/>
        </p:spPr>
      </p:pic>
      <p:pic>
        <p:nvPicPr>
          <p:cNvPr id="30724" name="Picture 4" descr="http://im3-tub-ru.yandex.net/i?id=284336739-16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3" y="4286256"/>
            <a:ext cx="2863887" cy="2138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Ошибки при постановке зубов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Они проявляются на этапе проверки конструкции протеза;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Ошибки при отделке и полировке протеза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При этом может </a:t>
            </a:r>
            <a:r>
              <a:rPr lang="ru-RU" dirty="0" err="1" smtClean="0"/>
              <a:t>возни¬кать</a:t>
            </a:r>
            <a:r>
              <a:rPr lang="ru-RU" dirty="0" smtClean="0"/>
              <a:t> полировочный ожог. Он изменяет структуру металла или пластмассы, оплавляет пластмассу, делает ее более тонкой.</a:t>
            </a:r>
          </a:p>
          <a:p>
            <a:endParaRPr lang="ru-RU" dirty="0"/>
          </a:p>
        </p:txBody>
      </p:sp>
      <p:pic>
        <p:nvPicPr>
          <p:cNvPr id="9218" name="Picture 2" descr="http://im8-tub-ru.yandex.net/i?id=288653630-1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563435"/>
            <a:ext cx="2857520" cy="2019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процессе препарирования зубов под искусственные коронки могут быть допущенные ошибки, которые приводят к значительным осложнениям:</a:t>
            </a:r>
          </a:p>
          <a:p>
            <a:r>
              <a:rPr lang="ru-RU" dirty="0" smtClean="0"/>
              <a:t>1). Препарирование зубов без обезболивания при гиперестезии эмали и дентина у пациентов с </a:t>
            </a:r>
            <a:r>
              <a:rPr lang="ru-RU" dirty="0" err="1" smtClean="0"/>
              <a:t>сердечно-сосудистыми</a:t>
            </a:r>
            <a:r>
              <a:rPr lang="ru-RU" dirty="0" smtClean="0"/>
              <a:t> заболеваниями.</a:t>
            </a:r>
          </a:p>
          <a:p>
            <a:r>
              <a:rPr lang="ru-RU" dirty="0" smtClean="0"/>
              <a:t> 2). Недостаточное, или избыточное </a:t>
            </a:r>
            <a:r>
              <a:rPr lang="ru-RU" dirty="0" err="1" smtClean="0"/>
              <a:t>сошлифовываниетвердых</a:t>
            </a:r>
            <a:r>
              <a:rPr lang="ru-RU" dirty="0" smtClean="0"/>
              <a:t> тканей зуба.</a:t>
            </a:r>
          </a:p>
          <a:p>
            <a:r>
              <a:rPr lang="ru-RU" dirty="0" smtClean="0"/>
              <a:t> 3). Перегрев тканей зуба при его препарировании.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Осложнения и ошибки при протезировании несъемными протезами: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Осложнения,  возникающие во время препарирования: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1). </a:t>
            </a:r>
            <a:r>
              <a:rPr lang="ru-RU" dirty="0" smtClean="0"/>
              <a:t>Общая реакция выражена в повышении кровяного давления, нарушения сердечного ритма, чувства страха и возбуждения.</a:t>
            </a:r>
          </a:p>
          <a:p>
            <a:r>
              <a:rPr lang="ru-RU" dirty="0" smtClean="0"/>
              <a:t>            Для предупреждения этих осложнений перед препарированием зубов с живой пульпой необходимо провести обезболивания.</a:t>
            </a:r>
            <a:endParaRPr lang="ru-RU" dirty="0"/>
          </a:p>
        </p:txBody>
      </p:sp>
      <p:pic>
        <p:nvPicPr>
          <p:cNvPr id="7170" name="Picture 2" descr="http://im5-tub-ru.yandex.net/i?id=45704411-33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357290" y="4878708"/>
            <a:ext cx="2357454" cy="1760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52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2)</a:t>
            </a:r>
            <a:r>
              <a:rPr lang="ru-RU" dirty="0" smtClean="0"/>
              <a:t> При </a:t>
            </a:r>
            <a:r>
              <a:rPr lang="ru-RU" sz="2900" dirty="0" smtClean="0">
                <a:solidFill>
                  <a:srgbClr val="FF0000"/>
                </a:solidFill>
              </a:rPr>
              <a:t>недостаточном </a:t>
            </a:r>
            <a:r>
              <a:rPr lang="ru-RU" sz="2900" dirty="0" err="1" smtClean="0">
                <a:solidFill>
                  <a:srgbClr val="FF0000"/>
                </a:solidFill>
              </a:rPr>
              <a:t>сошлифовывании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твердых тканей с </a:t>
            </a:r>
            <a:r>
              <a:rPr lang="ru-RU" dirty="0" err="1" smtClean="0"/>
              <a:t>окклюзионной</a:t>
            </a:r>
            <a:r>
              <a:rPr lang="ru-RU" dirty="0" smtClean="0"/>
              <a:t> поверхности зуба искусственная коронка будет завышать прикус и вызывать перегрузку пародонта, что </a:t>
            </a:r>
            <a:r>
              <a:rPr lang="ru-RU" dirty="0" err="1" smtClean="0"/>
              <a:t>приводет</a:t>
            </a:r>
            <a:r>
              <a:rPr lang="ru-RU" dirty="0" smtClean="0"/>
              <a:t> к травматическому периодонтиту, а значит - к распиливанию и снятию коронки или мостовидного протеза.</a:t>
            </a:r>
          </a:p>
          <a:p>
            <a:r>
              <a:rPr lang="ru-RU" sz="2900" dirty="0" smtClean="0">
                <a:solidFill>
                  <a:srgbClr val="FF0000"/>
                </a:solidFill>
              </a:rPr>
              <a:t>            Перегрузка зуба </a:t>
            </a:r>
            <a:r>
              <a:rPr lang="ru-RU" dirty="0" smtClean="0"/>
              <a:t>может проходить бессимптомно, хотя в тканях пародонта возникают тяжелые патологические изменения. Завышение прикуса искусственными коронками и мостовидными протезами приводит к нарушению кровообращения в периодонте, пульпе, резорбции костной тканей лунки, постепенном разрушении периодонта, расширению </a:t>
            </a:r>
            <a:r>
              <a:rPr lang="ru-RU" dirty="0" err="1" smtClean="0"/>
              <a:t>периодонтальной</a:t>
            </a:r>
            <a:r>
              <a:rPr lang="ru-RU" dirty="0" smtClean="0"/>
              <a:t> щели. В тяжелых случаях наблюдается кровоизлияние в периодонт, резорбция твердых тканей, деструктивные изменения в пульпе, разжижение костной ткани возле верхушки корня. На рентгенограмме это определяется в виде гранулемы. Длительная перегрузка зубов приводит к их расшатыванию.</a:t>
            </a:r>
          </a:p>
          <a:p>
            <a:r>
              <a:rPr lang="ru-RU" dirty="0" smtClean="0"/>
              <a:t>            Если </a:t>
            </a:r>
            <a:r>
              <a:rPr lang="ru-RU" sz="3200" dirty="0" smtClean="0">
                <a:solidFill>
                  <a:srgbClr val="FF0000"/>
                </a:solidFill>
              </a:rPr>
              <a:t>недостаточно </a:t>
            </a:r>
            <a:r>
              <a:rPr lang="ru-RU" sz="3200" dirty="0" err="1" smtClean="0">
                <a:solidFill>
                  <a:srgbClr val="FF0000"/>
                </a:solidFill>
              </a:rPr>
              <a:t>отпрепарированы</a:t>
            </a:r>
            <a:r>
              <a:rPr lang="ru-RU" sz="3200" dirty="0" smtClean="0">
                <a:solidFill>
                  <a:srgbClr val="FF0000"/>
                </a:solidFill>
              </a:rPr>
              <a:t> твердые ткани зуба </a:t>
            </a:r>
            <a:r>
              <a:rPr lang="ru-RU" dirty="0" smtClean="0"/>
              <a:t>и диаметр зуба будет шире чем в области шейки зуба, то искусственная коронка будет не плотно охватывать шейку зуба. Между краем коронки и зубом цемент со временем будет рассасываться - это побуждает возникновению циркулярного кариеса, </a:t>
            </a:r>
            <a:r>
              <a:rPr lang="ru-RU" dirty="0" err="1" smtClean="0"/>
              <a:t>расцементировке</a:t>
            </a:r>
            <a:r>
              <a:rPr lang="ru-RU" dirty="0" smtClean="0"/>
              <a:t> коронки и развития воспаления десны.</a:t>
            </a:r>
            <a:endParaRPr lang="ru-RU" dirty="0"/>
          </a:p>
        </p:txBody>
      </p:sp>
      <p:pic>
        <p:nvPicPr>
          <p:cNvPr id="6146" name="Picture 2" descr="Картинка 31 из 3279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62253" y="4221088"/>
            <a:ext cx="4714908" cy="2468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3)</a:t>
            </a:r>
            <a:r>
              <a:rPr lang="ru-RU" dirty="0" smtClean="0"/>
              <a:t>Во время избыточного препарирования зубов под коронку возможен </a:t>
            </a:r>
            <a:r>
              <a:rPr lang="ru-RU" dirty="0" smtClean="0">
                <a:solidFill>
                  <a:srgbClr val="FF0000"/>
                </a:solidFill>
              </a:rPr>
              <a:t>перегрев пульпы </a:t>
            </a:r>
            <a:r>
              <a:rPr lang="ru-RU" dirty="0" smtClean="0"/>
              <a:t>и травматическое раскрытие полости зуба. В результате перегрева зуба в пульпе наблюдаются гиперемия сосудов, кровоизлияние, дегенеративные изменения нервных волокон. При раскрытии полости зуба - развивается пульпит. Во избежание этих осложнений  необходимо проводить прерывистое препарирования с полноценным охлаждением, центрируемым, острым абразивным инструментом, чтобы не было перегрева зуба и вибрации.</a:t>
            </a:r>
            <a:endParaRPr lang="ru-RU" dirty="0"/>
          </a:p>
        </p:txBody>
      </p:sp>
      <p:pic>
        <p:nvPicPr>
          <p:cNvPr id="5122" name="Picture 2" descr="Картинка 57 из 3279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23729" y="142852"/>
            <a:ext cx="4752528" cy="1964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4)</a:t>
            </a:r>
            <a:r>
              <a:rPr lang="ru-RU" dirty="0" smtClean="0"/>
              <a:t>травма слизистой оболочки десен, щеки, дна полости  рта, языка во время сепарации.          Для предупреждения этого осложнения возможно использование </a:t>
            </a:r>
            <a:r>
              <a:rPr lang="ru-RU" dirty="0" err="1" smtClean="0"/>
              <a:t>дискодержателя</a:t>
            </a:r>
            <a:r>
              <a:rPr lang="ru-RU" dirty="0" smtClean="0"/>
              <a:t> с защитной кареткой.</a:t>
            </a:r>
            <a:endParaRPr lang="ru-RU" dirty="0"/>
          </a:p>
        </p:txBody>
      </p:sp>
      <p:pic>
        <p:nvPicPr>
          <p:cNvPr id="4098" name="Picture 2" descr="http://im0-tub-ru.yandex.net/i?id=434981277-41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071802" y="3686168"/>
            <a:ext cx="3571900" cy="2667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286124"/>
            <a:ext cx="7772400" cy="342902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5) </a:t>
            </a:r>
            <a:r>
              <a:rPr lang="ru-RU" dirty="0" smtClean="0"/>
              <a:t>Врачебные ошибки возможны и во время получения оттисков. Недопустимо снятие частичных оттисков даже для изготовления одной коронки, потому что у зубного техника не будет ориентиров для моделирования, а частичные модели нельзя составить в положении центральной окклюзии.</a:t>
            </a:r>
            <a:endParaRPr lang="ru-RU" dirty="0"/>
          </a:p>
        </p:txBody>
      </p:sp>
      <p:pic>
        <p:nvPicPr>
          <p:cNvPr id="3074" name="Picture 2" descr="http://im7-tub-ru.yandex.net/i?id=166608040-32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85786" y="148624"/>
            <a:ext cx="2643206" cy="2966040"/>
          </a:xfrm>
          <a:prstGeom prst="rect">
            <a:avLst/>
          </a:prstGeom>
          <a:noFill/>
        </p:spPr>
      </p:pic>
      <p:pic>
        <p:nvPicPr>
          <p:cNvPr id="3076" name="Picture 4" descr="http://im6-tub-ru.yandex.net/i?id=38746508-60-7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43438" y="459288"/>
            <a:ext cx="3143272" cy="2607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3116"/>
            <a:ext cx="7772400" cy="4572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6)</a:t>
            </a:r>
            <a:r>
              <a:rPr lang="ru-RU" dirty="0" smtClean="0"/>
              <a:t>Ошибки зубного техника наблюдаются при моделировании зубов под коронки, если не учитываются </a:t>
            </a:r>
            <a:r>
              <a:rPr lang="ru-RU" dirty="0" err="1" smtClean="0"/>
              <a:t>сагитальные</a:t>
            </a:r>
            <a:r>
              <a:rPr lang="ru-RU" dirty="0" smtClean="0"/>
              <a:t> и </a:t>
            </a:r>
            <a:r>
              <a:rPr lang="ru-RU" dirty="0" err="1" smtClean="0"/>
              <a:t>трансверзальные</a:t>
            </a:r>
            <a:r>
              <a:rPr lang="ru-RU" dirty="0" smtClean="0"/>
              <a:t> движения нижней челюсти. Самая частая ошибка - моделирование высоких бугров на жевательной поверхности </a:t>
            </a:r>
            <a:r>
              <a:rPr lang="ru-RU" dirty="0" err="1" smtClean="0"/>
              <a:t>премоляров</a:t>
            </a:r>
            <a:r>
              <a:rPr lang="ru-RU" dirty="0" smtClean="0"/>
              <a:t> и моляров особенно у лиц пожилого возраста.</a:t>
            </a:r>
          </a:p>
          <a:p>
            <a:r>
              <a:rPr lang="ru-RU" dirty="0" smtClean="0"/>
              <a:t>          Также, возможные ошибки при удлинении коронки зуба на гипсовом штампе. Избыточное удлинение приводит к травме круговой связки зуба.</a:t>
            </a:r>
            <a:endParaRPr lang="ru-RU" dirty="0"/>
          </a:p>
        </p:txBody>
      </p:sp>
      <p:pic>
        <p:nvPicPr>
          <p:cNvPr id="2050" name="Picture 2" descr="http://im6-tub-ru.yandex.net/i?id=101697885-33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428728" y="92544"/>
            <a:ext cx="3214710" cy="21506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Иорданишвили</a:t>
            </a:r>
            <a:r>
              <a:rPr lang="ru-RU" dirty="0"/>
              <a:t> А.К. Клиническая ортопедическая стоматология. – </a:t>
            </a:r>
            <a:r>
              <a:rPr lang="ru-RU" dirty="0" err="1"/>
              <a:t>Медпресс-информ</a:t>
            </a:r>
            <a:r>
              <a:rPr lang="ru-RU" dirty="0"/>
              <a:t>, 2007. – </a:t>
            </a:r>
            <a:r>
              <a:rPr lang="ru-RU" dirty="0" smtClean="0"/>
              <a:t>248с</a:t>
            </a:r>
          </a:p>
          <a:p>
            <a:r>
              <a:rPr lang="ru-RU" dirty="0"/>
              <a:t>Загорский В.А. Частичные съемные и перекрывающие протезы. – М.: Медицина, 2007. – 360с</a:t>
            </a:r>
            <a:r>
              <a:rPr lang="ru-RU" dirty="0" smtClean="0"/>
              <a:t>.</a:t>
            </a:r>
          </a:p>
          <a:p>
            <a:r>
              <a:rPr lang="ru-RU" dirty="0"/>
              <a:t>Шварц А.Д. «Протезирование </a:t>
            </a:r>
            <a:r>
              <a:rPr lang="ru-RU" dirty="0" err="1"/>
              <a:t>бюгельными</a:t>
            </a:r>
            <a:r>
              <a:rPr lang="ru-RU" dirty="0"/>
              <a:t> протезами // Новое в стоматологии», М., 2002г</a:t>
            </a:r>
            <a:r>
              <a:rPr lang="ru-RU" dirty="0" smtClean="0"/>
              <a:t>.</a:t>
            </a:r>
          </a:p>
          <a:p>
            <a:r>
              <a:rPr lang="ru-RU" dirty="0"/>
              <a:t>Цимбалистов А.В. ,Жидких Е.Д. ,</a:t>
            </a:r>
            <a:r>
              <a:rPr lang="ru-RU" dirty="0" err="1"/>
              <a:t>Полевская</a:t>
            </a:r>
            <a:r>
              <a:rPr lang="ru-RU" dirty="0"/>
              <a:t> Л.А.  «Клинические и лабораторные этапы изготовления комбинированных конструкций зубных протезов с использованием технологий фрезерования», С-Петербург, 2001г.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017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Спасибо за внимание</a:t>
            </a:r>
            <a:r>
              <a:rPr lang="ru-RU" sz="4800" i="1" dirty="0">
                <a:solidFill>
                  <a:srgbClr val="FF0000"/>
                </a:solidFill>
                <a:sym typeface="Wingdings" pitchFamily="2" charset="2"/>
              </a:rPr>
              <a:t>.</a:t>
            </a:r>
            <a:endParaRPr lang="ru-RU" sz="48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Картинка 5 из 62159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5482011" cy="4143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400" dirty="0" smtClean="0">
                <a:solidFill>
                  <a:srgbClr val="FF0000"/>
                </a:solidFill>
              </a:rPr>
              <a:t>Ошибки при планировании лечения и при подготовке тканей протезного ложа к протезированию</a:t>
            </a:r>
          </a:p>
          <a:p>
            <a:r>
              <a:rPr lang="ru-RU" dirty="0" smtClean="0"/>
              <a:t>1. Выбор неправильной конструкции протеза.</a:t>
            </a:r>
          </a:p>
          <a:p>
            <a:r>
              <a:rPr lang="ru-RU" dirty="0" smtClean="0"/>
              <a:t>Пример: изготовление дугового протеза при утрате значительного количества зубов. При этом будет происходить функциональная перегрузка опорных зубов. Способ устранения: рациональное протезирование с учетом индивидуальной клинической картины. Консультация с более опытным врачом.</a:t>
            </a:r>
          </a:p>
          <a:p>
            <a:r>
              <a:rPr lang="ru-RU" dirty="0" smtClean="0"/>
              <a:t>2. Неправильный выбор числа опорных зубов или выбор под опору непригодных зубов. Это может быть при неполном сборе анамнеза, поверхностном обследовании полости рта, пренебрежении данными рентгенодиагностики, отсутствии исследования диагностических моделей.</a:t>
            </a:r>
          </a:p>
          <a:p>
            <a:r>
              <a:rPr lang="ru-RU" dirty="0" smtClean="0"/>
              <a:t>3. Ошибки при подготовке полости рта к протезированию при отсутствие этой подготовки.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Ошибки при протезировании съемными конструкциями протезов. </a:t>
            </a:r>
            <a:endParaRPr lang="ru-RU" dirty="0"/>
          </a:p>
        </p:txBody>
      </p:sp>
      <p:pic>
        <p:nvPicPr>
          <p:cNvPr id="17410" name="Picture 2" descr="http://im7-tub-ru.yandex.net/i?id=484017759-5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320670"/>
            <a:ext cx="1857388" cy="1399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48680"/>
            <a:ext cx="4968552" cy="35283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11960" y="4077072"/>
            <a:ext cx="5112568" cy="158417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Работу выполнил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r>
              <a:rPr lang="ru-RU" sz="2800" i="1" u="sng" dirty="0" err="1" smtClean="0"/>
              <a:t>Циглер</a:t>
            </a:r>
            <a:r>
              <a:rPr lang="ru-RU" sz="2800" i="1" u="sng" dirty="0" smtClean="0"/>
              <a:t> М.М. </a:t>
            </a:r>
            <a:r>
              <a:rPr lang="ru-RU" sz="2800" dirty="0" smtClean="0"/>
              <a:t>Ординатор кафедры </a:t>
            </a:r>
            <a:r>
              <a:rPr lang="ru-RU" sz="2800" b="1" dirty="0" smtClean="0"/>
              <a:t>Ортопедической стоматологии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8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57430"/>
            <a:ext cx="7772400" cy="42862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Особое внимание нужно уделить подготовке слизистой оболочке протезного ложа. Для нормализации формы альвеолярного гребня применяют </a:t>
            </a:r>
            <a:r>
              <a:rPr lang="ru-RU" dirty="0" err="1" smtClean="0"/>
              <a:t>альвеолопластику</a:t>
            </a:r>
            <a:r>
              <a:rPr lang="ru-RU" dirty="0" smtClean="0"/>
              <a:t> — восстановление альвеолярного гребня в беззубой части. Возможные способы:</a:t>
            </a:r>
          </a:p>
          <a:p>
            <a:r>
              <a:rPr lang="ru-RU" dirty="0" smtClean="0"/>
              <a:t>1. Углубление преддверия полости рта и углубление дна полости рта.</a:t>
            </a:r>
          </a:p>
          <a:p>
            <a:r>
              <a:rPr lang="ru-RU" dirty="0" smtClean="0"/>
              <a:t>2. Использование </a:t>
            </a:r>
            <a:r>
              <a:rPr lang="ru-RU" dirty="0" err="1" smtClean="0"/>
              <a:t>имплантантов</a:t>
            </a:r>
            <a:r>
              <a:rPr lang="ru-RU" dirty="0" smtClean="0"/>
              <a:t> или трансплантатов, чтобы придать альвеолярному гребню нормальную форму.</a:t>
            </a:r>
          </a:p>
          <a:p>
            <a:r>
              <a:rPr lang="ru-RU" dirty="0" smtClean="0"/>
              <a:t>В качестве трансплантатов используют ребра, гребешок подвздошной кости, различные пластические материалы (силикон, фторопласт) в различной форме: в виде блоков, гранул. Если это мелкие гранулы, то, создав тоннель под слизисто-надкостничным лоскутом, растянув его специальными эспандерами, при помощи шприца вводятся в него эти гранулы и в результате получается искусственный альвеолярный гребень, он формируется нужной </a:t>
            </a:r>
            <a:r>
              <a:rPr lang="ru-RU" dirty="0" err="1" smtClean="0"/>
              <a:t>формьт</a:t>
            </a:r>
            <a:r>
              <a:rPr lang="ru-RU" dirty="0" smtClean="0"/>
              <a:t>. Формирование гребня заканчивается непосредственно при протезировании, т. е. накладывается протез, и он своим базисом формирует этот гребень.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256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Устранение ошибки: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im2-tub-ru.yandex.net/i?id=19414573-5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79484"/>
            <a:ext cx="2928958" cy="2206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64347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Слизистая оболочка протезного ложа может иметь вид "петушиного гребня" из-за более быстрой атрофии кости. В этом состоянии слизистая оболочка не может быть надежной основой для протеза. Поэтому поступают следующим образом:</a:t>
            </a:r>
          </a:p>
          <a:p>
            <a:r>
              <a:rPr lang="ru-RU" dirty="0" smtClean="0"/>
              <a:t>1. Используют </a:t>
            </a:r>
            <a:r>
              <a:rPr lang="ru-RU" dirty="0" err="1" smtClean="0"/>
              <a:t>альвеолопластику</a:t>
            </a:r>
            <a:r>
              <a:rPr lang="ru-RU" dirty="0" smtClean="0"/>
              <a:t>, вводят более твердое основание. Делается продольная остеотомия и в образующуюся щель вводится </a:t>
            </a:r>
            <a:r>
              <a:rPr lang="ru-RU" dirty="0" err="1" smtClean="0"/>
              <a:t>имплантант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"Петушиный гребень" иссекается косым разрезом, а оставшиеся лоскуты соединяются между собой. Получается достаточно хорошее основание.</a:t>
            </a:r>
          </a:p>
          <a:p>
            <a:r>
              <a:rPr lang="ru-RU" dirty="0" smtClean="0"/>
              <a:t>Необходимо исправлять деформации </a:t>
            </a:r>
            <a:r>
              <a:rPr lang="ru-RU" dirty="0" err="1" smtClean="0"/>
              <a:t>окклюзионной</a:t>
            </a:r>
            <a:r>
              <a:rPr lang="ru-RU" dirty="0" smtClean="0"/>
              <a:t> поверхности зубных рядов перед протезированием.</a:t>
            </a:r>
          </a:p>
          <a:p>
            <a:r>
              <a:rPr lang="ru-RU" dirty="0" smtClean="0"/>
              <a:t>Очень важна мобилизация организма пациента, которому предстоит протезирование с помощью съемных конструкций. Это важно, т.к. в нашей стране бытует мнение о том, что съемный протез является атрибутом старости. Поэтому, пациента нужно настроить на протезирование. Эта мобилизация проводится посредством психотерапевтического воздействия, врач должен применять разъяснения, убеждение и внушение.</a:t>
            </a:r>
            <a:endParaRPr lang="ru-RU" dirty="0"/>
          </a:p>
        </p:txBody>
      </p:sp>
      <p:pic>
        <p:nvPicPr>
          <p:cNvPr id="15362" name="Picture 2" descr="http://im6-tub-ru.yandex.net/i?id=513371369-6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71414"/>
            <a:ext cx="2928958" cy="1952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>
                <a:solidFill>
                  <a:srgbClr val="FF0000"/>
                </a:solidFill>
              </a:rPr>
              <a:t> Ошибки при клинических приемах— ошибки врача</a:t>
            </a:r>
          </a:p>
          <a:p>
            <a:r>
              <a:rPr lang="ru-RU" dirty="0" smtClean="0"/>
              <a:t>1. Неправильное препарирование опорных зубов под коронки (если </a:t>
            </a:r>
            <a:r>
              <a:rPr lang="ru-RU" dirty="0" err="1" smtClean="0"/>
              <a:t>ус¬ловия</a:t>
            </a:r>
            <a:r>
              <a:rPr lang="ru-RU" dirty="0" smtClean="0"/>
              <a:t> требуют покрытия опорного зуба коронкой). </a:t>
            </a:r>
          </a:p>
          <a:p>
            <a:r>
              <a:rPr lang="ru-RU" sz="3800" dirty="0" smtClean="0">
                <a:solidFill>
                  <a:srgbClr val="FF0000"/>
                </a:solidFill>
              </a:rPr>
              <a:t>Причины:</a:t>
            </a:r>
            <a:r>
              <a:rPr lang="ru-RU" dirty="0" smtClean="0"/>
              <a:t> недостаток опыта препарирования, торопливость. Устранение ошибки: проведение препарирования зубов согласно требованиям к той или иной конструкции.</a:t>
            </a:r>
          </a:p>
          <a:p>
            <a:r>
              <a:rPr lang="ru-RU" dirty="0" smtClean="0"/>
              <a:t>2. Ошибки при снятии оттисков:</a:t>
            </a:r>
          </a:p>
          <a:p>
            <a:r>
              <a:rPr lang="ru-RU" dirty="0" smtClean="0"/>
              <a:t>• Снятие оттиска только с одной челюсти;</a:t>
            </a:r>
          </a:p>
          <a:p>
            <a:r>
              <a:rPr lang="ru-RU" dirty="0" smtClean="0"/>
              <a:t>• Снятие оттиска </a:t>
            </a:r>
            <a:r>
              <a:rPr lang="ru-RU" dirty="0" err="1" smtClean="0"/>
              <a:t>альгинатным</a:t>
            </a:r>
            <a:r>
              <a:rPr lang="ru-RU" dirty="0" smtClean="0"/>
              <a:t> материалом и передача его технику с задержкой;</a:t>
            </a:r>
          </a:p>
          <a:p>
            <a:r>
              <a:rPr lang="ru-RU" dirty="0" smtClean="0"/>
              <a:t>• Деформация оттиска при выведении его из полости рта;</a:t>
            </a:r>
          </a:p>
          <a:p>
            <a:r>
              <a:rPr lang="ru-RU" dirty="0" smtClean="0"/>
              <a:t>• Снятие анатомического оттиска стандартной ложкой, когда были показания для снятия функционального оттиска индивидуальной ложкой.</a:t>
            </a:r>
          </a:p>
          <a:p>
            <a:endParaRPr lang="ru-RU" dirty="0" smtClean="0"/>
          </a:p>
          <a:p>
            <a:r>
              <a:rPr lang="ru-RU" dirty="0" smtClean="0"/>
              <a:t>Причины: слабая теоретическая подготовка врача, неправильная </a:t>
            </a:r>
            <a:r>
              <a:rPr lang="ru-RU" dirty="0" err="1" smtClean="0"/>
              <a:t>техни¬ка</a:t>
            </a:r>
            <a:r>
              <a:rPr lang="ru-RU" dirty="0" smtClean="0"/>
              <a:t> снятия оттиска и использование неподходящего оттискного материала.</a:t>
            </a:r>
          </a:p>
          <a:p>
            <a:r>
              <a:rPr lang="ru-RU" dirty="0" smtClean="0"/>
              <a:t> </a:t>
            </a:r>
            <a:r>
              <a:rPr lang="ru-RU" sz="3800" dirty="0" smtClean="0">
                <a:solidFill>
                  <a:srgbClr val="FF0000"/>
                </a:solidFill>
              </a:rPr>
              <a:t>Устранение ошибки</a:t>
            </a:r>
            <a:r>
              <a:rPr lang="ru-RU" dirty="0" smtClean="0"/>
              <a:t>: снятие новых оттисков.</a:t>
            </a:r>
            <a:endParaRPr lang="ru-RU" dirty="0"/>
          </a:p>
        </p:txBody>
      </p:sp>
      <p:pic>
        <p:nvPicPr>
          <p:cNvPr id="14338" name="Picture 2" descr="http://im2-tub-ru.yandex.net/i?id=488382799-2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91410"/>
            <a:ext cx="2928958" cy="1913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71678"/>
            <a:ext cx="7772400" cy="4572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Ошибки при определении центрального соотношения челюстей или пропуск этого этапа. Они приводят к неправильной постановке зубов.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Причины</a:t>
            </a:r>
            <a:r>
              <a:rPr lang="ru-RU" dirty="0" smtClean="0"/>
              <a:t>: незнание техники определения центрального соотношения челюстей.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Устранение ошибки</a:t>
            </a:r>
            <a:r>
              <a:rPr lang="ru-RU" dirty="0" smtClean="0"/>
              <a:t>: повторное определение центрального соотношения челюстей или исправление ошибки на этапе проверки конструкции протеза.</a:t>
            </a:r>
            <a:endParaRPr lang="ru-RU" dirty="0"/>
          </a:p>
        </p:txBody>
      </p:sp>
      <p:pic>
        <p:nvPicPr>
          <p:cNvPr id="13314" name="Picture 2" descr="http://im5-tub-ru.yandex.net/i?id=183597948-2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0171"/>
            <a:ext cx="1428760" cy="2002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0"/>
            <a:ext cx="7772400" cy="4572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Ошибки при проверке конструкции протеза.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 этом этапе </a:t>
            </a:r>
            <a:r>
              <a:rPr lang="ru-RU" dirty="0" err="1" smtClean="0"/>
              <a:t>необходи¬мо</a:t>
            </a:r>
            <a:r>
              <a:rPr lang="ru-RU" dirty="0" smtClean="0"/>
              <a:t> строго следовать плану — см.вопрос 40 раздел 9, чтобы не пропустить какую-либо ошибку, допущенную на предыдущих этапах. При проверке каркаса в случае, если он оказался эластичным, надо переснять оттиски и переделать каркас.</a:t>
            </a:r>
            <a:endParaRPr lang="ru-RU" dirty="0"/>
          </a:p>
        </p:txBody>
      </p:sp>
      <p:pic>
        <p:nvPicPr>
          <p:cNvPr id="12290" name="Picture 2" descr="http://im6-tub-ru.yandex.net/i?id=462299574-23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7224" y="3643314"/>
            <a:ext cx="5658632" cy="2867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 smtClean="0">
                <a:solidFill>
                  <a:srgbClr val="FF0000"/>
                </a:solidFill>
              </a:rPr>
              <a:t>Ошибки при наложении протеза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/>
              <a:t>• Отсутствие </a:t>
            </a:r>
            <a:r>
              <a:rPr lang="ru-RU" dirty="0" err="1" smtClean="0"/>
              <a:t>деонтологического</a:t>
            </a:r>
            <a:r>
              <a:rPr lang="ru-RU" dirty="0" smtClean="0"/>
              <a:t> подхода;</a:t>
            </a:r>
          </a:p>
          <a:p>
            <a:r>
              <a:rPr lang="ru-RU" dirty="0" smtClean="0"/>
              <a:t>• Несоблюдение принципа законченности лечения;</a:t>
            </a:r>
          </a:p>
          <a:p>
            <a:r>
              <a:rPr lang="ru-RU" dirty="0" smtClean="0"/>
              <a:t>• Несоблюдение врачом правил асептики и антисептики.</a:t>
            </a:r>
          </a:p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Устранение ошибок: </a:t>
            </a:r>
            <a:r>
              <a:rPr lang="ru-RU" dirty="0" smtClean="0"/>
              <a:t>врач должен помнить, что лечение не заканчивается наложением протеза, впереди еще период адаптации. И только после полной адаптации больного к протезу лечение считается законченным.</a:t>
            </a:r>
          </a:p>
          <a:p>
            <a:r>
              <a:rPr lang="ru-RU" dirty="0" smtClean="0"/>
              <a:t>Врач обязан подробно проинструктировать больного о пользовании протезом, о гигиене полости рта.</a:t>
            </a:r>
          </a:p>
          <a:p>
            <a:r>
              <a:rPr lang="ru-RU" dirty="0" smtClean="0"/>
              <a:t>Перед введением в полость рта больного протезов и их полуфабрикатов врач обязательно должен проводить их дезинфекцию.</a:t>
            </a:r>
            <a:endParaRPr lang="ru-RU" dirty="0"/>
          </a:p>
        </p:txBody>
      </p:sp>
      <p:pic>
        <p:nvPicPr>
          <p:cNvPr id="11266" name="Picture 2" descr="http://im3-tub-ru.yandex.net/i?id=384982378-27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347239" cy="16430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Технологические ошибки—</a:t>
            </a:r>
            <a:r>
              <a:rPr lang="ru-RU" sz="2800" dirty="0" err="1" smtClean="0">
                <a:solidFill>
                  <a:srgbClr val="FF0000"/>
                </a:solidFill>
              </a:rPr>
              <a:t>ошибки</a:t>
            </a:r>
            <a:r>
              <a:rPr lang="ru-RU" sz="2800" dirty="0" smtClean="0">
                <a:solidFill>
                  <a:srgbClr val="FF0000"/>
                </a:solidFill>
              </a:rPr>
              <a:t> техника, которые не заметил врач</a:t>
            </a:r>
          </a:p>
          <a:p>
            <a:r>
              <a:rPr lang="ru-RU" dirty="0" smtClean="0"/>
              <a:t>• Небрежное отношение к оттиску. Оно заключается в несвоевременном изготовлении модели, в использовании несоответствующего гипса, в его неправильном замешивании; в ошибках при внесении гипса в оттиск, небрежном вскрытии модели, которое может повредить оттиск.</a:t>
            </a:r>
          </a:p>
          <a:p>
            <a:r>
              <a:rPr lang="ru-RU" dirty="0" smtClean="0"/>
              <a:t>• Игнорирование чертежей, представленных врачом на модели. На этапе проверки каркаса врач должен на модели проверить его соответствие рисунку;</a:t>
            </a:r>
          </a:p>
          <a:p>
            <a:r>
              <a:rPr lang="ru-RU" dirty="0" smtClean="0"/>
              <a:t>• Нарушение режима литья или применение некачественного металла. Полученный каркас не будет отвечать требованиям по аллергическим свойствам и жесткости и его придется переделывать;</a:t>
            </a:r>
            <a:endParaRPr lang="ru-RU" dirty="0"/>
          </a:p>
        </p:txBody>
      </p:sp>
      <p:pic>
        <p:nvPicPr>
          <p:cNvPr id="10242" name="Picture 2" descr="http://im6-tub-ru.yandex.net/i?id=491138831-33-7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220072" y="85218"/>
            <a:ext cx="2638076" cy="1324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1432</Words>
  <Application>Microsoft Office PowerPoint</Application>
  <PresentationFormat>Экран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Ошибки и осложнения при протезировании съемными и несъемными конструкциями.</vt:lpstr>
      <vt:lpstr> Ошибки при протезировании съемными конструкциями протезов. </vt:lpstr>
      <vt:lpstr>Устранение ошибки: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Осложнения и ошибки при протезировании несъемными протезами: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литературы.</vt:lpstr>
      <vt:lpstr>Презентация PowerPoint</vt:lpstr>
      <vt:lpstr>Работу выполнил: Циглер М.М. Ординатор кафедры Ортопедической стоматологии.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Ошибки и осложнения при протезировании съемными и несъемными конструкциями.</dc:title>
  <dc:creator>1</dc:creator>
  <cp:lastModifiedBy>Admin</cp:lastModifiedBy>
  <cp:revision>7</cp:revision>
  <dcterms:created xsi:type="dcterms:W3CDTF">2012-05-22T08:47:25Z</dcterms:created>
  <dcterms:modified xsi:type="dcterms:W3CDTF">2019-04-15T18:32:30Z</dcterms:modified>
</cp:coreProperties>
</file>