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3" r:id="rId4"/>
    <p:sldId id="258" r:id="rId5"/>
    <p:sldId id="261" r:id="rId6"/>
    <p:sldId id="268" r:id="rId7"/>
    <p:sldId id="283" r:id="rId8"/>
    <p:sldId id="269" r:id="rId9"/>
    <p:sldId id="273" r:id="rId10"/>
    <p:sldId id="272" r:id="rId11"/>
    <p:sldId id="271" r:id="rId12"/>
    <p:sldId id="267" r:id="rId13"/>
    <p:sldId id="264" r:id="rId14"/>
    <p:sldId id="276" r:id="rId15"/>
    <p:sldId id="266" r:id="rId16"/>
    <p:sldId id="265" r:id="rId17"/>
    <p:sldId id="270" r:id="rId18"/>
    <p:sldId id="275" r:id="rId19"/>
    <p:sldId id="274" r:id="rId20"/>
    <p:sldId id="277" r:id="rId21"/>
    <p:sldId id="278" r:id="rId22"/>
    <p:sldId id="279" r:id="rId23"/>
    <p:sldId id="280" r:id="rId24"/>
    <p:sldId id="281" r:id="rId25"/>
    <p:sldId id="26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59" r:id="rId37"/>
    <p:sldId id="26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9" autoAdjust="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F522-B19F-44DF-B7E3-B942FC7C5C5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E63FE-D11E-415D-947B-005B4BFB7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63FE-D11E-415D-947B-005B4BFB7E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2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31227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rasgmu.ru/index.php?page%5bcommon%5d=elib&amp;cat=catalog&amp;res_id=64290" TargetMode="External"/><Relationship Id="rId4" Type="http://schemas.openxmlformats.org/officeDocument/2006/relationships/hyperlink" Target="http://krasgmu.ru/index.php?page%5bcommon%5d=elib&amp;cat=catalog&amp;res_id=50455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7772400" cy="78581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215238" cy="37814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Межличностное взаимодействие и стрессы в профессиональной деятельности 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№ 10 для студентов 3 курса, обучающихся по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специальности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33.05.01 - Фармация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Канд. психол. наук, доцент Артюхова Т.Ю.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Красноярск, 2016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cf0a58a63061a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1" y="3356992"/>
            <a:ext cx="3577252" cy="23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Картинки к МЛО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8380"/>
            <a:ext cx="9079494" cy="680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Картинки к МЛО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43" y="0"/>
            <a:ext cx="6500857" cy="6796937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Картинки к МЛО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Социальные статусы личности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/>
          </a:p>
        </p:txBody>
      </p:sp>
      <p:pic>
        <p:nvPicPr>
          <p:cNvPr id="4098" name="Picture 2" descr="C:\Users\Алексей\Desktop\Картинки к МЛО\1._chelovek_i_obschestvo_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32257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4952" y="2857496"/>
            <a:ext cx="3614766" cy="3143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Социометрическая звезда</a:t>
            </a:r>
            <a:br>
              <a:rPr lang="ru-RU" sz="3200" dirty="0" smtClean="0"/>
            </a:br>
            <a:r>
              <a:rPr lang="ru-RU" sz="3200" dirty="0" smtClean="0"/>
              <a:t>Предпочитаемые</a:t>
            </a:r>
            <a:br>
              <a:rPr lang="ru-RU" sz="3200" dirty="0" smtClean="0"/>
            </a:br>
            <a:r>
              <a:rPr lang="ru-RU" sz="3200" dirty="0" smtClean="0"/>
              <a:t>Принятые</a:t>
            </a:r>
            <a:br>
              <a:rPr lang="ru-RU" sz="3200" dirty="0" smtClean="0"/>
            </a:br>
            <a:r>
              <a:rPr lang="ru-RU" sz="3200" dirty="0" smtClean="0"/>
              <a:t>Не принятые</a:t>
            </a:r>
            <a:endParaRPr lang="ru-RU" sz="3200" dirty="0"/>
          </a:p>
        </p:txBody>
      </p:sp>
      <p:pic>
        <p:nvPicPr>
          <p:cNvPr id="11266" name="Picture 2" descr="C:\Users\Алексей\Desktop\Картинки к МЛО\ris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18177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714620"/>
            <a:ext cx="4643438" cy="3693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i="1" dirty="0" smtClean="0"/>
              <a:t>Статус</a:t>
            </a:r>
            <a:r>
              <a:rPr lang="ru-RU" sz="2600" b="1" dirty="0" smtClean="0"/>
              <a:t> индивида</a:t>
            </a:r>
            <a:r>
              <a:rPr lang="ru-RU" sz="2600" dirty="0" smtClean="0"/>
              <a:t> в группе — это реальная социально-психологическая характеристика его положения в системе внутригрупповых отношений, степень действительной авторитетности для остальных участников</a:t>
            </a:r>
            <a:endParaRPr lang="ru-RU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rasgmu.ru/umkd_files/metod/preview/1_psihgru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57216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ей\Desktop\Картинки к МЛО\МО_схема_ис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39859"/>
            <a:ext cx="8572560" cy="691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Психология межличностных отношений в малой группе</a:t>
            </a:r>
            <a:endParaRPr lang="ru-RU" sz="2800" b="1" dirty="0"/>
          </a:p>
        </p:txBody>
      </p:sp>
      <p:pic>
        <p:nvPicPr>
          <p:cNvPr id="10242" name="Picture 2" descr="C:\Users\Алексей\Desktop\Картинки к МЛО\5512a1e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0116" y="3429000"/>
            <a:ext cx="6174318" cy="3124205"/>
          </a:xfrm>
          <a:prstGeom prst="rect">
            <a:avLst/>
          </a:prstGeom>
          <a:noFill/>
        </p:spPr>
      </p:pic>
      <p:pic>
        <p:nvPicPr>
          <p:cNvPr id="10243" name="Picture 3" descr="C:\Users\Алексей\Desktop\Картинки к МЛО\06658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35891" cy="255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Малая группа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представляет собой небольшое объединение людей (от 2-3 до 20-30 человек), занятых каким-либо общим делом и находящихся в прямых взаимоотношениях друг с другом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928934"/>
            <a:ext cx="8429684" cy="31972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Условные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номинальные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Реальные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Лабораторные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Естественные 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формальные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неформальные)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Референтная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Нереферентная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управления деятельностью группы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Регулятивная,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Оценочная,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Санкционирующая,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Стабилизирующая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Стиль лидерства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совокупность средств психологического воздействия, которыми пользуется лидер для оказания влияния на других членов группы, среди которых он имеет высокий статус.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Межличностное взаимодействие в процессе деятельности. Психолого-педагогические аспекты взаимодействия в диадах фармацевт - руководитель, фармацевт - </a:t>
            </a:r>
            <a:r>
              <a:rPr lang="ru-RU" dirty="0" err="1" smtClean="0"/>
              <a:t>фармацевт</a:t>
            </a:r>
            <a:r>
              <a:rPr lang="ru-RU" dirty="0" smtClean="0"/>
              <a:t>, </a:t>
            </a:r>
            <a:r>
              <a:rPr lang="ru-RU" dirty="0" err="1" smtClean="0"/>
              <a:t>фармацевт</a:t>
            </a:r>
            <a:r>
              <a:rPr lang="ru-RU" dirty="0" smtClean="0"/>
              <a:t> - клиент и проч.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Психология конфликта: виды, стили поведения в конфликтной ситуации. 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изучению как руководства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качественный подход; К. Левин, 1939</a:t>
            </a:r>
            <a:br>
              <a:rPr lang="ru-RU" dirty="0" smtClean="0"/>
            </a:br>
            <a:r>
              <a:rPr lang="ru-RU" dirty="0" smtClean="0"/>
              <a:t>2) поведенческий подход; </a:t>
            </a:r>
          </a:p>
          <a:p>
            <a:r>
              <a:rPr lang="ru-RU" sz="2800" dirty="0" smtClean="0"/>
              <a:t>Авторитарный</a:t>
            </a:r>
          </a:p>
          <a:p>
            <a:r>
              <a:rPr lang="ru-RU" sz="2800" dirty="0" smtClean="0"/>
              <a:t>Демократичный</a:t>
            </a:r>
          </a:p>
          <a:p>
            <a:r>
              <a:rPr lang="ru-RU" sz="2800" dirty="0" smtClean="0"/>
              <a:t>Либеральный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 ситуативный подход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 развитой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 такая малая группа, в которой сложилась дифференцированная система различных деловых и личных взаимоотношений, строящихся на высокой нравственной основе.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Коллективистские отношения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коллективизм,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организованность,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информированность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лексей\Desktop\Картинки к МЛО\cover_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3000372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4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Дуглас Мак </a:t>
            </a:r>
            <a:r>
              <a:rPr lang="ru-RU" sz="2800" dirty="0" err="1" smtClean="0"/>
              <a:t>Грегор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Теории "X" и "Y" - теории мотивации и теории лидерства и стилей руководства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Теория "X" </a:t>
            </a:r>
          </a:p>
          <a:p>
            <a:pPr marL="0" indent="0">
              <a:buNone/>
            </a:pPr>
            <a:r>
              <a:rPr lang="ru-RU" dirty="0" smtClean="0"/>
              <a:t>1. Средний человек имеет врожденное отвращение к труду и будет стремиться его избежать, если есть такая возможность. </a:t>
            </a:r>
            <a:br>
              <a:rPr lang="ru-RU" dirty="0" smtClean="0"/>
            </a:br>
            <a:r>
              <a:rPr lang="ru-RU" dirty="0" smtClean="0"/>
              <a:t>2. Большинство людей необходимо принуждать к труду, контролировать их и руководить ими под угрозой наказания, чтобы они могли сделать свой посильный вклад для достижения цели. </a:t>
            </a:r>
            <a:br>
              <a:rPr lang="ru-RU" dirty="0" smtClean="0"/>
            </a:br>
            <a:r>
              <a:rPr lang="ru-RU" dirty="0" smtClean="0"/>
              <a:t>3. Работник склонен к тому, чтобы им руководили, он избегает ответственности, у него мало честолюбия, он желает быть защищенным во всем.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/>
              <a:t>Теория "Y"</a:t>
            </a:r>
          </a:p>
          <a:p>
            <a:pPr marL="0" indent="261938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У человека нет врожденной антипатии к труду. Труд естественен, так же как и отдых. </a:t>
            </a:r>
          </a:p>
          <a:p>
            <a:pPr marL="0" indent="261938">
              <a:buNone/>
            </a:pPr>
            <a:r>
              <a:rPr lang="ru-RU" dirty="0" smtClean="0"/>
              <a:t>2. Если человек идентифицирует себя с целями, то он воспитывает в себе самодисциплину и самоконтроль. Контроль со стороны и угроза наказания являются непригодными средствами. </a:t>
            </a:r>
          </a:p>
          <a:p>
            <a:pPr marL="0" indent="261938">
              <a:buNone/>
            </a:pPr>
            <a:r>
              <a:rPr lang="ru-RU" dirty="0" smtClean="0"/>
              <a:t>3. Обязанность по отношению к поставке целей состоит в функции вознаграждения. </a:t>
            </a:r>
          </a:p>
          <a:p>
            <a:pPr marL="0" indent="261938">
              <a:buNone/>
            </a:pPr>
            <a:r>
              <a:rPr lang="ru-RU" dirty="0" smtClean="0"/>
              <a:t>4. При соответствующих обстоятельствах человек не только учится принимать ответственность, но и стремится к ней. </a:t>
            </a:r>
            <a:br>
              <a:rPr lang="ru-RU" dirty="0" smtClean="0"/>
            </a:br>
            <a:r>
              <a:rPr lang="ru-RU" dirty="0" smtClean="0"/>
              <a:t>5. Среди трудящихся широко распространены находчивость и творческий дух. </a:t>
            </a:r>
          </a:p>
          <a:p>
            <a:pPr marL="0" indent="261938">
              <a:buNone/>
            </a:pPr>
            <a:r>
              <a:rPr lang="ru-RU" dirty="0" smtClean="0"/>
              <a:t>6. Духовный потенциал едва активизируется в индустриальной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Особенности межличностных отношений врача и больного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3314" name="Picture 2" descr="C:\Users\Алексей\Desktop\Картинки к МЛО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500989" cy="5625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Психология конфликта: виды, стили поведения в конфликтной ситуации</a:t>
            </a:r>
            <a:endParaRPr lang="ru-RU" sz="2400" dirty="0"/>
          </a:p>
        </p:txBody>
      </p:sp>
      <p:pic>
        <p:nvPicPr>
          <p:cNvPr id="8194" name="Picture 2" descr="C:\Users\Алексей\Desktop\Стресс\konflikt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436332" cy="2428892"/>
          </a:xfrm>
          <a:prstGeom prst="rect">
            <a:avLst/>
          </a:prstGeom>
          <a:noFill/>
        </p:spPr>
      </p:pic>
      <p:pic>
        <p:nvPicPr>
          <p:cNvPr id="8195" name="Picture 3" descr="C:\Users\Алексей\Desktop\Стресс\f4283b32edb316b80a1cda3d4d54e2d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42639" cy="2586030"/>
          </a:xfrm>
          <a:prstGeom prst="rect">
            <a:avLst/>
          </a:prstGeom>
          <a:noFill/>
        </p:spPr>
      </p:pic>
      <p:pic>
        <p:nvPicPr>
          <p:cNvPr id="8196" name="Picture 4" descr="C:\Users\Алексей\Desktop\Стресс\1194353144_1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414714" cy="341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Конфли́кт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conflictus</a:t>
            </a:r>
            <a:r>
              <a:rPr lang="ru-RU" i="1" dirty="0" smtClean="0"/>
              <a:t> — столкнувшийся</a:t>
            </a:r>
            <a:r>
              <a:rPr lang="ru-RU" dirty="0" smtClean="0"/>
              <a:t> — наиболее острый способ разрешения противоречий в интересах, целях, взглядах, возникающих в процессе социального взаимодействия, заключающийся в противодействии участников </a:t>
            </a:r>
            <a:r>
              <a:rPr lang="ru-RU" dirty="0" err="1" smtClean="0"/>
              <a:t>этоговзаимодействияи</a:t>
            </a:r>
            <a:r>
              <a:rPr lang="ru-RU" dirty="0" smtClean="0"/>
              <a:t> обычно сопровождающийся негативными эмоциями, выходящий за рамки правил и норм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Межличностный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внутриличностный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конфликт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ей\Desktop\Стресс\img16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143248"/>
            <a:ext cx="4667251" cy="35004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65611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Алексей\Desktop\Стресс\27785204-referat-po-teme-mezhlichnostnyy-konflikt-besplat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3214686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Типы и фазы протекания конфликта</a:t>
            </a:r>
            <a:endParaRPr lang="ru-RU" sz="2800" dirty="0"/>
          </a:p>
        </p:txBody>
      </p:sp>
      <p:pic>
        <p:nvPicPr>
          <p:cNvPr id="6147" name="Picture 3" descr="C:\Users\Алексей\Desktop\типы конфликтов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4446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charset="0"/>
              <a:buNone/>
            </a:pPr>
            <a:r>
              <a:rPr lang="ru-RU" sz="2400" dirty="0"/>
              <a:t>В любой из профессий, в </a:t>
            </a:r>
            <a:r>
              <a:rPr lang="ru-RU" sz="2400" dirty="0" err="1"/>
              <a:t>т.ч</a:t>
            </a:r>
            <a:r>
              <a:rPr lang="ru-RU" sz="2400" dirty="0"/>
              <a:t>. и медицинских, успешность профессиональной деятельности напрямую зависит от взаимопонимания и качества межличностных отношений: фармацевт - руководитель, фармацевт - фармацевт, фармацевт - клиент и проч. На занятии обучающиеся не только осваивают теоретические положения, но и осваивают эффективные способы и приемы поведения в конфликтных ситуациях</a:t>
            </a:r>
            <a:r>
              <a:rPr lang="ru-RU" sz="2400" dirty="0" smtClean="0"/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ru-RU" sz="2400" dirty="0"/>
              <a:t>Проблема конфликта достаточно актуальна как для личной жизни, так и профессиональной. Важно показать роль конфликтов в жизни человека, стили поведения в конфликтных ситуациях. Работая в сфере человек - человек, работники так или иначе познают этот феномен. </a:t>
            </a:r>
            <a:r>
              <a:rPr lang="ru-RU" sz="2400" dirty="0" err="1"/>
              <a:t>Внутриличностный</a:t>
            </a:r>
            <a:r>
              <a:rPr lang="ru-RU" sz="2400" dirty="0"/>
              <a:t> и межличностный конфликты - наиболее распространены. 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10113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ей\Desktop\Стресс\konsul-tatsiia-dlia-roditieliei-o-razrieshienii-dietskikh-konfliktov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553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Конфликтные личности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5178"/>
            <a:ext cx="8229600" cy="43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Схема-конфликта-в-трудовом-коллективе-презентация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1" y="1428736"/>
            <a:ext cx="8350981" cy="469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Способы нейтрализации источников конфликта</a:t>
            </a:r>
            <a:endParaRPr lang="ru-RU" sz="3000" dirty="0"/>
          </a:p>
        </p:txBody>
      </p:sp>
      <p:pic>
        <p:nvPicPr>
          <p:cNvPr id="18435" name="Picture 3" descr="C:\Users\Алексей\Desktop\image0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20" y="1785926"/>
            <a:ext cx="8479480" cy="403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ей\Desktop\konflikty-v-organizac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357165"/>
            <a:ext cx="9130540" cy="43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Успешность </a:t>
            </a:r>
            <a:r>
              <a:rPr lang="ru-RU" sz="2800" dirty="0"/>
              <a:t>профессиональной деятельности напрямую зависит от взаимопонимания и качества межличностных отношений: фармацевт –</a:t>
            </a:r>
            <a:r>
              <a:rPr lang="ru-RU" sz="2800" dirty="0" smtClean="0"/>
              <a:t> </a:t>
            </a:r>
            <a:r>
              <a:rPr lang="ru-RU" sz="2800" dirty="0"/>
              <a:t>руководитель, фармацевт –</a:t>
            </a:r>
            <a:r>
              <a:rPr lang="ru-RU" sz="2800" dirty="0" smtClean="0"/>
              <a:t> </a:t>
            </a:r>
            <a:r>
              <a:rPr lang="ru-RU" sz="2800" dirty="0"/>
              <a:t>фармацевт, фармацевт –</a:t>
            </a:r>
            <a:r>
              <a:rPr lang="ru-RU" sz="2800" dirty="0" smtClean="0"/>
              <a:t> </a:t>
            </a:r>
            <a:r>
              <a:rPr lang="ru-RU" sz="2800" dirty="0"/>
              <a:t>клиент и проч. </a:t>
            </a:r>
            <a:endParaRPr lang="ru-RU" sz="2800" dirty="0" smtClean="0"/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Эффективные </a:t>
            </a:r>
            <a:r>
              <a:rPr lang="ru-RU" sz="2800" dirty="0"/>
              <a:t>способы и приемы поведения в конфликтных </a:t>
            </a:r>
            <a:r>
              <a:rPr lang="ru-RU" sz="2800" dirty="0" smtClean="0"/>
              <a:t>ситуациях – залог успеха осуществления деятельности.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Проблема </a:t>
            </a:r>
            <a:r>
              <a:rPr lang="ru-RU" sz="2800" dirty="0"/>
              <a:t>конфликта достаточно актуальна как для личной жизни, так и профессиональной. </a:t>
            </a:r>
            <a:endParaRPr lang="ru-RU" sz="2800" dirty="0" smtClean="0"/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Конфликт </a:t>
            </a:r>
            <a:r>
              <a:rPr lang="ru-RU" sz="2800" dirty="0"/>
              <a:t>в жизни </a:t>
            </a:r>
            <a:r>
              <a:rPr lang="ru-RU" sz="2800" dirty="0" smtClean="0"/>
              <a:t>человека может носит как конструктивный, так и деструктивный характер.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ru-RU" sz="2800" dirty="0" smtClean="0"/>
              <a:t>Понимание </a:t>
            </a:r>
            <a:r>
              <a:rPr lang="ru-RU" sz="2800" dirty="0" err="1" smtClean="0"/>
              <a:t>внутриличностного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межличностного конфликтов позволят управлять своим эмоциональным состояние, что улучшит качество межличностных отношений.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3500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Психология и педагогика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учеб. для бакалавров. Электронная копия / ред. П. 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Пидкасистый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- 3-е изд.,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доп. - М.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2012. - (CD-ROM). - 724 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Митин, 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Основы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педагогической психологии высшей школы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[Электронный ресурс]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 А. Н. Митин. - М. : Проспект ; Екатеринбург : Уральская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академия, 2016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Спасибо за внимание!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C:\Users\Алексей\Desktop\Картинки к МЛО\otnosheni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3561114"/>
            <a:ext cx="3895723" cy="2401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ей\Desktop\Картинки к МЛО\img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Картинки к МЛО\img2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Картинки к МЛО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6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ей\Desktop\Картинки к МЛО\1471-268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977" y="153430"/>
            <a:ext cx="8901023" cy="577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Картинки к МЛО\0045-045-Osnova-mezhlichnostnykh-otnoshenij-CHUVST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94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Формальные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Неформальные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Прием на работу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главного врача с подчиненными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между должностными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лицами в рабочее время</a:t>
                      </a:r>
                    </a:p>
                    <a:p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деловой  встречи по телефону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Вечеринка, пикник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Разговор по телефону двух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друзей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Поездка с друзьями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420</Words>
  <Application>Microsoft Office PowerPoint</Application>
  <PresentationFormat>Экран (4:3)</PresentationFormat>
  <Paragraphs>102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Тема Office</vt:lpstr>
      <vt:lpstr>Кафедра педагогики и  психологии с курсом ПО</vt:lpstr>
      <vt:lpstr>Презентация PowerPoint</vt:lpstr>
      <vt:lpstr>Актуальность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МЛО</vt:lpstr>
      <vt:lpstr>Презентация PowerPoint</vt:lpstr>
      <vt:lpstr>Презентация PowerPoint</vt:lpstr>
      <vt:lpstr>Социальные статусы личности  </vt:lpstr>
      <vt:lpstr>Социометрическая звезда Предпочитаемые Принятые Не принятые</vt:lpstr>
      <vt:lpstr>Презентация PowerPoint</vt:lpstr>
      <vt:lpstr>Презентация PowerPoint</vt:lpstr>
      <vt:lpstr>Психология межличностных отношений в малой группе</vt:lpstr>
      <vt:lpstr> Малая группа  представляет собой небольшое объединение людей (от 2-3 до 20-30 человек), занятых каким-либо общим делом и находящихся в прямых взаимоотношениях друг с другом </vt:lpstr>
      <vt:lpstr>Функции управления деятельностью группы </vt:lpstr>
      <vt:lpstr>Презентация PowerPoint</vt:lpstr>
      <vt:lpstr>подходы к изучению как руководства </vt:lpstr>
      <vt:lpstr>Презентация PowerPoint</vt:lpstr>
      <vt:lpstr>Коллективистские отношения </vt:lpstr>
      <vt:lpstr>Дуглас Мак Грегор.  Теории "X" и "Y" - теории мотивации и теории лидерства и стилей руководства</vt:lpstr>
      <vt:lpstr>Презентация PowerPoint</vt:lpstr>
      <vt:lpstr>Особенности межличностных отношений врача и больного </vt:lpstr>
      <vt:lpstr>Психология конфликта: виды, стили поведения в конфликтной ситуации</vt:lpstr>
      <vt:lpstr>Презентация PowerPoint</vt:lpstr>
      <vt:lpstr>5. Межличностный и внутриличностный конфликт</vt:lpstr>
      <vt:lpstr>Типы и фазы протекания конфликта</vt:lpstr>
      <vt:lpstr>Презентация PowerPoint</vt:lpstr>
      <vt:lpstr>  Конфликтные личности   </vt:lpstr>
      <vt:lpstr>Презентация PowerPoint</vt:lpstr>
      <vt:lpstr>Способы нейтрализации источников конфликта</vt:lpstr>
      <vt:lpstr>Презентация PowerPoint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Психолого-педагогические аспекты межличностных отношений  + Ресурс ✖ План: 1. Понятие межличностных отношений 2. Социальные статусы личности 3. Психология межличностных отношений в малой группе (на примере медицинского учреждения) 4. Особенности межличностных отношений врача и больного</dc:title>
  <dc:creator>рабочий</dc:creator>
  <cp:lastModifiedBy>Ольга Корнилова</cp:lastModifiedBy>
  <cp:revision>30</cp:revision>
  <dcterms:created xsi:type="dcterms:W3CDTF">2016-10-23T01:59:59Z</dcterms:created>
  <dcterms:modified xsi:type="dcterms:W3CDTF">2020-04-04T04:43:14Z</dcterms:modified>
</cp:coreProperties>
</file>