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333" r:id="rId2"/>
    <p:sldId id="789" r:id="rId3"/>
    <p:sldId id="763" r:id="rId4"/>
    <p:sldId id="786" r:id="rId5"/>
    <p:sldId id="256" r:id="rId6"/>
    <p:sldId id="269" r:id="rId7"/>
    <p:sldId id="796" r:id="rId8"/>
    <p:sldId id="788" r:id="rId9"/>
    <p:sldId id="790" r:id="rId10"/>
    <p:sldId id="791" r:id="rId11"/>
    <p:sldId id="787" r:id="rId12"/>
    <p:sldId id="792" r:id="rId13"/>
    <p:sldId id="793" r:id="rId14"/>
    <p:sldId id="794" r:id="rId15"/>
    <p:sldId id="795" r:id="rId16"/>
    <p:sldId id="272" r:id="rId17"/>
    <p:sldId id="770" r:id="rId18"/>
    <p:sldId id="575" r:id="rId19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6E0000"/>
    <a:srgbClr val="AF0000"/>
    <a:srgbClr val="000000"/>
    <a:srgbClr val="FF9900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93427" autoAdjust="0"/>
  </p:normalViewPr>
  <p:slideViewPr>
    <p:cSldViewPr>
      <p:cViewPr varScale="1">
        <p:scale>
          <a:sx n="103" d="100"/>
          <a:sy n="103" d="100"/>
        </p:scale>
        <p:origin x="73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FDD15C-C3E1-AE46-9FEE-110277EE2F41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4A0A3B-88E9-D247-A63C-3C467C914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96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181998-D694-424F-8268-2EA73FFAAB4C}" type="datetimeFigureOut">
              <a:rPr lang="ru-RU"/>
              <a:pPr>
                <a:defRPr/>
              </a:pPr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74D2BD-DCF8-D341-BD02-5FF26653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2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4D2BD-DCF8-D341-BD02-5FF26653441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5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4D2BD-DCF8-D341-BD02-5FF2665344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51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4D2BD-DCF8-D341-BD02-5FF2665344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7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4D2BD-DCF8-D341-BD02-5FF26653441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3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74D2BD-DCF8-D341-BD02-5FF26653441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94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04B2E-4E11-6846-955B-140F89FA7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7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8E3D-8D18-8E44-86E0-5CB9837DE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9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F07D-803D-CE43-ACEA-AF2990F99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2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anolek SIMPLE_Body_Head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969A3C6-D3BA-4CF9-978E-1B53873903C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03304"/>
              </p:ext>
            </p:extLst>
          </p:nvPr>
        </p:nvGraphicFramePr>
        <p:xfrm>
          <a:off x="1059" y="1059"/>
          <a:ext cx="1058" cy="1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969A3C6-D3BA-4CF9-978E-1B5387390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9" y="1059"/>
                        <a:ext cx="1058" cy="1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6191C42-D63C-4359-AB9B-C6D07C3409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05833" cy="105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" name="Рисунок 2" descr="Nanolek_Presentation_logo_small.png"/>
          <p:cNvPicPr>
            <a:picLocks noChangeAspect="1"/>
          </p:cNvPicPr>
          <p:nvPr/>
        </p:nvPicPr>
        <p:blipFill rotWithShape="1">
          <a:blip r:embed="rId7"/>
          <a:srcRect r="61801"/>
          <a:stretch/>
        </p:blipFill>
        <p:spPr>
          <a:xfrm>
            <a:off x="365139" y="235444"/>
            <a:ext cx="719079" cy="6725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E2458-C125-41E8-A68F-446E073B5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14649" y="6407936"/>
            <a:ext cx="2743200" cy="365068"/>
          </a:xfrm>
          <a:prstGeom prst="rect">
            <a:avLst/>
          </a:prstGeom>
        </p:spPr>
        <p:txBody>
          <a:bodyPr/>
          <a:lstStyle/>
          <a:p>
            <a:fld id="{A3D02436-4518-47BB-900D-2464C3159F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414CBE-6331-4441-A064-A4C46675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4" y="222693"/>
            <a:ext cx="10674010" cy="510349"/>
          </a:xfrm>
          <a:prstGeom prst="rect">
            <a:avLst/>
          </a:prstGeom>
        </p:spPr>
        <p:txBody>
          <a:bodyPr anchor="b"/>
          <a:lstStyle>
            <a:lvl1pPr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216F25-FE4C-41CC-BEA0-2E85246761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0345" y="733042"/>
            <a:ext cx="10660946" cy="3468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="0" i="0" baseline="0">
                <a:solidFill>
                  <a:srgbClr val="66B4DB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4618902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DF5C-2DA8-A642-A022-5CA42BE32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D50D-899C-F342-A4C1-77865C365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1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C273-DC11-3648-BA43-EEEC1A14B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3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3EDA-65DF-634F-81C5-6B882CED5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4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6CB51-915E-9B47-98E3-4EC2BC2D7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3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C294A-DD2D-4B45-8BF6-41E37F23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7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41E8-D100-9A47-830F-4C4E17813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0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EB49-6188-1E46-B5DC-7B5ED2D9E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8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23A46B-7B67-0D4B-823C-D7E652554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7408" y="332657"/>
            <a:ext cx="10873208" cy="3744415"/>
          </a:xfrm>
        </p:spPr>
        <p:txBody>
          <a:bodyPr/>
          <a:lstStyle/>
          <a:p>
            <a:pPr eaLnBrk="1" hangingPunct="1"/>
            <a:br>
              <a:rPr lang="en-US" sz="3200" dirty="0">
                <a:latin typeface="Calibri" charset="0"/>
              </a:rPr>
            </a:br>
            <a:br>
              <a:rPr lang="en-US" sz="3200" dirty="0">
                <a:latin typeface="Calibri" charset="0"/>
              </a:rPr>
            </a:br>
            <a:r>
              <a:rPr lang="ru-RU" sz="3600" b="1" dirty="0">
                <a:solidFill>
                  <a:srgbClr val="800000"/>
                </a:solidFill>
                <a:latin typeface="Calibri" charset="0"/>
              </a:rPr>
              <a:t>Применение эфферентных методов </a:t>
            </a:r>
            <a:r>
              <a:rPr lang="ru-RU" sz="3600" b="1" dirty="0" err="1">
                <a:solidFill>
                  <a:srgbClr val="800000"/>
                </a:solidFill>
                <a:latin typeface="Calibri" charset="0"/>
              </a:rPr>
              <a:t>детоксикации</a:t>
            </a:r>
            <a:r>
              <a:rPr lang="ru-RU" sz="3600" b="1" dirty="0">
                <a:solidFill>
                  <a:srgbClr val="800000"/>
                </a:solidFill>
                <a:latin typeface="Calibri" charset="0"/>
              </a:rPr>
              <a:t> при сепсисе на фоне </a:t>
            </a:r>
            <a:r>
              <a:rPr lang="ru-RU" sz="3600" b="1" dirty="0" err="1">
                <a:solidFill>
                  <a:srgbClr val="800000"/>
                </a:solidFill>
                <a:latin typeface="Calibri" charset="0"/>
              </a:rPr>
              <a:t>коронавирсусной</a:t>
            </a:r>
            <a:r>
              <a:rPr lang="ru-RU" sz="3600" b="1" dirty="0">
                <a:solidFill>
                  <a:srgbClr val="800000"/>
                </a:solidFill>
                <a:latin typeface="Calibri" charset="0"/>
              </a:rPr>
              <a:t> инфекции </a:t>
            </a:r>
            <a:r>
              <a:rPr lang="en-US" sz="3600" b="1" dirty="0">
                <a:solidFill>
                  <a:srgbClr val="800000"/>
                </a:solidFill>
                <a:latin typeface="Calibri" charset="0"/>
              </a:rPr>
              <a:t>COVID-19</a:t>
            </a:r>
            <a:br>
              <a:rPr lang="en-US" sz="3600" b="1" dirty="0">
                <a:solidFill>
                  <a:srgbClr val="800000"/>
                </a:solidFill>
                <a:latin typeface="Calibri" charset="0"/>
              </a:rPr>
            </a:br>
            <a:endParaRPr lang="ru-RU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512" y="4005064"/>
            <a:ext cx="8784976" cy="1872209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898989"/>
                </a:solidFill>
                <a:latin typeface="Calibri" charset="0"/>
              </a:rPr>
              <a:t>Грицан Алексей Иванович, </a:t>
            </a:r>
            <a:r>
              <a:rPr lang="ru-RU" sz="2800" dirty="0" err="1">
                <a:solidFill>
                  <a:srgbClr val="898989"/>
                </a:solidFill>
                <a:latin typeface="Calibri" charset="0"/>
              </a:rPr>
              <a:t>Ишутин</a:t>
            </a:r>
            <a:r>
              <a:rPr lang="ru-RU" sz="2800" dirty="0">
                <a:solidFill>
                  <a:srgbClr val="898989"/>
                </a:solidFill>
                <a:latin typeface="Calibri" charset="0"/>
              </a:rPr>
              <a:t> Виктор Вячеславович, Джабраилов Денис </a:t>
            </a:r>
            <a:r>
              <a:rPr lang="ru-RU" sz="2800" dirty="0" err="1">
                <a:solidFill>
                  <a:srgbClr val="898989"/>
                </a:solidFill>
                <a:latin typeface="Calibri" charset="0"/>
              </a:rPr>
              <a:t>Умарович</a:t>
            </a:r>
            <a:r>
              <a:rPr lang="en-US" sz="2800" dirty="0">
                <a:solidFill>
                  <a:srgbClr val="898989"/>
                </a:solidFill>
                <a:latin typeface="Calibri" charset="0"/>
              </a:rPr>
              <a:t> </a:t>
            </a:r>
            <a:r>
              <a:rPr lang="ru-RU" sz="2800" dirty="0">
                <a:solidFill>
                  <a:srgbClr val="898989"/>
                </a:solidFill>
                <a:latin typeface="Calibri" charset="0"/>
              </a:rPr>
              <a:t>(Красноярск, РФ</a:t>
            </a:r>
            <a:r>
              <a:rPr lang="en-US" sz="2800" dirty="0">
                <a:solidFill>
                  <a:srgbClr val="898989"/>
                </a:solidFill>
                <a:latin typeface="Calibri" charset="0"/>
              </a:rPr>
              <a:t>)</a:t>
            </a:r>
            <a:endParaRPr lang="ru-RU" sz="2800" dirty="0">
              <a:solidFill>
                <a:srgbClr val="898989"/>
              </a:solidFill>
              <a:latin typeface="Calibri" charset="0"/>
            </a:endParaRPr>
          </a:p>
          <a:p>
            <a:pPr eaLnBrk="1" hangingPunct="1"/>
            <a:r>
              <a:rPr lang="en-US" sz="2800" dirty="0">
                <a:solidFill>
                  <a:srgbClr val="898989"/>
                </a:solidFill>
                <a:latin typeface="Calibri" charset="0"/>
              </a:rPr>
              <a:t>10 </a:t>
            </a:r>
            <a:r>
              <a:rPr lang="ru-RU" sz="2800">
                <a:solidFill>
                  <a:srgbClr val="898989"/>
                </a:solidFill>
                <a:latin typeface="Calibri" charset="0"/>
              </a:rPr>
              <a:t>октября  </a:t>
            </a:r>
            <a:r>
              <a:rPr lang="en-US" sz="2800" dirty="0">
                <a:solidFill>
                  <a:srgbClr val="898989"/>
                </a:solidFill>
                <a:latin typeface="Calibri" charset="0"/>
              </a:rPr>
              <a:t>(16.45-17.00) </a:t>
            </a:r>
            <a:r>
              <a:rPr lang="ru-RU" sz="2800" dirty="0">
                <a:solidFill>
                  <a:srgbClr val="898989"/>
                </a:solidFill>
                <a:latin typeface="Calibri" charset="0"/>
              </a:rPr>
              <a:t>2021 года, г. Красноярск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FE1A-D81F-784D-90A9-A5DB61A8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690304"/>
          </a:xfrm>
        </p:spPr>
        <p:txBody>
          <a:bodyPr/>
          <a:lstStyle/>
          <a:p>
            <a:r>
              <a:rPr lang="ru-RU" b="1" dirty="0">
                <a:solidFill>
                  <a:srgbClr val="6E0000"/>
                </a:solidFill>
              </a:rPr>
              <a:t>Тяжесть пациентов </a:t>
            </a:r>
            <a:r>
              <a:rPr lang="en-US" b="1" dirty="0">
                <a:solidFill>
                  <a:srgbClr val="6E0000"/>
                </a:solidFill>
              </a:rPr>
              <a:t>SOFA</a:t>
            </a:r>
            <a:r>
              <a:rPr lang="ru-RU" b="1" dirty="0">
                <a:solidFill>
                  <a:srgbClr val="6E0000"/>
                </a:solidFill>
              </a:rPr>
              <a:t>, </a:t>
            </a:r>
            <a:r>
              <a:rPr lang="en-US" b="1" dirty="0">
                <a:solidFill>
                  <a:srgbClr val="6E0000"/>
                </a:solidFill>
              </a:rPr>
              <a:t>Me, Q1;Q3</a:t>
            </a:r>
            <a:endParaRPr lang="ru-RU" b="1" dirty="0">
              <a:solidFill>
                <a:srgbClr val="6E0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7DA2F09-4339-EF4B-87CD-ED4CAB38D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160971"/>
              </p:ext>
            </p:extLst>
          </p:nvPr>
        </p:nvGraphicFramePr>
        <p:xfrm>
          <a:off x="335360" y="1484784"/>
          <a:ext cx="1152128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1334">
                  <a:extLst>
                    <a:ext uri="{9D8B030D-6E8A-4147-A177-3AD203B41FA5}">
                      <a16:colId xmlns:a16="http://schemas.microsoft.com/office/drawing/2014/main" val="1852094281"/>
                    </a:ext>
                  </a:extLst>
                </a:gridCol>
                <a:gridCol w="1480898">
                  <a:extLst>
                    <a:ext uri="{9D8B030D-6E8A-4147-A177-3AD203B41FA5}">
                      <a16:colId xmlns:a16="http://schemas.microsoft.com/office/drawing/2014/main" val="2883608538"/>
                    </a:ext>
                  </a:extLst>
                </a:gridCol>
                <a:gridCol w="1489762">
                  <a:extLst>
                    <a:ext uri="{9D8B030D-6E8A-4147-A177-3AD203B41FA5}">
                      <a16:colId xmlns:a16="http://schemas.microsoft.com/office/drawing/2014/main" val="1383993921"/>
                    </a:ext>
                  </a:extLst>
                </a:gridCol>
                <a:gridCol w="1489762">
                  <a:extLst>
                    <a:ext uri="{9D8B030D-6E8A-4147-A177-3AD203B41FA5}">
                      <a16:colId xmlns:a16="http://schemas.microsoft.com/office/drawing/2014/main" val="3985130518"/>
                    </a:ext>
                  </a:extLst>
                </a:gridCol>
                <a:gridCol w="1489762">
                  <a:extLst>
                    <a:ext uri="{9D8B030D-6E8A-4147-A177-3AD203B41FA5}">
                      <a16:colId xmlns:a16="http://schemas.microsoft.com/office/drawing/2014/main" val="1265208093"/>
                    </a:ext>
                  </a:extLst>
                </a:gridCol>
                <a:gridCol w="1489762">
                  <a:extLst>
                    <a:ext uri="{9D8B030D-6E8A-4147-A177-3AD203B41FA5}">
                      <a16:colId xmlns:a16="http://schemas.microsoft.com/office/drawing/2014/main" val="3052789953"/>
                    </a:ext>
                  </a:extLst>
                </a:gridCol>
              </a:tblGrid>
              <a:tr h="409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Параметры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Этапы исследования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76549"/>
                  </a:ext>
                </a:extLst>
              </a:tr>
              <a:tr h="409000">
                <a:tc vMerge="1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Перед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 1 </a:t>
                      </a:r>
                      <a:r>
                        <a:rPr lang="ru-RU" sz="2400" dirty="0" err="1"/>
                        <a:t>сут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3 </a:t>
                      </a:r>
                      <a:r>
                        <a:rPr lang="ru-RU" sz="2400" dirty="0" err="1"/>
                        <a:t>сут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7 </a:t>
                      </a:r>
                      <a:r>
                        <a:rPr lang="ru-RU" sz="2400" dirty="0" err="1"/>
                        <a:t>сут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14 </a:t>
                      </a:r>
                      <a:r>
                        <a:rPr lang="ru-RU" sz="2400" dirty="0" err="1"/>
                        <a:t>сут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93822"/>
                  </a:ext>
                </a:extLst>
              </a:tr>
              <a:tr h="307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CVVDH(n=95)</a:t>
                      </a:r>
                      <a:endParaRPr lang="ru-RU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[4;10]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[5;12]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[5;12]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[6;14]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[4;6]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877462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CVVDH+Cytosorb</a:t>
                      </a:r>
                      <a:r>
                        <a:rPr lang="en-US" sz="2400" dirty="0"/>
                        <a:t>(n=36)</a:t>
                      </a:r>
                      <a:endParaRPr lang="ru-RU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[2;5]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[2;5]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[2;5]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[3;6]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[3;4]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9779040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CVVDH +Emic2(n=30)</a:t>
                      </a:r>
                      <a:endParaRPr lang="ru-RU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[6;10]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[7;11]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[7;12]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[9;13]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[1;1]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849260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Эфферон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ЛПС </a:t>
                      </a:r>
                      <a:r>
                        <a:rPr lang="en-US" sz="2400" dirty="0"/>
                        <a:t>(n=12)</a:t>
                      </a:r>
                      <a:endParaRPr lang="ru-RU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[3;7]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[3;7]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[4;8]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[5;11]                               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[3;4]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729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8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F098-9908-F54D-B263-5EF7A246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978621"/>
          </a:xfrm>
        </p:spPr>
        <p:txBody>
          <a:bodyPr/>
          <a:lstStyle/>
          <a:p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Лабораторные показатели перед началом процедуры  эфферентной </a:t>
            </a:r>
            <a:r>
              <a:rPr lang="ru-RU" sz="3200" dirty="0" err="1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детоксикации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перед первой процедурой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D81595B-8A2A-C743-B7E2-E77E8D5F9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8590301"/>
              </p:ext>
            </p:extLst>
          </p:nvPr>
        </p:nvGraphicFramePr>
        <p:xfrm>
          <a:off x="425370" y="1116419"/>
          <a:ext cx="11341260" cy="5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448">
                  <a:extLst>
                    <a:ext uri="{9D8B030D-6E8A-4147-A177-3AD203B41FA5}">
                      <a16:colId xmlns:a16="http://schemas.microsoft.com/office/drawing/2014/main" val="2928726685"/>
                    </a:ext>
                  </a:extLst>
                </a:gridCol>
                <a:gridCol w="2168182">
                  <a:extLst>
                    <a:ext uri="{9D8B030D-6E8A-4147-A177-3AD203B41FA5}">
                      <a16:colId xmlns:a16="http://schemas.microsoft.com/office/drawing/2014/main" val="2330478800"/>
                    </a:ext>
                  </a:extLst>
                </a:gridCol>
                <a:gridCol w="2001400">
                  <a:extLst>
                    <a:ext uri="{9D8B030D-6E8A-4147-A177-3AD203B41FA5}">
                      <a16:colId xmlns:a16="http://schemas.microsoft.com/office/drawing/2014/main" val="2006756689"/>
                    </a:ext>
                  </a:extLst>
                </a:gridCol>
                <a:gridCol w="1671008">
                  <a:extLst>
                    <a:ext uri="{9D8B030D-6E8A-4147-A177-3AD203B41FA5}">
                      <a16:colId xmlns:a16="http://schemas.microsoft.com/office/drawing/2014/main" val="3314304249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1014072345"/>
                    </a:ext>
                  </a:extLst>
                </a:gridCol>
              </a:tblGrid>
              <a:tr h="9451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CVVDH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CVVDH</a:t>
                      </a:r>
                      <a:endParaRPr lang="ru-RU" sz="2000" dirty="0">
                        <a:latin typeface="+mn-lt"/>
                      </a:endParaRPr>
                    </a:p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 +Cytosorb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CVVDH +Emic</a:t>
                      </a:r>
                      <a:r>
                        <a:rPr lang="ru-RU" sz="2000" dirty="0">
                          <a:latin typeface="+mn-lt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Эфферон ЛПС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1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СРБ, мг/л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112[[54;211]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81[29;156]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117[71;137]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17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  [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95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232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8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Креатинин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150[88;32]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83[74;98]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126[86;188]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[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8;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105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димер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1076[248;1870]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544[201;797]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482[328;661]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51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42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7;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699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6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ПКТ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2[1;8]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1[0;11]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1[1;4]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0[0.6;1]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2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Тромбоциты,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222[154;275]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200[150;275]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265[230;290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220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[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17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4;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24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8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Лейкоциты,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13[11;19]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8[7;11]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13[7;20]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10[8;14]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185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Палочкоядерные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%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9[7;15]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8[5;12]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7,5[6;9]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+mn-lt"/>
                          <a:cs typeface="Times New Roman" panose="02020603050405020304" pitchFamily="18" charset="0"/>
                        </a:rPr>
                        <a:t>Лактат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2,5[2;4,5]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2,8[1,7;4]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2,4[1,4;3,1]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4,3[2,4;5,7]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9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08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F098-9908-F54D-B263-5EF7A246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22" y="-72365"/>
            <a:ext cx="11249465" cy="1143000"/>
          </a:xfrm>
        </p:spPr>
        <p:txBody>
          <a:bodyPr/>
          <a:lstStyle/>
          <a:p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Лабораторные показатели эфферентной </a:t>
            </a:r>
            <a:r>
              <a:rPr lang="ru-RU" sz="3200" dirty="0" err="1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детоксикации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1 сутки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D81595B-8A2A-C743-B7E2-E77E8D5F9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446132"/>
              </p:ext>
            </p:extLst>
          </p:nvPr>
        </p:nvGraphicFramePr>
        <p:xfrm>
          <a:off x="425370" y="908720"/>
          <a:ext cx="11341260" cy="5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448">
                  <a:extLst>
                    <a:ext uri="{9D8B030D-6E8A-4147-A177-3AD203B41FA5}">
                      <a16:colId xmlns:a16="http://schemas.microsoft.com/office/drawing/2014/main" val="2928726685"/>
                    </a:ext>
                  </a:extLst>
                </a:gridCol>
                <a:gridCol w="2168182">
                  <a:extLst>
                    <a:ext uri="{9D8B030D-6E8A-4147-A177-3AD203B41FA5}">
                      <a16:colId xmlns:a16="http://schemas.microsoft.com/office/drawing/2014/main" val="2330478800"/>
                    </a:ext>
                  </a:extLst>
                </a:gridCol>
                <a:gridCol w="2001400">
                  <a:extLst>
                    <a:ext uri="{9D8B030D-6E8A-4147-A177-3AD203B41FA5}">
                      <a16:colId xmlns:a16="http://schemas.microsoft.com/office/drawing/2014/main" val="2006756689"/>
                    </a:ext>
                  </a:extLst>
                </a:gridCol>
                <a:gridCol w="1671008">
                  <a:extLst>
                    <a:ext uri="{9D8B030D-6E8A-4147-A177-3AD203B41FA5}">
                      <a16:colId xmlns:a16="http://schemas.microsoft.com/office/drawing/2014/main" val="3314304249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1014072345"/>
                    </a:ext>
                  </a:extLst>
                </a:gridCol>
              </a:tblGrid>
              <a:tr h="9451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</a:t>
                      </a:r>
                      <a:endParaRPr lang="ru-RU" sz="2000" dirty="0"/>
                    </a:p>
                    <a:p>
                      <a:pPr algn="ctr"/>
                      <a:r>
                        <a:rPr lang="en-US" sz="2000" dirty="0"/>
                        <a:t> +</a:t>
                      </a:r>
                      <a:r>
                        <a:rPr lang="en-US" sz="2000" dirty="0" err="1"/>
                        <a:t>Cytosor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 +Emic</a:t>
                      </a:r>
                      <a:r>
                        <a:rPr lang="ru-RU" sz="20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Эфферон ЛПС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1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СРБ, мг/л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91[44;171]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66[24;126]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94[58;111]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139[77;188]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8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Креатинин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118[64;292]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78[68;96]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150[102;223]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96[80;99]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105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димер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1280[295;2225]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647[239;948]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573[391;786]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613[507;832]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6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ПКТ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4[1;13]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17[4;27]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2[2;8]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1[1;1.5]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2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Тромбоциты,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180[124;217]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162[122;223]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215[187;235]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178[141;200]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8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Лейкоциты,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15[12;22]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8[7;12]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14[8;23]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11[8,5;15,5]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185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Палочкоядерные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%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9[8;14]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6[4;13]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9[7;11]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3[2;10]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+mn-lt"/>
                          <a:cs typeface="Times New Roman" panose="02020603050405020304" pitchFamily="18" charset="0"/>
                        </a:rPr>
                        <a:t>Лактат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2,8[2,3;5,1]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3,2[1,9;4,5]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2,7[1,5;3,5]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4,9[2,7;6,4]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9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32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F098-9908-F54D-B263-5EF7A246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1575286" cy="1143000"/>
          </a:xfrm>
        </p:spPr>
        <p:txBody>
          <a:bodyPr/>
          <a:lstStyle/>
          <a:p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Лабораторные показатели эфферентной </a:t>
            </a:r>
            <a:r>
              <a:rPr lang="ru-RU" sz="3200" dirty="0" err="1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детоксикации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3 сутки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D81595B-8A2A-C743-B7E2-E77E8D5F9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358469"/>
              </p:ext>
            </p:extLst>
          </p:nvPr>
        </p:nvGraphicFramePr>
        <p:xfrm>
          <a:off x="425370" y="1024943"/>
          <a:ext cx="11341260" cy="5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448">
                  <a:extLst>
                    <a:ext uri="{9D8B030D-6E8A-4147-A177-3AD203B41FA5}">
                      <a16:colId xmlns:a16="http://schemas.microsoft.com/office/drawing/2014/main" val="2928726685"/>
                    </a:ext>
                  </a:extLst>
                </a:gridCol>
                <a:gridCol w="2168182">
                  <a:extLst>
                    <a:ext uri="{9D8B030D-6E8A-4147-A177-3AD203B41FA5}">
                      <a16:colId xmlns:a16="http://schemas.microsoft.com/office/drawing/2014/main" val="2330478800"/>
                    </a:ext>
                  </a:extLst>
                </a:gridCol>
                <a:gridCol w="2001400">
                  <a:extLst>
                    <a:ext uri="{9D8B030D-6E8A-4147-A177-3AD203B41FA5}">
                      <a16:colId xmlns:a16="http://schemas.microsoft.com/office/drawing/2014/main" val="2006756689"/>
                    </a:ext>
                  </a:extLst>
                </a:gridCol>
                <a:gridCol w="1599000">
                  <a:extLst>
                    <a:ext uri="{9D8B030D-6E8A-4147-A177-3AD203B41FA5}">
                      <a16:colId xmlns:a16="http://schemas.microsoft.com/office/drawing/2014/main" val="331430424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1014072345"/>
                    </a:ext>
                  </a:extLst>
                </a:gridCol>
              </a:tblGrid>
              <a:tr h="9451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</a:t>
                      </a:r>
                      <a:endParaRPr lang="ru-RU" sz="2000" dirty="0"/>
                    </a:p>
                    <a:p>
                      <a:pPr algn="ctr"/>
                      <a:r>
                        <a:rPr lang="en-US" sz="2000" dirty="0"/>
                        <a:t> +Cytosorb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 +Emic</a:t>
                      </a:r>
                      <a:r>
                        <a:rPr lang="ru-RU" sz="20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Эфферон ЛПС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1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СРБ, мг/л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100[49;189]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73[26;140]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104[64;123]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154[85;208]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8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Креатинин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173[102;370]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95[85;113]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145[99;217]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95[80;99]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105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димер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1242[286;2159]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628[232;920]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556[379;763]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595[492;807]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6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ПКТ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3[1;13]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10[3;19]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2[2;8]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1[1;1.2]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2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Тромбоциты,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199[137;240]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179[134;246]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237[206;260]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197[155;221]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8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Лейкоциты,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16[13;24]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9[8,5;13,6]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7[6,2;8,7]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12,5[9,5;17]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185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Палочкоядерные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%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9[8;15]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6[4;10]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9[7;10]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6[3;13]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+mn-lt"/>
                          <a:cs typeface="Times New Roman" panose="02020603050405020304" pitchFamily="18" charset="0"/>
                        </a:rPr>
                        <a:t>Лактат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3,1[2,5;5,7]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3,5[2,1;5]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3[1,7;3,9]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5,4[3;7,2]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9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09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F098-9908-F54D-B263-5EF7A246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71832"/>
            <a:ext cx="11759516" cy="720080"/>
          </a:xfrm>
        </p:spPr>
        <p:txBody>
          <a:bodyPr/>
          <a:lstStyle/>
          <a:p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Лабораторные показатели эфферентной </a:t>
            </a:r>
            <a:r>
              <a:rPr lang="ru-RU" sz="3200" dirty="0" err="1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детоксикации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7 сутки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D81595B-8A2A-C743-B7E2-E77E8D5F9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952167"/>
              </p:ext>
            </p:extLst>
          </p:nvPr>
        </p:nvGraphicFramePr>
        <p:xfrm>
          <a:off x="400472" y="1340768"/>
          <a:ext cx="1134126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448">
                  <a:extLst>
                    <a:ext uri="{9D8B030D-6E8A-4147-A177-3AD203B41FA5}">
                      <a16:colId xmlns:a16="http://schemas.microsoft.com/office/drawing/2014/main" val="2928726685"/>
                    </a:ext>
                  </a:extLst>
                </a:gridCol>
                <a:gridCol w="2168182">
                  <a:extLst>
                    <a:ext uri="{9D8B030D-6E8A-4147-A177-3AD203B41FA5}">
                      <a16:colId xmlns:a16="http://schemas.microsoft.com/office/drawing/2014/main" val="2330478800"/>
                    </a:ext>
                  </a:extLst>
                </a:gridCol>
                <a:gridCol w="2001400">
                  <a:extLst>
                    <a:ext uri="{9D8B030D-6E8A-4147-A177-3AD203B41FA5}">
                      <a16:colId xmlns:a16="http://schemas.microsoft.com/office/drawing/2014/main" val="2006756689"/>
                    </a:ext>
                  </a:extLst>
                </a:gridCol>
                <a:gridCol w="1623898">
                  <a:extLst>
                    <a:ext uri="{9D8B030D-6E8A-4147-A177-3AD203B41FA5}">
                      <a16:colId xmlns:a16="http://schemas.microsoft.com/office/drawing/2014/main" val="3314304249"/>
                    </a:ext>
                  </a:extLst>
                </a:gridCol>
                <a:gridCol w="2045332">
                  <a:extLst>
                    <a:ext uri="{9D8B030D-6E8A-4147-A177-3AD203B41FA5}">
                      <a16:colId xmlns:a16="http://schemas.microsoft.com/office/drawing/2014/main" val="1014072345"/>
                    </a:ext>
                  </a:extLst>
                </a:gridCol>
              </a:tblGrid>
              <a:tr h="4410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</a:t>
                      </a:r>
                      <a:endParaRPr lang="ru-RU" sz="2000" dirty="0"/>
                    </a:p>
                    <a:p>
                      <a:pPr algn="ctr"/>
                      <a:r>
                        <a:rPr lang="en-US" sz="2000" dirty="0"/>
                        <a:t> +Cytosorb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 +Emic</a:t>
                      </a:r>
                      <a:r>
                        <a:rPr lang="ru-RU" sz="20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Эфферон ЛПС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1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СРБ, мг/л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133[65;251]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97[35;185]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138[85;163]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204[113;276]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8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Креатинин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182[107;391]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101[90;119]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153[105;229]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98[82;102]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105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димер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1312[302;2280]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663[245;971]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587[400;806]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628[520;852]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6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ПКТ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4[1;12]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10[3;20]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2[2;8]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1[1;1,1]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2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Тромбоциты,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260[180;214]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234[175;322]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310[269;340]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257[203;289]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8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Лейкоциты,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17[14;25,4]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9,8[9;14]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16,5[8,7;26]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13[10;18]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185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Палочкоядерные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%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9[8;13]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7[4;13]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9[7;11]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6[3;13]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+mn-lt"/>
                          <a:cs typeface="Times New Roman" panose="02020603050405020304" pitchFamily="18" charset="0"/>
                        </a:rPr>
                        <a:t>Лактат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3,3[2,6;5,9]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3,7[2,2;5,3]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3,1[1,8;4]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5,7[3,1;7,5]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9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171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F098-9908-F54D-B263-5EF7A246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70" y="116632"/>
            <a:ext cx="11525490" cy="978621"/>
          </a:xfrm>
        </p:spPr>
        <p:txBody>
          <a:bodyPr/>
          <a:lstStyle/>
          <a:p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Лабораторные показатели эфферентной </a:t>
            </a:r>
            <a:r>
              <a:rPr lang="ru-RU" sz="3200" dirty="0" err="1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детоксикации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14 сутки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D81595B-8A2A-C743-B7E2-E77E8D5F9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424930"/>
              </p:ext>
            </p:extLst>
          </p:nvPr>
        </p:nvGraphicFramePr>
        <p:xfrm>
          <a:off x="407368" y="1041352"/>
          <a:ext cx="11359262" cy="5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448">
                  <a:extLst>
                    <a:ext uri="{9D8B030D-6E8A-4147-A177-3AD203B41FA5}">
                      <a16:colId xmlns:a16="http://schemas.microsoft.com/office/drawing/2014/main" val="2928726685"/>
                    </a:ext>
                  </a:extLst>
                </a:gridCol>
                <a:gridCol w="2168182">
                  <a:extLst>
                    <a:ext uri="{9D8B030D-6E8A-4147-A177-3AD203B41FA5}">
                      <a16:colId xmlns:a16="http://schemas.microsoft.com/office/drawing/2014/main" val="2330478800"/>
                    </a:ext>
                  </a:extLst>
                </a:gridCol>
                <a:gridCol w="2001400">
                  <a:extLst>
                    <a:ext uri="{9D8B030D-6E8A-4147-A177-3AD203B41FA5}">
                      <a16:colId xmlns:a16="http://schemas.microsoft.com/office/drawing/2014/main" val="2006756689"/>
                    </a:ext>
                  </a:extLst>
                </a:gridCol>
                <a:gridCol w="1617002">
                  <a:extLst>
                    <a:ext uri="{9D8B030D-6E8A-4147-A177-3AD203B41FA5}">
                      <a16:colId xmlns:a16="http://schemas.microsoft.com/office/drawing/2014/main" val="3314304249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val="1014072345"/>
                    </a:ext>
                  </a:extLst>
                </a:gridCol>
              </a:tblGrid>
              <a:tr h="9451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</a:t>
                      </a:r>
                      <a:endParaRPr lang="ru-RU" sz="2000" dirty="0"/>
                    </a:p>
                    <a:p>
                      <a:pPr algn="ctr"/>
                      <a:r>
                        <a:rPr lang="en-US" sz="2000" dirty="0"/>
                        <a:t> +</a:t>
                      </a:r>
                      <a:r>
                        <a:rPr lang="en-US" sz="2000" dirty="0" err="1"/>
                        <a:t>Cytosor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CVVDH +Emic</a:t>
                      </a:r>
                      <a:r>
                        <a:rPr lang="ru-RU" sz="20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Эфферон ЛПС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11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СРБ, мг/л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129[108;245]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144[87;193]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211[211;211]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71[51;90]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687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Креатинин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мкмоль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83[70;95]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75[69;82]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69[69;69]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78[73;79]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105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Д-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димер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2572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528[403;773]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522[412;633]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563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ПКТ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8[2;16]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8[3;16]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2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Тромбоциты,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131[107;154]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154[95;257]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179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161[141;181]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78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Лейкоциты,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тыс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/мл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10[9,8;10,8]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6,4[5,9;8,1]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7,8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10,6[8,5;12,7]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185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Палочкоядерные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, %</a:t>
                      </a:r>
                    </a:p>
                    <a:p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13[8;18]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5[4;6]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4[3;8]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1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000" dirty="0" err="1">
                          <a:latin typeface="+mn-lt"/>
                          <a:cs typeface="Times New Roman" panose="02020603050405020304" pitchFamily="18" charset="0"/>
                        </a:rPr>
                        <a:t>Лактат</a:t>
                      </a:r>
                      <a:r>
                        <a:rPr lang="ru-RU" sz="2000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2,1[1,7;4,9]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2[1,3;2,9]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5,5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  <a:cs typeface="Times New Roman" panose="02020603050405020304" pitchFamily="18" charset="0"/>
                        </a:rPr>
                        <a:t>2,8[2,5;3,1]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9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10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FE1A-D81F-784D-90A9-A5DB61A8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73410"/>
            <a:ext cx="10801200" cy="347278"/>
          </a:xfrm>
        </p:spPr>
        <p:txBody>
          <a:bodyPr/>
          <a:lstStyle/>
          <a:p>
            <a:r>
              <a:rPr lang="ru-RU" sz="3600" b="1" dirty="0">
                <a:solidFill>
                  <a:srgbClr val="6E0000"/>
                </a:solidFill>
              </a:rPr>
              <a:t>Основные итоги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7DA2F09-4339-EF4B-87CD-ED4CAB38D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766409"/>
              </p:ext>
            </p:extLst>
          </p:nvPr>
        </p:nvGraphicFramePr>
        <p:xfrm>
          <a:off x="227349" y="762910"/>
          <a:ext cx="11737302" cy="582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20579">
                  <a:extLst>
                    <a:ext uri="{9D8B030D-6E8A-4147-A177-3AD203B41FA5}">
                      <a16:colId xmlns:a16="http://schemas.microsoft.com/office/drawing/2014/main" val="18520942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593047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4706956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883608538"/>
                    </a:ext>
                  </a:extLst>
                </a:gridCol>
                <a:gridCol w="1476163">
                  <a:extLst>
                    <a:ext uri="{9D8B030D-6E8A-4147-A177-3AD203B41FA5}">
                      <a16:colId xmlns:a16="http://schemas.microsoft.com/office/drawing/2014/main" val="3052789953"/>
                    </a:ext>
                  </a:extLst>
                </a:gridCol>
              </a:tblGrid>
              <a:tr h="4062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CVVHD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CVVDH</a:t>
                      </a:r>
                      <a:endParaRPr lang="ru-RU" sz="2000" dirty="0">
                        <a:latin typeface="+mn-lt"/>
                      </a:endParaRPr>
                    </a:p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 +</a:t>
                      </a:r>
                      <a:r>
                        <a:rPr lang="en-US" sz="2000" dirty="0" err="1">
                          <a:latin typeface="+mn-lt"/>
                        </a:rPr>
                        <a:t>CytoSorb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+mn-lt"/>
                        </a:rPr>
                        <a:t>CVVDH+Emic</a:t>
                      </a:r>
                      <a:r>
                        <a:rPr lang="ru-RU" sz="2000" dirty="0">
                          <a:latin typeface="+mn-lt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Эфферон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9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Длительность первой процедуры эфферентной </a:t>
                      </a:r>
                      <a:r>
                        <a:rPr lang="ru-RU" sz="20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детоксикации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36</a:t>
                      </a:r>
                      <a:r>
                        <a:rPr lang="en-US" sz="2000" dirty="0">
                          <a:latin typeface="+mn-lt"/>
                        </a:rPr>
                        <a:t>[19;53]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25[22;49]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45[21;62]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12</a:t>
                      </a:r>
                      <a:r>
                        <a:rPr lang="en-US" sz="2000" dirty="0">
                          <a:latin typeface="+mn-lt"/>
                        </a:rPr>
                        <a:t>[1</a:t>
                      </a:r>
                      <a:r>
                        <a:rPr lang="ru-RU" sz="2000" dirty="0">
                          <a:latin typeface="+mn-lt"/>
                        </a:rPr>
                        <a:t>0</a:t>
                      </a:r>
                      <a:r>
                        <a:rPr lang="en-US" sz="2000" dirty="0">
                          <a:latin typeface="+mn-lt"/>
                        </a:rPr>
                        <a:t>;</a:t>
                      </a:r>
                      <a:r>
                        <a:rPr lang="ru-RU" sz="2000" dirty="0">
                          <a:latin typeface="+mn-lt"/>
                        </a:rPr>
                        <a:t>12</a:t>
                      </a:r>
                      <a:r>
                        <a:rPr lang="en-US" sz="2000" dirty="0">
                          <a:latin typeface="+mn-lt"/>
                        </a:rPr>
                        <a:t>]</a:t>
                      </a:r>
                      <a:endParaRPr lang="ru-RU" sz="2000" dirty="0">
                        <a:latin typeface="+mn-lt"/>
                      </a:endParaRPr>
                    </a:p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13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cs typeface="Times New Roman" pitchFamily="18" charset="0"/>
                        </a:rPr>
                        <a:t>Длительность инвазивной</a:t>
                      </a:r>
                      <a:r>
                        <a:rPr lang="ru-RU" sz="2000" baseline="0" dirty="0">
                          <a:latin typeface="+mn-lt"/>
                          <a:cs typeface="Times New Roman" pitchFamily="18" charset="0"/>
                        </a:rPr>
                        <a:t> ИВЛ у пациентов, </a:t>
                      </a:r>
                      <a:r>
                        <a:rPr lang="ru-RU" sz="2000" dirty="0">
                          <a:latin typeface="+mn-lt"/>
                          <a:cs typeface="Times New Roman" pitchFamily="18" charset="0"/>
                        </a:rPr>
                        <a:t>которым проведена</a:t>
                      </a:r>
                      <a:r>
                        <a:rPr lang="ru-RU" sz="2000" baseline="0" dirty="0">
                          <a:latin typeface="+mn-lt"/>
                          <a:cs typeface="Times New Roman" pitchFamily="18" charset="0"/>
                        </a:rPr>
                        <a:t> одна или более процедур эфферентной </a:t>
                      </a:r>
                      <a:r>
                        <a:rPr lang="ru-RU" sz="2000" baseline="0" dirty="0" err="1">
                          <a:latin typeface="+mn-lt"/>
                          <a:cs typeface="Times New Roman" pitchFamily="18" charset="0"/>
                        </a:rPr>
                        <a:t>детоксикации</a:t>
                      </a:r>
                      <a:r>
                        <a:rPr lang="ru-RU" sz="2000" baseline="0" dirty="0">
                          <a:latin typeface="+mn-lt"/>
                          <a:cs typeface="Times New Roman" pitchFamily="18" charset="0"/>
                        </a:rPr>
                        <a:t>, час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187[145;282]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196[57;322]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186[71;221]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61</a:t>
                      </a:r>
                      <a:r>
                        <a:rPr lang="en-US" sz="2000" dirty="0">
                          <a:latin typeface="+mn-lt"/>
                        </a:rPr>
                        <a:t>[</a:t>
                      </a:r>
                      <a:r>
                        <a:rPr lang="ru-RU" sz="2000" dirty="0">
                          <a:latin typeface="+mn-lt"/>
                        </a:rPr>
                        <a:t>41</a:t>
                      </a:r>
                      <a:r>
                        <a:rPr lang="en-US" sz="2000" dirty="0">
                          <a:latin typeface="+mn-lt"/>
                        </a:rPr>
                        <a:t>;</a:t>
                      </a:r>
                      <a:r>
                        <a:rPr lang="ru-RU" sz="2000" dirty="0">
                          <a:latin typeface="+mn-lt"/>
                        </a:rPr>
                        <a:t>169</a:t>
                      </a:r>
                      <a:r>
                        <a:rPr lang="en-US" sz="2000" dirty="0">
                          <a:latin typeface="+mn-lt"/>
                        </a:rPr>
                        <a:t>]</a:t>
                      </a:r>
                      <a:endParaRPr lang="ru-RU" sz="2000" dirty="0">
                        <a:latin typeface="+mn-lt"/>
                      </a:endParaRPr>
                    </a:p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87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  <a:cs typeface="Times New Roman" pitchFamily="18" charset="0"/>
                        </a:rPr>
                        <a:t>Длительность </a:t>
                      </a:r>
                      <a:r>
                        <a:rPr lang="ru-RU" sz="2000" dirty="0" err="1">
                          <a:latin typeface="+mn-lt"/>
                          <a:cs typeface="Times New Roman" pitchFamily="18" charset="0"/>
                        </a:rPr>
                        <a:t>НЕинвазивной</a:t>
                      </a:r>
                      <a:r>
                        <a:rPr lang="ru-RU" sz="2000" baseline="0" dirty="0">
                          <a:latin typeface="+mn-lt"/>
                          <a:cs typeface="Times New Roman" pitchFamily="18" charset="0"/>
                        </a:rPr>
                        <a:t> ИВЛ у пациентов, </a:t>
                      </a:r>
                      <a:r>
                        <a:rPr lang="ru-RU" sz="2000" dirty="0">
                          <a:latin typeface="+mn-lt"/>
                          <a:cs typeface="Times New Roman" pitchFamily="18" charset="0"/>
                        </a:rPr>
                        <a:t>которым проведена</a:t>
                      </a:r>
                      <a:r>
                        <a:rPr lang="ru-RU" sz="2000" baseline="0" dirty="0">
                          <a:latin typeface="+mn-lt"/>
                          <a:cs typeface="Times New Roman" pitchFamily="18" charset="0"/>
                        </a:rPr>
                        <a:t> одна или более процедур эфферентной </a:t>
                      </a:r>
                      <a:r>
                        <a:rPr lang="ru-RU" sz="2000" baseline="0" dirty="0" err="1">
                          <a:latin typeface="+mn-lt"/>
                          <a:cs typeface="Times New Roman" pitchFamily="18" charset="0"/>
                        </a:rPr>
                        <a:t>детоксикации</a:t>
                      </a:r>
                      <a:r>
                        <a:rPr lang="ru-RU" sz="2000" baseline="0" dirty="0">
                          <a:latin typeface="+mn-lt"/>
                          <a:cs typeface="Times New Roman" pitchFamily="18" charset="0"/>
                        </a:rPr>
                        <a:t>, час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92[58;138]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156[57;191]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-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194</a:t>
                      </a:r>
                      <a:r>
                        <a:rPr lang="en-US" sz="2000" dirty="0">
                          <a:latin typeface="+mn-lt"/>
                        </a:rPr>
                        <a:t>[</a:t>
                      </a:r>
                      <a:r>
                        <a:rPr lang="ru-RU" sz="2000" dirty="0">
                          <a:latin typeface="+mn-lt"/>
                        </a:rPr>
                        <a:t>81</a:t>
                      </a:r>
                      <a:r>
                        <a:rPr lang="en-US" sz="2000" dirty="0">
                          <a:latin typeface="+mn-lt"/>
                        </a:rPr>
                        <a:t>;</a:t>
                      </a:r>
                      <a:r>
                        <a:rPr lang="ru-RU" sz="2000" dirty="0">
                          <a:latin typeface="+mn-lt"/>
                        </a:rPr>
                        <a:t>641</a:t>
                      </a:r>
                      <a:r>
                        <a:rPr lang="en-US" sz="2000" dirty="0">
                          <a:latin typeface="+mn-lt"/>
                        </a:rPr>
                        <a:t>]</a:t>
                      </a:r>
                      <a:endParaRPr lang="ru-RU" sz="2000" dirty="0">
                        <a:latin typeface="+mn-lt"/>
                      </a:endParaRPr>
                    </a:p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7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Количество койко-дней в отделениях реанимации у пациентов, которым проведена одна или более процедур эфферентной </a:t>
                      </a:r>
                      <a:r>
                        <a:rPr lang="ru-RU" sz="20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детоксикации</a:t>
                      </a:r>
                      <a:endParaRPr lang="ru-RU" sz="2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+mn-lt"/>
                        </a:rPr>
                        <a:t>9</a:t>
                      </a:r>
                      <a:r>
                        <a:rPr lang="en-US" sz="2000" dirty="0">
                          <a:latin typeface="+mn-lt"/>
                        </a:rPr>
                        <a:t>[7;12]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9[8;18]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7[4;10]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+mn-lt"/>
                        </a:rPr>
                        <a:t>1</a:t>
                      </a:r>
                      <a:r>
                        <a:rPr lang="en-US" sz="2000" dirty="0">
                          <a:latin typeface="+mn-lt"/>
                        </a:rPr>
                        <a:t>4[</a:t>
                      </a:r>
                      <a:r>
                        <a:rPr lang="ru-RU" sz="2000" dirty="0">
                          <a:latin typeface="+mn-lt"/>
                        </a:rPr>
                        <a:t>7;1</a:t>
                      </a:r>
                      <a:r>
                        <a:rPr lang="en-US" sz="2000" dirty="0">
                          <a:latin typeface="+mn-lt"/>
                        </a:rPr>
                        <a:t>19]</a:t>
                      </a:r>
                      <a:endParaRPr lang="ru-RU" sz="2000" dirty="0">
                        <a:latin typeface="+mn-lt"/>
                      </a:endParaRPr>
                    </a:p>
                    <a:p>
                      <a:pPr algn="ctr"/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1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Летальность,%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77,8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72,2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96,6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79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Абсолютные значения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74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29</a:t>
                      </a:r>
                      <a:endParaRPr lang="ru-RU" sz="20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0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87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/>
          <a:lstStyle/>
          <a:p>
            <a:r>
              <a:rPr lang="ru-RU" sz="4000" b="1" dirty="0">
                <a:solidFill>
                  <a:srgbClr val="800000"/>
                </a:solidFill>
              </a:rPr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929448"/>
            <a:ext cx="11305256" cy="5163848"/>
          </a:xfrm>
        </p:spPr>
        <p:txBody>
          <a:bodyPr/>
          <a:lstStyle/>
          <a:p>
            <a:r>
              <a:rPr lang="ru-RU" sz="2800" dirty="0"/>
              <a:t>Выживаемость пациентов с сепсисом и </a:t>
            </a:r>
            <a:r>
              <a:rPr lang="en-US" sz="2800" dirty="0"/>
              <a:t>COVID-19 </a:t>
            </a:r>
            <a:r>
              <a:rPr lang="ru-RU" sz="2800" dirty="0"/>
              <a:t>при использовании эфферентных методов </a:t>
            </a:r>
            <a:r>
              <a:rPr lang="ru-RU" sz="2800" dirty="0" err="1"/>
              <a:t>детоксикации</a:t>
            </a:r>
            <a:r>
              <a:rPr lang="ru-RU" sz="2800" dirty="0"/>
              <a:t> составила </a:t>
            </a:r>
            <a:r>
              <a:rPr lang="ru-RU" sz="2800" b="1" dirty="0"/>
              <a:t>24,8</a:t>
            </a:r>
            <a:r>
              <a:rPr lang="ru-RU" sz="2800" dirty="0"/>
              <a:t>%, из них при: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CVVHD</a:t>
            </a:r>
            <a:r>
              <a:rPr lang="ru-RU" sz="2800" dirty="0"/>
              <a:t> – </a:t>
            </a:r>
            <a:r>
              <a:rPr lang="en-US" sz="2800" dirty="0"/>
              <a:t>22,2%</a:t>
            </a:r>
            <a:endParaRPr lang="ru-RU" sz="2800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dirty="0"/>
              <a:t>-</a:t>
            </a:r>
            <a:r>
              <a:rPr lang="en-US" sz="2800" dirty="0"/>
              <a:t> CVVHD + Cytosorb – 27,8%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-</a:t>
            </a:r>
            <a:r>
              <a:rPr lang="en-US" sz="2800" dirty="0"/>
              <a:t> CVVHD + Emic2 – 4%</a:t>
            </a:r>
            <a:endParaRPr lang="ru-RU" sz="2800" dirty="0"/>
          </a:p>
          <a:p>
            <a:pPr marL="0" indent="0">
              <a:buNone/>
            </a:pPr>
            <a:r>
              <a:rPr lang="en-US" sz="2800" dirty="0"/>
              <a:t>- </a:t>
            </a:r>
            <a:r>
              <a:rPr lang="ru-RU" sz="2800" dirty="0"/>
              <a:t>Эфферон – 41,7%</a:t>
            </a:r>
          </a:p>
          <a:p>
            <a:r>
              <a:rPr lang="ru-RU" sz="2800" dirty="0"/>
              <a:t>Исследование имеет ограничения</a:t>
            </a:r>
            <a:r>
              <a:rPr lang="en-US" sz="2800" dirty="0"/>
              <a:t>.</a:t>
            </a:r>
          </a:p>
          <a:p>
            <a:r>
              <a:rPr lang="ru-RU" sz="2800" dirty="0"/>
              <a:t>Требуется проведения дальнейших исследований, в том числе многоцентровых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6799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3184526" y="5254625"/>
            <a:ext cx="288541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ru-RU" sz="3200" b="1"/>
              <a:t> </a:t>
            </a:r>
            <a:endParaRPr lang="ru-RU" sz="3200" b="1">
              <a:solidFill>
                <a:srgbClr val="FF0066"/>
              </a:solidFill>
            </a:endParaRPr>
          </a:p>
        </p:txBody>
      </p:sp>
      <p:sp>
        <p:nvSpPr>
          <p:cNvPr id="40964" name="Прямоугольник 6"/>
          <p:cNvSpPr>
            <a:spLocks noChangeArrowheads="1"/>
          </p:cNvSpPr>
          <p:nvPr/>
        </p:nvSpPr>
        <p:spPr bwMode="auto">
          <a:xfrm>
            <a:off x="911424" y="1196752"/>
            <a:ext cx="5328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Спасибо за внимание!!!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Вопросы?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6843" y="285293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gritsan67@mail.ru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832B8E-3860-3C4B-8311-631F932FC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598456"/>
            <a:ext cx="4032448" cy="59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4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87D9E-9BDF-D74F-8BEE-031C7AFF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23" y="260648"/>
            <a:ext cx="10972800" cy="778098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</a:rPr>
              <a:t>Что говорит </a:t>
            </a:r>
            <a:r>
              <a:rPr lang="en-US" b="1" dirty="0">
                <a:solidFill>
                  <a:srgbClr val="C00000"/>
                </a:solidFill>
              </a:rPr>
              <a:t>PubMed?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77875A-C32A-7847-B143-3A394AF2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268760"/>
            <a:ext cx="7776897" cy="47478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65F779-A705-C347-B3FE-7DE8A8423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80" y="2342581"/>
            <a:ext cx="795516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55B3D9-6391-4373-9261-6A05E63DC3F2}"/>
              </a:ext>
            </a:extLst>
          </p:cNvPr>
          <p:cNvSpPr/>
          <p:nvPr/>
        </p:nvSpPr>
        <p:spPr>
          <a:xfrm>
            <a:off x="4734560" y="2295234"/>
            <a:ext cx="7213600" cy="411270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335EB3-369A-4D7C-A4AE-0A439A103BB9}"/>
              </a:ext>
            </a:extLst>
          </p:cNvPr>
          <p:cNvSpPr/>
          <p:nvPr/>
        </p:nvSpPr>
        <p:spPr>
          <a:xfrm>
            <a:off x="627166" y="1397876"/>
            <a:ext cx="3629524" cy="501006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22B3B0-E30F-4AAC-9D28-D8A52DB9D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E59B8-6F6B-4130-BA91-2049EA3DBB46}" type="slidenum">
              <a:rPr lang="ru-RU" smtClean="0"/>
              <a:t>3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3BAB4-2B6F-4CB6-9BED-8735DF38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</a:rPr>
              <a:t>Методические рекомендации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00BED-2920-41CF-B22F-78C83EE9E547}"/>
              </a:ext>
            </a:extLst>
          </p:cNvPr>
          <p:cNvSpPr txBox="1"/>
          <p:nvPr/>
        </p:nvSpPr>
        <p:spPr>
          <a:xfrm>
            <a:off x="4385244" y="1500794"/>
            <a:ext cx="232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.0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.2021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B71EE-E5F3-412E-9644-B7A13EBF183A}"/>
              </a:ext>
            </a:extLst>
          </p:cNvPr>
          <p:cNvSpPr txBox="1"/>
          <p:nvPr/>
        </p:nvSpPr>
        <p:spPr>
          <a:xfrm>
            <a:off x="5797685" y="4445540"/>
            <a:ext cx="1517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Стр. 77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7C502E-470A-4802-9D9B-9E8B65563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397760"/>
            <a:ext cx="6846593" cy="24171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E462C5E-E6D2-4BA4-AB4F-72FC9811B794}"/>
              </a:ext>
            </a:extLst>
          </p:cNvPr>
          <p:cNvSpPr/>
          <p:nvPr/>
        </p:nvSpPr>
        <p:spPr>
          <a:xfrm>
            <a:off x="9932276" y="6407935"/>
            <a:ext cx="1852077" cy="3650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Стр.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0AD128-AE46-4B1A-A3DB-B1F59969EDF7}"/>
              </a:ext>
            </a:extLst>
          </p:cNvPr>
          <p:cNvSpPr/>
          <p:nvPr/>
        </p:nvSpPr>
        <p:spPr>
          <a:xfrm>
            <a:off x="314325" y="6543675"/>
            <a:ext cx="2171700" cy="22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E140E4-0751-4F84-AD9D-7782F53DD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6" y="1531181"/>
            <a:ext cx="3386563" cy="47434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329065-3055-44AD-9F32-2936342C3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5008881"/>
            <a:ext cx="6846593" cy="12168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0D8864-0267-47E8-A5CA-6FE223C1A8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31" t="17959" r="28946" b="29792"/>
          <a:stretch/>
        </p:blipFill>
        <p:spPr>
          <a:xfrm>
            <a:off x="748647" y="1553939"/>
            <a:ext cx="3386562" cy="474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179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CADC-A20E-D641-8D5C-6BF014FC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778098"/>
          </a:xfrm>
        </p:spPr>
        <p:txBody>
          <a:bodyPr/>
          <a:lstStyle/>
          <a:p>
            <a:r>
              <a:rPr lang="ru-RU" b="1" dirty="0">
                <a:solidFill>
                  <a:srgbClr val="6E0000"/>
                </a:solidFill>
              </a:rPr>
              <a:t>Цель исследования: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6C384-5370-DA4F-898E-F0FE48DF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8840"/>
            <a:ext cx="10972800" cy="2551014"/>
          </a:xfrm>
        </p:spPr>
        <p:txBody>
          <a:bodyPr/>
          <a:lstStyle/>
          <a:p>
            <a:r>
              <a:rPr lang="ru-RU" dirty="0"/>
              <a:t>Представить опыт применения  эфферентной </a:t>
            </a:r>
            <a:r>
              <a:rPr lang="ru-RU" dirty="0" err="1"/>
              <a:t>детоксикации</a:t>
            </a:r>
            <a:r>
              <a:rPr lang="ru-RU" dirty="0"/>
              <a:t> у пациентов с </a:t>
            </a:r>
            <a:r>
              <a:rPr lang="ru-RU" dirty="0">
                <a:latin typeface="Calibri" charset="0"/>
              </a:rPr>
              <a:t>сепсисом на фоне </a:t>
            </a:r>
            <a:r>
              <a:rPr lang="ru-RU" dirty="0" err="1">
                <a:latin typeface="Calibri" charset="0"/>
              </a:rPr>
              <a:t>коронавирусной</a:t>
            </a:r>
            <a:r>
              <a:rPr lang="ru-RU" dirty="0">
                <a:latin typeface="Calibri" charset="0"/>
              </a:rPr>
              <a:t> инфекции </a:t>
            </a:r>
            <a:r>
              <a:rPr lang="en-US" dirty="0">
                <a:latin typeface="Calibri" charset="0"/>
              </a:rPr>
              <a:t>COVID-19</a:t>
            </a:r>
            <a:r>
              <a:rPr lang="ru-RU" dirty="0">
                <a:latin typeface="Calibri" charset="0"/>
              </a:rPr>
              <a:t> за период с 01 апреля 2020 года по 30 августа 2021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96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120646"/>
              </p:ext>
            </p:extLst>
          </p:nvPr>
        </p:nvGraphicFramePr>
        <p:xfrm>
          <a:off x="569386" y="1412776"/>
          <a:ext cx="11053228" cy="44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9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9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9305">
                  <a:extLst>
                    <a:ext uri="{9D8B030D-6E8A-4147-A177-3AD203B41FA5}">
                      <a16:colId xmlns:a16="http://schemas.microsoft.com/office/drawing/2014/main" val="3235967434"/>
                    </a:ext>
                  </a:extLst>
                </a:gridCol>
              </a:tblGrid>
              <a:tr h="704618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Процедура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абс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l"/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CVVHD</a:t>
                      </a:r>
                      <a:r>
                        <a:rPr lang="en-US" sz="2400" baseline="0" dirty="0">
                          <a:latin typeface="+mn-lt"/>
                          <a:cs typeface="Times New Roman" pitchFamily="18" charset="0"/>
                        </a:rPr>
                        <a:t> (HDF)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HP-</a:t>
                      </a:r>
                      <a:r>
                        <a:rPr lang="en-US" sz="2400" dirty="0" err="1">
                          <a:latin typeface="+mn-lt"/>
                          <a:cs typeface="Times New Roman" pitchFamily="18" charset="0"/>
                        </a:rPr>
                        <a:t>CytoSorb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 CVVHD</a:t>
                      </a:r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lang="en-US" sz="2400" dirty="0" err="1">
                          <a:latin typeface="+mn-lt"/>
                          <a:cs typeface="Times New Roman" pitchFamily="18" charset="0"/>
                        </a:rPr>
                        <a:t>CytoSorb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36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20,8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+mn-lt"/>
                          <a:cs typeface="Times New Roman" pitchFamily="18" charset="0"/>
                        </a:rPr>
                        <a:t>CVVHD+Emic</a:t>
                      </a:r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 2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Эфферон</a:t>
                      </a:r>
                      <a:r>
                        <a:rPr lang="ru-RU" sz="2400" baseline="0" dirty="0">
                          <a:latin typeface="+mn-lt"/>
                          <a:cs typeface="Times New Roman" pitchFamily="18" charset="0"/>
                        </a:rPr>
                        <a:t> ЦТ (5) /ЛПС (7)</a:t>
                      </a:r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endParaRPr lang="ru-RU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latin typeface="+mn-lt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>
                          <a:latin typeface="+mn-lt"/>
                          <a:cs typeface="Times New Roman" pitchFamily="18" charset="0"/>
                        </a:rPr>
                        <a:t>17</a:t>
                      </a:r>
                      <a:r>
                        <a:rPr lang="en-US" sz="2400" b="1" dirty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496456"/>
                  </a:ext>
                </a:extLst>
              </a:tr>
            </a:tbl>
          </a:graphicData>
        </a:graphic>
      </p:graphicFrame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423961F-BB34-834E-97DF-7912AD249D7C}"/>
              </a:ext>
            </a:extLst>
          </p:cNvPr>
          <p:cNvSpPr txBox="1">
            <a:spLocks/>
          </p:cNvSpPr>
          <p:nvPr/>
        </p:nvSpPr>
        <p:spPr>
          <a:xfrm>
            <a:off x="731404" y="150434"/>
            <a:ext cx="1058517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E0000"/>
                </a:solidFill>
                <a:latin typeface="Times New Roman" pitchFamily="18" charset="0"/>
                <a:cs typeface="Times New Roman" pitchFamily="18" charset="0"/>
              </a:rPr>
              <a:t>Дизайн исследования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387198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FE1A-D81F-784D-90A9-A5DB61A8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50106"/>
          </a:xfrm>
        </p:spPr>
        <p:txBody>
          <a:bodyPr/>
          <a:lstStyle/>
          <a:p>
            <a:r>
              <a:rPr lang="ru-RU" b="1" dirty="0">
                <a:solidFill>
                  <a:srgbClr val="6E0000"/>
                </a:solidFill>
              </a:rPr>
              <a:t>Характеристика пациентов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7DA2F09-4339-EF4B-87CD-ED4CAB38D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415713"/>
              </p:ext>
            </p:extLst>
          </p:nvPr>
        </p:nvGraphicFramePr>
        <p:xfrm>
          <a:off x="335360" y="1087755"/>
          <a:ext cx="1152128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7445">
                  <a:extLst>
                    <a:ext uri="{9D8B030D-6E8A-4147-A177-3AD203B41FA5}">
                      <a16:colId xmlns:a16="http://schemas.microsoft.com/office/drawing/2014/main" val="1852094281"/>
                    </a:ext>
                  </a:extLst>
                </a:gridCol>
                <a:gridCol w="1700823">
                  <a:extLst>
                    <a:ext uri="{9D8B030D-6E8A-4147-A177-3AD203B41FA5}">
                      <a16:colId xmlns:a16="http://schemas.microsoft.com/office/drawing/2014/main" val="2883608538"/>
                    </a:ext>
                  </a:extLst>
                </a:gridCol>
                <a:gridCol w="1711004">
                  <a:extLst>
                    <a:ext uri="{9D8B030D-6E8A-4147-A177-3AD203B41FA5}">
                      <a16:colId xmlns:a16="http://schemas.microsoft.com/office/drawing/2014/main" val="1383993921"/>
                    </a:ext>
                  </a:extLst>
                </a:gridCol>
                <a:gridCol w="1711004">
                  <a:extLst>
                    <a:ext uri="{9D8B030D-6E8A-4147-A177-3AD203B41FA5}">
                      <a16:colId xmlns:a16="http://schemas.microsoft.com/office/drawing/2014/main" val="3985130518"/>
                    </a:ext>
                  </a:extLst>
                </a:gridCol>
                <a:gridCol w="1711004">
                  <a:extLst>
                    <a:ext uri="{9D8B030D-6E8A-4147-A177-3AD203B41FA5}">
                      <a16:colId xmlns:a16="http://schemas.microsoft.com/office/drawing/2014/main" val="3052789953"/>
                    </a:ext>
                  </a:extLst>
                </a:gridCol>
              </a:tblGrid>
              <a:tr h="4090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CVVDH</a:t>
                      </a:r>
                      <a:endParaRPr lang="ru-RU" sz="2400" dirty="0"/>
                    </a:p>
                    <a:p>
                      <a:pPr algn="ctr"/>
                      <a:r>
                        <a:rPr lang="en-US" sz="2400" dirty="0"/>
                        <a:t>(n=95)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CVVDH</a:t>
                      </a:r>
                      <a:endParaRPr lang="ru-RU" sz="2400" dirty="0"/>
                    </a:p>
                    <a:p>
                      <a:pPr algn="ctr"/>
                      <a:r>
                        <a:rPr lang="en-US" sz="2400" dirty="0"/>
                        <a:t> +Cytosorb</a:t>
                      </a:r>
                      <a:endParaRPr lang="ru-RU" sz="2400" dirty="0"/>
                    </a:p>
                    <a:p>
                      <a:pPr algn="ctr"/>
                      <a:r>
                        <a:rPr lang="en-US" sz="2400" dirty="0"/>
                        <a:t>(n=36)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CVVDH +Emic2</a:t>
                      </a:r>
                      <a:endParaRPr lang="ru-RU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(n=30)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Эфферон</a:t>
                      </a:r>
                      <a:r>
                        <a:rPr lang="en-US" sz="2400" dirty="0"/>
                        <a:t> </a:t>
                      </a:r>
                      <a:r>
                        <a:rPr lang="ru-RU" sz="2400" dirty="0"/>
                        <a:t>ЛПС 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(n=12)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93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Возраст, лет, </a:t>
                      </a:r>
                      <a:r>
                        <a:rPr lang="en-US" sz="2400" dirty="0"/>
                        <a:t>Me, [Q1;Q3]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[56;69]</a:t>
                      </a:r>
                      <a:endParaRPr lang="ru-RU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</a:t>
                      </a: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[51;59]</a:t>
                      </a:r>
                      <a:endParaRPr lang="ru-RU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[59;66]</a:t>
                      </a:r>
                      <a:endParaRPr lang="ru-RU" sz="2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57[4</a:t>
                      </a: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;6</a:t>
                      </a:r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877462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r>
                        <a:rPr lang="ru-RU" sz="2400" dirty="0"/>
                        <a:t>Пол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779040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r>
                        <a:rPr lang="ru-RU" sz="2400" dirty="0"/>
                        <a:t>- муж</a:t>
                      </a:r>
                      <a:r>
                        <a:rPr lang="en-US" sz="2400" dirty="0"/>
                        <a:t>c</a:t>
                      </a:r>
                      <a:r>
                        <a:rPr lang="ru-RU" sz="2400" dirty="0"/>
                        <a:t>кой, абс (</a:t>
                      </a:r>
                      <a:r>
                        <a:rPr lang="ru-RU" sz="2400" dirty="0">
                          <a:sym typeface="Wingdings" pitchFamily="2" charset="2"/>
                        </a:rPr>
                        <a:t>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58(61%)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24(66,6%)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19(63,3%)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7(58,3</a:t>
                      </a:r>
                      <a:r>
                        <a:rPr lang="ru-RU" sz="2400" dirty="0">
                          <a:sym typeface="Wingdings" pitchFamily="2" charset="2"/>
                        </a:rPr>
                        <a:t>%)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12304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r>
                        <a:rPr lang="ru-RU" sz="2400" dirty="0"/>
                        <a:t>- женский, абс (</a:t>
                      </a:r>
                      <a:r>
                        <a:rPr lang="ru-RU" sz="2400" dirty="0">
                          <a:sym typeface="Wingdings" pitchFamily="2" charset="2"/>
                        </a:rPr>
                        <a:t>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37(38,9%)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12(33,3%)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11(36,6%)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5 (41,7%)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52301"/>
                  </a:ext>
                </a:extLst>
              </a:tr>
              <a:tr h="1008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baseline="0" dirty="0">
                          <a:solidFill>
                            <a:srgbClr val="6E0000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мазков на </a:t>
                      </a:r>
                      <a:r>
                        <a:rPr lang="en-US" sz="2400" kern="1200" baseline="0" dirty="0">
                          <a:solidFill>
                            <a:srgbClr val="6E0000"/>
                          </a:solidFill>
                          <a:latin typeface="+mn-lt"/>
                          <a:ea typeface="+mn-ea"/>
                          <a:cs typeface="+mn-cs"/>
                        </a:rPr>
                        <a:t>SARS-CoV2</a:t>
                      </a:r>
                      <a:r>
                        <a:rPr lang="ru-RU" sz="2400" kern="1200" baseline="0" dirty="0">
                          <a:solidFill>
                            <a:srgbClr val="6E0000"/>
                          </a:solidFill>
                          <a:latin typeface="+mn-lt"/>
                          <a:ea typeface="+mn-ea"/>
                          <a:cs typeface="+mn-cs"/>
                        </a:rPr>
                        <a:t> пациентам, которым проведена одна или более процедур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81044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r>
                        <a:rPr lang="ru-RU" sz="2400" dirty="0"/>
                        <a:t>- Положительный, абс (</a:t>
                      </a:r>
                      <a:r>
                        <a:rPr lang="ru-RU" sz="2400" dirty="0">
                          <a:sym typeface="Wingdings" pitchFamily="2" charset="2"/>
                        </a:rPr>
                        <a:t>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72(75,7%)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19(52,7%)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28(93,3%)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12 (100,0</a:t>
                      </a:r>
                      <a:r>
                        <a:rPr lang="ru-RU" sz="2400" dirty="0">
                          <a:sym typeface="Wingdings" pitchFamily="2" charset="2"/>
                        </a:rPr>
                        <a:t>%)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79594"/>
                  </a:ext>
                </a:extLst>
              </a:tr>
              <a:tr h="409000">
                <a:tc>
                  <a:txBody>
                    <a:bodyPr/>
                    <a:lstStyle/>
                    <a:p>
                      <a:r>
                        <a:rPr lang="ru-RU" sz="2400" dirty="0"/>
                        <a:t>- Отрицательный, абс (</a:t>
                      </a:r>
                      <a:r>
                        <a:rPr lang="ru-RU" sz="2400" dirty="0">
                          <a:sym typeface="Wingdings" pitchFamily="2" charset="2"/>
                        </a:rPr>
                        <a:t>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23(24,2%)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17(47,2)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2(6,6%)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301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93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5C4B6-E60C-794D-BB92-C2AACA64C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Дизайн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1F0AD-9309-2645-95C8-438F0A60A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1103024" cy="4708526"/>
          </a:xfrm>
        </p:spPr>
        <p:txBody>
          <a:bodyPr/>
          <a:lstStyle/>
          <a:p>
            <a:r>
              <a:rPr lang="ru-RU" dirty="0"/>
              <a:t>Оценка по шкалам </a:t>
            </a:r>
            <a:r>
              <a:rPr lang="en-US" dirty="0"/>
              <a:t>SAPS II, SOFA</a:t>
            </a:r>
            <a:endParaRPr lang="ru-RU" dirty="0"/>
          </a:p>
          <a:p>
            <a:r>
              <a:rPr lang="ru-RU" dirty="0"/>
              <a:t>Лабораторные показатели: СРБ, </a:t>
            </a:r>
            <a:r>
              <a:rPr lang="ru-RU" dirty="0" err="1"/>
              <a:t>креатинин</a:t>
            </a:r>
            <a:r>
              <a:rPr lang="ru-RU" dirty="0"/>
              <a:t>, Д-</a:t>
            </a:r>
            <a:r>
              <a:rPr lang="ru-RU" dirty="0" err="1"/>
              <a:t>димеры</a:t>
            </a:r>
            <a:r>
              <a:rPr lang="ru-RU" dirty="0"/>
              <a:t>, ПКТ, лейкоциты, п/я, </a:t>
            </a:r>
            <a:r>
              <a:rPr lang="ru-RU" dirty="0" err="1"/>
              <a:t>лактат</a:t>
            </a:r>
            <a:r>
              <a:rPr lang="ru-RU" dirty="0"/>
              <a:t>, тромбоциты</a:t>
            </a:r>
          </a:p>
          <a:p>
            <a:r>
              <a:rPr lang="ru-RU" dirty="0"/>
              <a:t>Длительность ИВЛ, длительность НВЛ, длительность ИТ в ОАР, летальность</a:t>
            </a:r>
          </a:p>
          <a:p>
            <a:r>
              <a:rPr lang="ru-RU" dirty="0"/>
              <a:t>Этапы исследования: перед первой процедурой, через 1, 3, 7, 14 суток от начала</a:t>
            </a:r>
          </a:p>
        </p:txBody>
      </p:sp>
    </p:spTree>
    <p:extLst>
      <p:ext uri="{BB962C8B-B14F-4D97-AF65-F5344CB8AC3E}">
        <p14:creationId xmlns:p14="http://schemas.microsoft.com/office/powerpoint/2010/main" val="3155157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CA840-5CF3-C84D-97AC-94D00E0C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6E0000"/>
                </a:solidFill>
              </a:rPr>
              <a:t>Результаты исследования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BF4230-B0FD-B04F-A6E3-482769550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556792"/>
            <a:ext cx="8856984" cy="46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3FE1A-D81F-784D-90A9-A5DB61A8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6672"/>
            <a:ext cx="10972800" cy="690304"/>
          </a:xfrm>
        </p:spPr>
        <p:txBody>
          <a:bodyPr/>
          <a:lstStyle/>
          <a:p>
            <a:r>
              <a:rPr lang="ru-RU" b="1" dirty="0">
                <a:solidFill>
                  <a:srgbClr val="6E0000"/>
                </a:solidFill>
              </a:rPr>
              <a:t>Тяжесть пациентов </a:t>
            </a:r>
            <a:r>
              <a:rPr lang="en-US" b="1" dirty="0">
                <a:solidFill>
                  <a:srgbClr val="6E0000"/>
                </a:solidFill>
              </a:rPr>
              <a:t>SAPS II</a:t>
            </a:r>
            <a:r>
              <a:rPr lang="ru-RU" b="1" dirty="0">
                <a:solidFill>
                  <a:srgbClr val="6E0000"/>
                </a:solidFill>
              </a:rPr>
              <a:t>, </a:t>
            </a:r>
            <a:r>
              <a:rPr lang="en-US" b="1" dirty="0">
                <a:solidFill>
                  <a:srgbClr val="6E0000"/>
                </a:solidFill>
              </a:rPr>
              <a:t>Me, Q1;Q3</a:t>
            </a:r>
            <a:endParaRPr lang="ru-RU" b="1" dirty="0">
              <a:solidFill>
                <a:srgbClr val="6E0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7DA2F09-4339-EF4B-87CD-ED4CAB38D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66869"/>
              </p:ext>
            </p:extLst>
          </p:nvPr>
        </p:nvGraphicFramePr>
        <p:xfrm>
          <a:off x="335360" y="1484784"/>
          <a:ext cx="11521280" cy="4320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1334">
                  <a:extLst>
                    <a:ext uri="{9D8B030D-6E8A-4147-A177-3AD203B41FA5}">
                      <a16:colId xmlns:a16="http://schemas.microsoft.com/office/drawing/2014/main" val="1852094281"/>
                    </a:ext>
                  </a:extLst>
                </a:gridCol>
                <a:gridCol w="1480898">
                  <a:extLst>
                    <a:ext uri="{9D8B030D-6E8A-4147-A177-3AD203B41FA5}">
                      <a16:colId xmlns:a16="http://schemas.microsoft.com/office/drawing/2014/main" val="2883608538"/>
                    </a:ext>
                  </a:extLst>
                </a:gridCol>
                <a:gridCol w="1489762">
                  <a:extLst>
                    <a:ext uri="{9D8B030D-6E8A-4147-A177-3AD203B41FA5}">
                      <a16:colId xmlns:a16="http://schemas.microsoft.com/office/drawing/2014/main" val="1383993921"/>
                    </a:ext>
                  </a:extLst>
                </a:gridCol>
                <a:gridCol w="1489762">
                  <a:extLst>
                    <a:ext uri="{9D8B030D-6E8A-4147-A177-3AD203B41FA5}">
                      <a16:colId xmlns:a16="http://schemas.microsoft.com/office/drawing/2014/main" val="3985130518"/>
                    </a:ext>
                  </a:extLst>
                </a:gridCol>
                <a:gridCol w="1489762">
                  <a:extLst>
                    <a:ext uri="{9D8B030D-6E8A-4147-A177-3AD203B41FA5}">
                      <a16:colId xmlns:a16="http://schemas.microsoft.com/office/drawing/2014/main" val="1265208093"/>
                    </a:ext>
                  </a:extLst>
                </a:gridCol>
                <a:gridCol w="1489762">
                  <a:extLst>
                    <a:ext uri="{9D8B030D-6E8A-4147-A177-3AD203B41FA5}">
                      <a16:colId xmlns:a16="http://schemas.microsoft.com/office/drawing/2014/main" val="3052789953"/>
                    </a:ext>
                  </a:extLst>
                </a:gridCol>
              </a:tblGrid>
              <a:tr h="469617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Параметры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Этапы исследования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76549"/>
                  </a:ext>
                </a:extLst>
              </a:tr>
              <a:tr h="469617">
                <a:tc vMerge="1"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Параметры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</a:rPr>
                        <a:t>Перед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</a:rPr>
                        <a:t> 1 </a:t>
                      </a:r>
                      <a:r>
                        <a:rPr lang="ru-RU" sz="2400" dirty="0" err="1">
                          <a:latin typeface="+mn-lt"/>
                        </a:rPr>
                        <a:t>сут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</a:rPr>
                        <a:t>3 </a:t>
                      </a:r>
                      <a:r>
                        <a:rPr lang="ru-RU" sz="2400" dirty="0" err="1">
                          <a:latin typeface="+mn-lt"/>
                        </a:rPr>
                        <a:t>сут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</a:rPr>
                        <a:t>7 </a:t>
                      </a:r>
                      <a:r>
                        <a:rPr lang="ru-RU" sz="2400" dirty="0" err="1">
                          <a:latin typeface="+mn-lt"/>
                        </a:rPr>
                        <a:t>сут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+mn-lt"/>
                        </a:rPr>
                        <a:t>14 </a:t>
                      </a:r>
                      <a:r>
                        <a:rPr lang="ru-RU" sz="2400" dirty="0" err="1">
                          <a:latin typeface="+mn-lt"/>
                        </a:rPr>
                        <a:t>сут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293822"/>
                  </a:ext>
                </a:extLst>
              </a:tr>
              <a:tr h="845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CVVDH (n=95)</a:t>
                      </a:r>
                      <a:endParaRPr lang="ru-RU" sz="24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7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4[54;89]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6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8[55;86]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81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[62;89]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84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[66;94]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56</a:t>
                      </a:r>
                      <a:r>
                        <a:rPr lang="en-US" sz="2400" u="none" strike="noStrike" dirty="0">
                          <a:effectLst/>
                          <a:latin typeface="+mn-lt"/>
                        </a:rPr>
                        <a:t>[48;65]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7877462"/>
                  </a:ext>
                </a:extLst>
              </a:tr>
              <a:tr h="845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latin typeface="+mn-lt"/>
                        </a:rPr>
                        <a:t>CVVDH+Cytosorb</a:t>
                      </a:r>
                      <a:r>
                        <a:rPr lang="en-US" sz="2400" dirty="0">
                          <a:latin typeface="+mn-lt"/>
                        </a:rPr>
                        <a:t> (n=36)</a:t>
                      </a:r>
                      <a:endParaRPr lang="ru-RU" sz="24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38[19;47]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48[25;57]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[24;56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[24;61]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8[18;46]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9779040"/>
                  </a:ext>
                </a:extLst>
              </a:tr>
              <a:tr h="845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</a:rPr>
                        <a:t>CVVDH +Emic2 (n=30)</a:t>
                      </a:r>
                      <a:endParaRPr lang="ru-RU" sz="24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[81;86]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96,2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[65;99]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[90;96]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9[54;99]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7,0</a:t>
                      </a:r>
                      <a:r>
                        <a:rPr lang="en-US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[7;7]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3849260"/>
                  </a:ext>
                </a:extLst>
              </a:tr>
              <a:tr h="845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+mn-lt"/>
                        </a:rPr>
                        <a:t>Эфферон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ru-RU" sz="2400" dirty="0">
                          <a:latin typeface="+mn-lt"/>
                        </a:rPr>
                        <a:t>ЛПС </a:t>
                      </a:r>
                      <a:r>
                        <a:rPr lang="en-US" sz="2400" dirty="0">
                          <a:latin typeface="+mn-lt"/>
                        </a:rPr>
                        <a:t>(n=12)</a:t>
                      </a:r>
                      <a:endParaRPr lang="ru-RU" sz="24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68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[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58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;8</a:t>
                      </a:r>
                      <a:r>
                        <a:rPr lang="ru-RU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]</a:t>
                      </a:r>
                      <a:endParaRPr lang="ru-RU" sz="2400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7[60;84]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9[67;91]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6[56;84]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[37;42]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9729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1759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8vfpd12T1iMrUJ2jT1Of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11474</TotalTime>
  <Words>1321</Words>
  <Application>Microsoft Macintosh PowerPoint</Application>
  <PresentationFormat>Широкоэкранный</PresentationFormat>
  <Paragraphs>432</Paragraphs>
  <Slides>18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think-cell Slide</vt:lpstr>
      <vt:lpstr>  Применение эфферентных методов детоксикации при сепсисе на фоне коронавирсусной инфекции COVID-19 </vt:lpstr>
      <vt:lpstr>Что говорит PubMed?</vt:lpstr>
      <vt:lpstr>Методические рекомендации </vt:lpstr>
      <vt:lpstr>Цель исследования:</vt:lpstr>
      <vt:lpstr>Презентация PowerPoint</vt:lpstr>
      <vt:lpstr>Характеристика пациентов</vt:lpstr>
      <vt:lpstr>Дизайн исследования</vt:lpstr>
      <vt:lpstr>Результаты исследования</vt:lpstr>
      <vt:lpstr>Тяжесть пациентов SAPS II, Me, Q1;Q3</vt:lpstr>
      <vt:lpstr>Тяжесть пациентов SOFA, Me, Q1;Q3</vt:lpstr>
      <vt:lpstr>Лабораторные показатели перед началом процедуры  эфферентной детоксикации (перед первой процедурой)</vt:lpstr>
      <vt:lpstr>Лабораторные показатели эфферентной детоксикации (1 сутки)</vt:lpstr>
      <vt:lpstr>Лабораторные показатели эфферентной детоксикации (3 сутки)</vt:lpstr>
      <vt:lpstr>Лабораторные показатели эфферентной детоксикации (7 сутки)</vt:lpstr>
      <vt:lpstr>Лабораторные показатели эфферентной детоксикации (14 сутки)</vt:lpstr>
      <vt:lpstr>Основные итоги</vt:lpstr>
      <vt:lpstr>Заключение </vt:lpstr>
      <vt:lpstr>Презентация PowerPoint</vt:lpstr>
    </vt:vector>
  </TitlesOfParts>
  <Company>КрайЗдрав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мониторинг ИВЛ. Общие понятия. Роль графического мониторинга в оптимизации респираторной поддержки</dc:title>
  <dc:creator>Грицан</dc:creator>
  <cp:lastModifiedBy>Алексей Грицан</cp:lastModifiedBy>
  <cp:revision>1427</cp:revision>
  <cp:lastPrinted>2018-05-10T11:16:51Z</cp:lastPrinted>
  <dcterms:created xsi:type="dcterms:W3CDTF">2003-10-28T12:50:04Z</dcterms:created>
  <dcterms:modified xsi:type="dcterms:W3CDTF">2021-11-03T01:17:45Z</dcterms:modified>
</cp:coreProperties>
</file>