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418B-A205-40E2-9DF1-4DEE3D86B861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9E7D-B3E9-4A00-BC84-A88EEAA63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B418B-A205-40E2-9DF1-4DEE3D86B861}" type="datetimeFigureOut">
              <a:rPr lang="ru-RU" smtClean="0"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9E7D-B3E9-4A00-BC84-A88EEAA63D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2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u="sng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№4.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>
                <a:effectLst/>
                <a:latin typeface="Times New Roman"/>
                <a:ea typeface="Times New Roman"/>
                <a:cs typeface="Calibri"/>
              </a:rPr>
              <a:t>Лучевая диагностика хирургических заболеваний и неотложных состояний легких и грудной полости. </a:t>
            </a:r>
            <a:br>
              <a:rPr lang="ru-RU" sz="3600" smtClean="0">
                <a:effectLst/>
                <a:latin typeface="Times New Roman"/>
                <a:ea typeface="Times New Roman"/>
                <a:cs typeface="Calibri"/>
              </a:rPr>
            </a:br>
            <a:r>
              <a:rPr lang="ru-RU" sz="2000" smtClean="0">
                <a:effectLst/>
                <a:latin typeface="Times New Roman"/>
                <a:ea typeface="Times New Roman"/>
                <a:cs typeface="Calibri"/>
              </a:rPr>
              <a:t>(ФФМО-ЛЕЧЕБНОЕ ДЕЛО)</a:t>
            </a:r>
            <a:br>
              <a:rPr lang="ru-RU" sz="2000" smtClean="0">
                <a:effectLst/>
                <a:latin typeface="Times New Roman"/>
                <a:ea typeface="Times New Roman"/>
                <a:cs typeface="Calibri"/>
              </a:rPr>
            </a:br>
            <a:r>
              <a:rPr lang="ru-RU" sz="2000" smtClean="0">
                <a:effectLst/>
                <a:latin typeface="Times New Roman"/>
                <a:ea typeface="Times New Roman"/>
                <a:cs typeface="Calibri"/>
              </a:rPr>
              <a:t>2 ЧАСА</a:t>
            </a:r>
            <a:endParaRPr lang="ru-RU" sz="2000" dirty="0">
              <a:effectLst/>
              <a:latin typeface="Times New Roman"/>
              <a:ea typeface="Times New Roman"/>
              <a:cs typeface="Calibri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91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</a:t>
            </a:r>
            <a:r>
              <a:rPr lang="ru-RU" sz="3600" b="0" smtClean="0"/>
              <a:t>ФЛЮОРОГРАФИЯ.</a:t>
            </a:r>
            <a:r>
              <a:rPr lang="ru-RU" sz="4000" b="0" smtClean="0"/>
              <a:t> </a:t>
            </a:r>
            <a:endParaRPr lang="ru-RU" sz="4000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0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 </a:t>
            </a:r>
            <a:r>
              <a:rPr lang="ru-RU" sz="3600" b="0" smtClean="0"/>
              <a:t>ФЛЮОРОГРАФИЯ.</a:t>
            </a:r>
            <a:endParaRPr lang="ru-RU" sz="3600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2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 </a:t>
            </a:r>
            <a:r>
              <a:rPr lang="ru-RU" sz="3600" b="0" smtClean="0"/>
              <a:t>ФЛЮОРОГРАФИЯ.</a:t>
            </a:r>
            <a:endParaRPr lang="ru-RU" sz="3600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9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 РЕНТГЕНОГРАФИЯ.</a:t>
            </a:r>
            <a:br>
              <a:rPr lang="ru-RU" sz="3200" smtClean="0">
                <a:solidFill>
                  <a:schemeClr val="tx1"/>
                </a:solidFill>
              </a:rPr>
            </a:br>
            <a:endParaRPr lang="ru-RU" sz="320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 РЕНТГЕНОГРАФИЯ.</a:t>
            </a:r>
            <a:br>
              <a:rPr lang="ru-RU" sz="3200" smtClean="0">
                <a:solidFill>
                  <a:schemeClr val="tx1"/>
                </a:solidFill>
              </a:rPr>
            </a:br>
            <a:endParaRPr lang="ru-RU" sz="320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72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</a:t>
            </a:r>
            <a:r>
              <a:rPr lang="ru-RU" sz="3600" smtClean="0"/>
              <a:t>ТОМОГРАФИЯ.</a:t>
            </a:r>
            <a:r>
              <a:rPr lang="ru-RU" sz="4000" smtClean="0"/>
              <a:t>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4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Значение томографии в уточненной диагностике.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0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Значение томографии в уточненной диагностике.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b="0" smtClean="0"/>
              <a:t>Цифровые технологии.</a:t>
            </a:r>
            <a:endParaRPr lang="ru-RU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Цифровые технологии- преимущества.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7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Цель лекции. 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18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0" smtClean="0"/>
              <a:t>ПРЕИМУЩЕСТВА ЦИФРОВЫХ МЕТОДОВ ВИЗУАЛИЗАЦИИ.</a:t>
            </a:r>
            <a:endParaRPr lang="ru-RU" sz="4000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66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0" smtClean="0"/>
              <a:t>Цифровые технологии.</a:t>
            </a:r>
            <a:endParaRPr lang="ru-RU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27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Рентгеновская компьютерная томография.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21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Рентгеновская компьютерная томография.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64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Методы с применением искусственного контрастирования.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5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Методы искусственного контрастирования.</a:t>
            </a:r>
            <a:r>
              <a:rPr lang="ru-RU" sz="3200" smtClean="0"/>
              <a:t> </a:t>
            </a:r>
            <a:endParaRPr 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97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Магнитно-резонансная томография.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1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Магнитно-резонансная томография.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57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0" smtClean="0"/>
              <a:t>Радионуклидная диагностика заболеваний легких.</a:t>
            </a:r>
            <a:endParaRPr lang="ru-RU" sz="4000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04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План лекции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69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/>
              <a:t>Определить методику исследования.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0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Рентгеноанатомия органов грудной полости.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smtClean="0"/>
              <a:t>Рентгеноанатомия грудной клетки. Рентгенограммы в прямой и боковой проекции.</a:t>
            </a:r>
            <a:r>
              <a:rPr lang="ru-RU" sz="4000" smtClean="0"/>
              <a:t>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6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u="sng" smtClean="0"/>
              <a:t>Долевое строение легких- </a:t>
            </a:r>
            <a:r>
              <a:rPr lang="ru-RU" sz="4000" smtClean="0"/>
              <a:t>прямая проекция.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u="sng" smtClean="0"/>
              <a:t>Долевое строение легких </a:t>
            </a:r>
            <a:r>
              <a:rPr lang="ru-RU" sz="4000" smtClean="0"/>
              <a:t>– боковая проекция.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69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Локализация процесса по долям.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6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Сегментарное строение легких.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7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Сегментарное строение легких.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4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FFFF00"/>
                </a:solidFill>
              </a:rPr>
              <a:t>Общая семиотика заболеваний легких.</a:t>
            </a:r>
            <a:endParaRPr lang="ru-RU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28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smtClean="0"/>
              <a:t>КЛАССИФИКАЦИЯ ЗАБОЛЕВАНИЙ И ПАТОЛОГИЧЕСКИХ СОСТОЯНИЙ БРОНХОЛЕГОЧНОЙ СИСТЕМЫ.</a:t>
            </a:r>
            <a:r>
              <a:rPr lang="ru-RU" smtClean="0"/>
              <a:t>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Легкие - сложные объемные образования.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6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92D050"/>
                </a:solidFill>
              </a:rPr>
              <a:t>Принципы рентгенодиагностики</a:t>
            </a:r>
            <a:r>
              <a:rPr lang="ru-RU" smtClean="0">
                <a:solidFill>
                  <a:srgbClr val="FFFF00"/>
                </a:solidFill>
              </a:rPr>
              <a:t>.</a:t>
            </a:r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21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Рентгенологические симптомы.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8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0" smtClean="0">
                <a:effectLst/>
              </a:rPr>
              <a:t>Основные синдромы заболеваний легких.</a:t>
            </a:r>
            <a:endParaRPr lang="ru-RU" altLang="ru-RU" b="0" dirty="0" smtClean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0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0" smtClean="0">
                <a:solidFill>
                  <a:srgbClr val="F8F8F8"/>
                </a:solidFill>
                <a:effectLst/>
              </a:rPr>
              <a:t>Основные синдромы заболеваний легких.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35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3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Обширное затемнение.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27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Обширное затемнение.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23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 –смещение средостения.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2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52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затемнение.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9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Функции бронхолегочной системы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77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Ограниченное затемнение легочного поля.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71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Ограниченное затемнение легочного поля.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9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Ограниченное затамнение – ателектаз.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38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Круглая тень. 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0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smtClean="0"/>
              <a:t>Круглая тень - туберкулома.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19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smtClean="0"/>
              <a:t>Круглая тень- периферический рак. 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89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800" smtClean="0"/>
              <a:t>Круглая тень - метастазы.</a:t>
            </a:r>
            <a:endParaRPr lang="ru-RU" sz="48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94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Очаги и ограниченные диссеминации.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44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smtClean="0"/>
              <a:t>Очаги и ограниченные диссеминации - туберкулез.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28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Распространенные диссеминации- милиарный туберкулез.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8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Методы исследования бронхо-легочной системы.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3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>Распространенные диссеминации -хронический диссеминированный туберкулез</a:t>
            </a:r>
            <a:r>
              <a:rPr lang="ru-RU" sz="3600" smtClean="0"/>
              <a:t>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27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smtClean="0"/>
              <a:t>Распространенные диссеминации- септическая пневмония.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28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Ограниченное просветление - Кольцевидная тень.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Ограниченное просыетление </a:t>
            </a:r>
            <a:r>
              <a:rPr lang="ru-RU" sz="3600" smtClean="0"/>
              <a:t>Кольцевидная тень.</a:t>
            </a:r>
            <a:endParaRPr 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55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Кольцевидная тень.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3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Кольцевидная тень - кавернозный туберкулез легких.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16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Кольцевидная тень.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3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Кольцевидная тень.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22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Ограниченно просвтление. Кольцевидная тень.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7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Обширное просветление.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7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smtClean="0"/>
              <a:t>Методы исследования бронхо-легочной системы.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68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Обширное просветление.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34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000" smtClean="0"/>
              <a:t>Обширное просветление: пневмоторакс и эмфизема.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63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Патология корня.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21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ru-RU" sz="4000" smtClean="0"/>
              <a:t>Патология корня –первичный туберкулезный комплекс.</a:t>
            </a:r>
            <a:endParaRPr 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929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Патология корня – туберкулезный бронхоаденит.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03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Патология корня -центральный рак.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833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Патология легочного рисунка –хронический бронхит.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7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Патология легочного рисунка.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9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Патология легочного рисунка.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087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Нарушение бронхиальной проходимости.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9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11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>Нарушение бронхиальной проходимости - первая стадия (частичная-сквозная закупорка).</a:t>
            </a:r>
            <a:endParaRPr 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Нарушение бронхиальной проходимости - вторая стадия (клапанная закупорка).</a:t>
            </a:r>
            <a:r>
              <a:rPr lang="ru-RU" sz="4000" smtClean="0"/>
              <a:t>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167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Нарушение бронхиальной проходимости – третья стадия (полный бронхостеноз).</a:t>
            </a:r>
            <a:endParaRPr 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359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smtClean="0">
                <a:solidFill>
                  <a:srgbClr val="FFFF00"/>
                </a:solidFill>
              </a:rPr>
              <a:t>Рентгенологическая семиотика основных заболеваний легких.</a:t>
            </a:r>
            <a:endParaRPr lang="ru-RU" sz="48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95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ru-RU" altLang="ru-RU" sz="360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Протокол описания  рентгенологического исследования органов грудной полости.</a:t>
            </a:r>
            <a:r>
              <a:rPr lang="ru-RU" altLang="ru-RU" sz="1600" b="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1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Рентгенологическая картина пневмонии 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95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Рентгенологическая картина пневмонии 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881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smtClean="0"/>
              <a:t>Рентгенологическая семиотика туберкулеза легких.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87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Первичный туберкулезный комплекс и бронхоаденит.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419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Инфильтративный и туберкулез.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1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Традиционные рентгенологические методики</a:t>
            </a:r>
            <a:r>
              <a:rPr lang="ru-RU" sz="3200" smtClean="0">
                <a:solidFill>
                  <a:schemeClr val="tx1"/>
                </a:solidFill>
              </a:rPr>
              <a:t> – РЕНТГЕНОСКОПИЯ.</a:t>
            </a:r>
            <a:br>
              <a:rPr lang="ru-RU" sz="3200" smtClean="0">
                <a:solidFill>
                  <a:schemeClr val="tx1"/>
                </a:solidFill>
              </a:rPr>
            </a:br>
            <a:endParaRPr lang="ru-RU" sz="320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169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Диссеминированные туберкулез. Каверна.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682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Туберкулома. Каверна.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86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Рентгенологическая семиотика рака легкого. 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1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Рентгенологическая семиотика рака легкого.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046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/>
              <a:t>Метастазы в легкие.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739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91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1" lang="ru-RU" smtClean="0"/>
              <a:t>Список литературы :</a:t>
            </a:r>
            <a:endParaRPr kumimoji="1"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10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37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Office PowerPoint</Application>
  <PresentationFormat>Экран (4:3)</PresentationFormat>
  <Paragraphs>93</Paragraphs>
  <Slides>97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Тема Office</vt:lpstr>
      <vt:lpstr>Лекция №4. Лучевая диагностика хирургических заболеваний и неотложных состояний легких и грудной полости.  (ФФМО-ЛЕЧЕБНОЕ ДЕЛО) 2 ЧАСА</vt:lpstr>
      <vt:lpstr>Цель лекции. </vt:lpstr>
      <vt:lpstr>План лекции</vt:lpstr>
      <vt:lpstr>Легкие - сложные объемные образования.</vt:lpstr>
      <vt:lpstr>Функции бронхолегочной системы</vt:lpstr>
      <vt:lpstr>Методы исследования бронхо-легочной системы.</vt:lpstr>
      <vt:lpstr>Методы исследования бронхо-легочной системы.</vt:lpstr>
      <vt:lpstr>Презентация PowerPoint</vt:lpstr>
      <vt:lpstr> Традиционные рентгенологические методики – РЕНТГЕНОСКОПИЯ. </vt:lpstr>
      <vt:lpstr>Традиционные рентгенологические методики –ФЛЮОРОГРАФИЯ. </vt:lpstr>
      <vt:lpstr>Традиционные рентгенологические методики – ФЛЮОРОГРАФИЯ.</vt:lpstr>
      <vt:lpstr>Традиционные рентгенологические методики – ФЛЮОРОГРАФИЯ.</vt:lpstr>
      <vt:lpstr>Традиционные рентгенологические методики – РЕНТГЕНОГРАФИЯ. </vt:lpstr>
      <vt:lpstr>Традиционные рентгенологические методики – РЕНТГЕНОГРАФИЯ. </vt:lpstr>
      <vt:lpstr>Традиционные рентгенологические методики –ТОМОГРАФИЯ. </vt:lpstr>
      <vt:lpstr>Значение томографии в уточненной диагностике.</vt:lpstr>
      <vt:lpstr>Значение томографии в уточненной диагностике. </vt:lpstr>
      <vt:lpstr>Цифровые технологии.</vt:lpstr>
      <vt:lpstr>Цифровые технологии- преимущества.</vt:lpstr>
      <vt:lpstr>ПРЕИМУЩЕСТВА ЦИФРОВЫХ МЕТОДОВ ВИЗУАЛИЗАЦИИ.</vt:lpstr>
      <vt:lpstr>Цифровые технологии.</vt:lpstr>
      <vt:lpstr>Рентгеновская компьютерная томография. </vt:lpstr>
      <vt:lpstr>Рентгеновская компьютерная томография. </vt:lpstr>
      <vt:lpstr>Методы с применением искусственного контрастирования.</vt:lpstr>
      <vt:lpstr>Методы искусственного контрастирования. </vt:lpstr>
      <vt:lpstr>Магнитно-резонансная томография. </vt:lpstr>
      <vt:lpstr>Магнитно-резонансная томография. </vt:lpstr>
      <vt:lpstr>Презентация PowerPoint</vt:lpstr>
      <vt:lpstr>Радионуклидная диагностика заболеваний легких.</vt:lpstr>
      <vt:lpstr>Определить методику исследования.</vt:lpstr>
      <vt:lpstr>Рентгеноанатомия органов грудной полости.</vt:lpstr>
      <vt:lpstr>Рентгеноанатомия грудной клетки. Рентгенограммы в прямой и боковой проекции. </vt:lpstr>
      <vt:lpstr>Долевое строение легких- прямая проекция.</vt:lpstr>
      <vt:lpstr>Долевое строение легких – боковая проекция.</vt:lpstr>
      <vt:lpstr>Локализация процесса по долям. </vt:lpstr>
      <vt:lpstr>Сегментарное строение легких. </vt:lpstr>
      <vt:lpstr>Сегментарное строение легких.</vt:lpstr>
      <vt:lpstr>Общая семиотика заболеваний легких.</vt:lpstr>
      <vt:lpstr>КЛАССИФИКАЦИЯ ЗАБОЛЕВАНИЙ И ПАТОЛОГИЧЕСКИХ СОСТОЯНИЙ БРОНХОЛЕГОЧНОЙ СИСТЕМЫ. </vt:lpstr>
      <vt:lpstr>Принципы рентгенодиагностики.</vt:lpstr>
      <vt:lpstr>Рентгенологические симптомы.</vt:lpstr>
      <vt:lpstr>Основные синдромы заболеваний легких.</vt:lpstr>
      <vt:lpstr>Основные синдромы заболеваний легких.</vt:lpstr>
      <vt:lpstr>Обширное затемнение.</vt:lpstr>
      <vt:lpstr>Обширное затемнение. </vt:lpstr>
      <vt:lpstr>Обширное затемнение.</vt:lpstr>
      <vt:lpstr>Обширное затемнение –смещение средостения.</vt:lpstr>
      <vt:lpstr>Обширное затемнение.</vt:lpstr>
      <vt:lpstr>Обширное затемнение. </vt:lpstr>
      <vt:lpstr>Ограниченное затемнение легочного поля. </vt:lpstr>
      <vt:lpstr>Ограниченное затемнение легочного поля.</vt:lpstr>
      <vt:lpstr>Ограниченное затамнение – ателектаз.</vt:lpstr>
      <vt:lpstr>Круглая тень. </vt:lpstr>
      <vt:lpstr>Круглая тень - туберкулома.</vt:lpstr>
      <vt:lpstr>Круглая тень- периферический рак. </vt:lpstr>
      <vt:lpstr>Круглая тень - метастазы.</vt:lpstr>
      <vt:lpstr>Очаги и ограниченные диссеминации.</vt:lpstr>
      <vt:lpstr>Очаги и ограниченные диссеминации - туберкулез.</vt:lpstr>
      <vt:lpstr>Распространенные диссеминации- милиарный туберкулез.</vt:lpstr>
      <vt:lpstr>Распространенные диссеминации -хронический диссеминированный туберкулез.</vt:lpstr>
      <vt:lpstr>Распространенные диссеминации- септическая пневмония.</vt:lpstr>
      <vt:lpstr>Ограниченное просветление - Кольцевидная тень.</vt:lpstr>
      <vt:lpstr>Ограниченное просыетление Кольцевидная тень.</vt:lpstr>
      <vt:lpstr>Кольцевидная тень.</vt:lpstr>
      <vt:lpstr>Кольцевидная тень - кавернозный туберкулез легких.</vt:lpstr>
      <vt:lpstr>Кольцевидная тень.</vt:lpstr>
      <vt:lpstr>Кольцевидная тень.</vt:lpstr>
      <vt:lpstr>Ограниченно просвтление. Кольцевидная тень.</vt:lpstr>
      <vt:lpstr>Обширное просветление.</vt:lpstr>
      <vt:lpstr>Обширное просветление.</vt:lpstr>
      <vt:lpstr>Обширное просветление: пневмоторакс и эмфизема.</vt:lpstr>
      <vt:lpstr>Патология корня.</vt:lpstr>
      <vt:lpstr>Патология корня –первичный туберкулезный комплекс.</vt:lpstr>
      <vt:lpstr>Патология корня – туберкулезный бронхоаденит.</vt:lpstr>
      <vt:lpstr>Патология корня -центральный рак.</vt:lpstr>
      <vt:lpstr>Патология легочного рисунка –хронический бронхит.</vt:lpstr>
      <vt:lpstr>Патология легочного рисунка.</vt:lpstr>
      <vt:lpstr>Патология легочного рисунка.</vt:lpstr>
      <vt:lpstr>Нарушение бронхиальной проходимости.</vt:lpstr>
      <vt:lpstr>Нарушение бронхиальной проходимости - первая стадия (частичная-сквозная закупорка).</vt:lpstr>
      <vt:lpstr>Нарушение бронхиальной проходимости - вторая стадия (клапанная закупорка). </vt:lpstr>
      <vt:lpstr>Нарушение бронхиальной проходимости – третья стадия (полный бронхостеноз).</vt:lpstr>
      <vt:lpstr>Рентгенологическая семиотика основных заболеваний легких.</vt:lpstr>
      <vt:lpstr>Протокол описания  рентгенологического исследования органов грудной полости. </vt:lpstr>
      <vt:lpstr>Рентгенологическая картина пневмонии .</vt:lpstr>
      <vt:lpstr>Рентгенологическая картина пневмонии .</vt:lpstr>
      <vt:lpstr>Рентгенологическая семиотика туберкулеза легких.</vt:lpstr>
      <vt:lpstr>Первичный туберкулезный комплекс и бронхоаденит.</vt:lpstr>
      <vt:lpstr>Инфильтративный и туберкулез.</vt:lpstr>
      <vt:lpstr>Диссеминированные туберкулез. Каверна.</vt:lpstr>
      <vt:lpstr>Туберкулома. Каверна.</vt:lpstr>
      <vt:lpstr>Рентгенологическая семиотика рака легкого. </vt:lpstr>
      <vt:lpstr>Рентгенологическая семиотика рака легкого.</vt:lpstr>
      <vt:lpstr>Метастазы в легкие.</vt:lpstr>
      <vt:lpstr>Презентация PowerPoint</vt:lpstr>
      <vt:lpstr>Список литературы 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№4. Лучевая диагностика хирургических заболеваний и неотложных состояний легких и грудной полости.  (ФФМО-ЛЕЧЕБНОЕ ДЕЛО) 2 ЧАСА</dc:title>
  <dc:creator>User</dc:creator>
  <cp:lastModifiedBy>User</cp:lastModifiedBy>
  <cp:revision>1</cp:revision>
  <dcterms:created xsi:type="dcterms:W3CDTF">2016-04-01T13:58:05Z</dcterms:created>
  <dcterms:modified xsi:type="dcterms:W3CDTF">2016-04-01T13:58:06Z</dcterms:modified>
</cp:coreProperties>
</file>