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78" r:id="rId5"/>
    <p:sldId id="279" r:id="rId6"/>
    <p:sldId id="280" r:id="rId7"/>
    <p:sldId id="277" r:id="rId8"/>
    <p:sldId id="281" r:id="rId9"/>
    <p:sldId id="282" r:id="rId10"/>
    <p:sldId id="287" r:id="rId11"/>
    <p:sldId id="283" r:id="rId12"/>
    <p:sldId id="284" r:id="rId13"/>
    <p:sldId id="285" r:id="rId14"/>
    <p:sldId id="286" r:id="rId15"/>
    <p:sldId id="275" r:id="rId16"/>
    <p:sldId id="274"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34" autoAdjust="0"/>
    <p:restoredTop sz="94660"/>
  </p:normalViewPr>
  <p:slideViewPr>
    <p:cSldViewPr>
      <p:cViewPr varScale="1">
        <p:scale>
          <a:sx n="65" d="100"/>
          <a:sy n="65" d="100"/>
        </p:scale>
        <p:origin x="-180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19.01.2014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19.01.2014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19.01.2014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19.01.2014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19.01.2014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19.01.2014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19.01.2014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19.01.2014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19.01.2014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19.01.2014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19.01.2014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19.01.2014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3068960"/>
            <a:ext cx="7772400" cy="1470025"/>
          </a:xfrm>
        </p:spPr>
        <p:txBody>
          <a:bodyPr>
            <a:noAutofit/>
          </a:bodyPr>
          <a:lstStyle/>
          <a:p>
            <a:pPr hangingPunct="0"/>
            <a:r>
              <a:rPr lang="ru-RU" sz="2000" dirty="0" smtClean="0"/>
              <a:t>Кафедра </a:t>
            </a:r>
            <a:r>
              <a:rPr lang="ru-RU" sz="2000" dirty="0"/>
              <a:t>нервных болезней с курсом медицинской реабилитации ПО</a:t>
            </a:r>
            <a:br>
              <a:rPr lang="ru-RU" sz="2000" dirty="0"/>
            </a:br>
            <a:r>
              <a:rPr lang="ru-RU" sz="2000" dirty="0"/>
              <a:t> </a:t>
            </a:r>
            <a:br>
              <a:rPr lang="ru-RU" sz="2000" dirty="0"/>
            </a:br>
            <a:r>
              <a:rPr lang="ru-RU" sz="2000" dirty="0"/>
              <a:t/>
            </a:r>
            <a:br>
              <a:rPr lang="ru-RU" sz="2000" dirty="0"/>
            </a:br>
            <a:r>
              <a:rPr lang="ru-RU" sz="2000" dirty="0"/>
              <a:t>Тема: </a:t>
            </a:r>
            <a:r>
              <a:rPr lang="ru-RU" sz="2000" dirty="0" smtClean="0"/>
              <a:t>«</a:t>
            </a:r>
            <a:r>
              <a:rPr lang="ru-RU" sz="2000" b="1" dirty="0"/>
              <a:t>Восстановление и коррекция письма и чтения при первичных и вторичных аграфиях и алексиях, </a:t>
            </a:r>
            <a:r>
              <a:rPr lang="ru-RU" sz="2000" b="1" dirty="0" err="1"/>
              <a:t>дисграфиях</a:t>
            </a:r>
            <a:r>
              <a:rPr lang="ru-RU" sz="2000" b="1" dirty="0"/>
              <a:t> и </a:t>
            </a:r>
            <a:r>
              <a:rPr lang="ru-RU" sz="2000" b="1" dirty="0" err="1"/>
              <a:t>дислексиях</a:t>
            </a:r>
            <a:r>
              <a:rPr lang="ru-RU" sz="2000" b="1" dirty="0"/>
              <a:t> у </a:t>
            </a:r>
            <a:r>
              <a:rPr lang="ru-RU" sz="2000" b="1" dirty="0" smtClean="0"/>
              <a:t>детей»</a:t>
            </a:r>
            <a:r>
              <a:rPr lang="ru-RU" sz="2000" dirty="0"/>
              <a:t/>
            </a:r>
            <a:br>
              <a:rPr lang="ru-RU" sz="2000" dirty="0"/>
            </a:br>
            <a:r>
              <a:rPr lang="ru-RU" sz="2000" dirty="0"/>
              <a:t/>
            </a:r>
            <a:br>
              <a:rPr lang="ru-RU" sz="2000" dirty="0"/>
            </a:br>
            <a:r>
              <a:rPr lang="ru-RU" sz="2000" dirty="0"/>
              <a:t/>
            </a:r>
            <a:br>
              <a:rPr lang="ru-RU" sz="2000" dirty="0"/>
            </a:br>
            <a:r>
              <a:rPr lang="ru-RU" sz="2000" dirty="0"/>
              <a:t/>
            </a:r>
            <a:br>
              <a:rPr lang="ru-RU" sz="2000" dirty="0"/>
            </a:br>
            <a:r>
              <a:rPr lang="ru-RU" sz="2000" dirty="0"/>
              <a:t>лекция № </a:t>
            </a:r>
            <a:r>
              <a:rPr lang="ru-RU" sz="2000" dirty="0" smtClean="0"/>
              <a:t>5 по дисциплине </a:t>
            </a:r>
            <a:r>
              <a:rPr lang="ru-RU" sz="2000" b="1" dirty="0" err="1"/>
              <a:t>Спецпрактикум</a:t>
            </a:r>
            <a:r>
              <a:rPr lang="ru-RU" sz="2000" b="1" dirty="0"/>
              <a:t> по восстановительному обучению с </a:t>
            </a:r>
            <a:r>
              <a:rPr lang="ru-RU" sz="2000" b="1" dirty="0" err="1"/>
              <a:t>супервизией</a:t>
            </a:r>
            <a:r>
              <a:rPr lang="ru-RU" sz="2000" dirty="0" smtClean="0"/>
              <a:t> для </a:t>
            </a:r>
            <a:r>
              <a:rPr lang="ru-RU" sz="2000" dirty="0"/>
              <a:t>студентов 5</a:t>
            </a:r>
            <a:r>
              <a:rPr lang="ru-RU" sz="2000" dirty="0" smtClean="0"/>
              <a:t> </a:t>
            </a:r>
            <a:r>
              <a:rPr lang="ru-RU" sz="2000" dirty="0"/>
              <a:t>курса, обучающихся по специальности </a:t>
            </a:r>
            <a:br>
              <a:rPr lang="ru-RU" sz="2000" dirty="0"/>
            </a:br>
            <a:r>
              <a:rPr lang="ru-RU" sz="2000" dirty="0" smtClean="0"/>
              <a:t>030401 </a:t>
            </a:r>
            <a:r>
              <a:rPr lang="ru-RU" sz="2000" dirty="0"/>
              <a:t>– Клиническая психология (</a:t>
            </a:r>
            <a:r>
              <a:rPr lang="ru-RU" sz="2000" dirty="0" smtClean="0"/>
              <a:t>очная </a:t>
            </a:r>
            <a:r>
              <a:rPr lang="ru-RU" sz="2000" dirty="0"/>
              <a:t>форма обучения) </a:t>
            </a:r>
            <a:br>
              <a:rPr lang="ru-RU" sz="2000" dirty="0"/>
            </a:br>
            <a:r>
              <a:rPr lang="ru-RU" sz="2000" dirty="0"/>
              <a:t>Ассистент Безденежных А.Ф.</a:t>
            </a:r>
            <a:br>
              <a:rPr lang="ru-RU" sz="2000" dirty="0"/>
            </a:br>
            <a:r>
              <a:rPr lang="ru-RU" sz="2000" dirty="0"/>
              <a:t/>
            </a:r>
            <a:br>
              <a:rPr lang="ru-RU" sz="2000" dirty="0"/>
            </a:br>
            <a:r>
              <a:rPr lang="ru-RU" sz="2000" dirty="0"/>
              <a:t/>
            </a:r>
            <a:br>
              <a:rPr lang="ru-RU" sz="2000" dirty="0"/>
            </a:br>
            <a:r>
              <a:rPr lang="ru-RU" sz="2000" dirty="0"/>
              <a:t/>
            </a:r>
            <a:br>
              <a:rPr lang="ru-RU" sz="2000" dirty="0"/>
            </a:br>
            <a:r>
              <a:rPr lang="ru-RU" sz="2000" dirty="0"/>
              <a:t> </a:t>
            </a:r>
            <a:br>
              <a:rPr lang="ru-RU" sz="2000" dirty="0"/>
            </a:br>
            <a:r>
              <a:rPr lang="ru-RU" sz="2000" dirty="0"/>
              <a:t>Красноярск, 2013</a:t>
            </a:r>
            <a:br>
              <a:rPr lang="ru-RU" sz="2000" dirty="0"/>
            </a:br>
            <a:endParaRPr lang="ru-RU" sz="2000" dirty="0"/>
          </a:p>
        </p:txBody>
      </p:sp>
    </p:spTree>
    <p:extLst>
      <p:ext uri="{BB962C8B-B14F-4D97-AF65-F5344CB8AC3E}">
        <p14:creationId xmlns:p14="http://schemas.microsoft.com/office/powerpoint/2010/main" val="6143607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Дислексия</a:t>
            </a:r>
            <a:endParaRPr lang="ru-RU" dirty="0"/>
          </a:p>
        </p:txBody>
      </p:sp>
      <p:sp>
        <p:nvSpPr>
          <p:cNvPr id="3" name="Объект 2"/>
          <p:cNvSpPr>
            <a:spLocks noGrp="1"/>
          </p:cNvSpPr>
          <p:nvPr>
            <p:ph idx="1"/>
          </p:nvPr>
        </p:nvSpPr>
        <p:spPr/>
        <p:txBody>
          <a:bodyPr>
            <a:normAutofit fontScale="77500" lnSpcReduction="20000"/>
          </a:bodyPr>
          <a:lstStyle/>
          <a:p>
            <a:r>
              <a:rPr lang="ru-RU" dirty="0"/>
              <a:t>При </a:t>
            </a:r>
            <a:r>
              <a:rPr lang="ru-RU" dirty="0" err="1"/>
              <a:t>дислексии</a:t>
            </a:r>
            <a:r>
              <a:rPr lang="ru-RU" dirty="0"/>
              <a:t> нарушается выразительность чтения, нередко дети делают неправильное ударение в словах.</a:t>
            </a:r>
          </a:p>
          <a:p>
            <a:r>
              <a:rPr lang="ru-RU" dirty="0"/>
              <a:t>- Нарушение смысловой стороны процесса чтения – это отсутствие или недостатки понимания прочитанного, которые проявляются на уровне отдельного слова, предложения и текста. Они могут отмечаться при различных способах чтения, однако чаще встречаются при </a:t>
            </a:r>
            <a:r>
              <a:rPr lang="ru-RU" dirty="0" err="1"/>
              <a:t>послоговом</a:t>
            </a:r>
            <a:r>
              <a:rPr lang="ru-RU" dirty="0"/>
              <a:t>, чем при синтетическом чтении. При нарушении смысловой стороны процесса чтения затруднено не только определение оценочных характеристик действий и действующих лиц, но и понимания фактического содержания читаемого материала.</a:t>
            </a:r>
          </a:p>
          <a:p>
            <a:endParaRPr lang="ru-RU" dirty="0"/>
          </a:p>
        </p:txBody>
      </p:sp>
    </p:spTree>
    <p:extLst>
      <p:ext uri="{BB962C8B-B14F-4D97-AF65-F5344CB8AC3E}">
        <p14:creationId xmlns:p14="http://schemas.microsoft.com/office/powerpoint/2010/main" val="6173713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Дисграфия</a:t>
            </a:r>
            <a:endParaRPr lang="ru-RU" dirty="0"/>
          </a:p>
        </p:txBody>
      </p:sp>
      <p:sp>
        <p:nvSpPr>
          <p:cNvPr id="3" name="Объект 2"/>
          <p:cNvSpPr>
            <a:spLocks noGrp="1"/>
          </p:cNvSpPr>
          <p:nvPr>
            <p:ph idx="1"/>
          </p:nvPr>
        </p:nvSpPr>
        <p:spPr/>
        <p:txBody>
          <a:bodyPr>
            <a:normAutofit fontScale="62500" lnSpcReduction="20000"/>
          </a:bodyPr>
          <a:lstStyle/>
          <a:p>
            <a:r>
              <a:rPr lang="ru-RU" dirty="0" err="1" smtClean="0"/>
              <a:t>Дисграфия</a:t>
            </a:r>
            <a:r>
              <a:rPr lang="ru-RU" dirty="0" smtClean="0"/>
              <a:t> </a:t>
            </a:r>
            <a:r>
              <a:rPr lang="ru-RU" dirty="0"/>
              <a:t>– это частичное специфическое нарушение процесса письма. Письмо представляет собой сложную форму речевой деятельности, многоуровневый процесс. В нем принимают участие различные анализаторы: речеслуховой, </a:t>
            </a:r>
            <a:r>
              <a:rPr lang="ru-RU" dirty="0" err="1"/>
              <a:t>речедвигательный</a:t>
            </a:r>
            <a:r>
              <a:rPr lang="ru-RU" dirty="0"/>
              <a:t>, зрительный, </a:t>
            </a:r>
            <a:r>
              <a:rPr lang="ru-RU" dirty="0" err="1"/>
              <a:t>общедвигательный</a:t>
            </a:r>
            <a:r>
              <a:rPr lang="ru-RU" dirty="0"/>
              <a:t>. Между ними в процессе письма устанавливается тесная связь и взаимообусловленность. Структура этого процесса определяется этапом овладения навыком, задачами и характером письма. Каждый этап тесно связан с предыдущим и последующим этапом, постепенно переходит из одного качества в другое. Т.Г. Егоров выделяет следующие ступени формирования навыка чтения: 1) овладение </a:t>
            </a:r>
            <a:r>
              <a:rPr lang="ru-RU" dirty="0" err="1"/>
              <a:t>звуко</a:t>
            </a:r>
            <a:r>
              <a:rPr lang="ru-RU" dirty="0"/>
              <a:t>-буквенными обозначениями; 2) </a:t>
            </a:r>
            <a:r>
              <a:rPr lang="ru-RU" dirty="0" err="1"/>
              <a:t>послоговое</a:t>
            </a:r>
            <a:r>
              <a:rPr lang="ru-RU" dirty="0"/>
              <a:t> чтение; 3) становление синтетических приемов чтения; 4) синтетическое чтение. Формирование навыка чтения осуществляется в процессе длительного и целенаправленного обучения. Автоматизированные движения руки являются конечным этапом сложного процесса перевода устной речи в письменную</a:t>
            </a:r>
            <a:r>
              <a:rPr lang="ru-RU" dirty="0" smtClean="0"/>
              <a:t>.</a:t>
            </a:r>
            <a:endParaRPr lang="ru-RU" dirty="0"/>
          </a:p>
        </p:txBody>
      </p:sp>
    </p:spTree>
    <p:extLst>
      <p:ext uri="{BB962C8B-B14F-4D97-AF65-F5344CB8AC3E}">
        <p14:creationId xmlns:p14="http://schemas.microsoft.com/office/powerpoint/2010/main" val="2284566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Дисграфия</a:t>
            </a:r>
            <a:endParaRPr lang="ru-RU" dirty="0"/>
          </a:p>
        </p:txBody>
      </p:sp>
      <p:sp>
        <p:nvSpPr>
          <p:cNvPr id="3" name="Объект 2"/>
          <p:cNvSpPr>
            <a:spLocks noGrp="1"/>
          </p:cNvSpPr>
          <p:nvPr>
            <p:ph idx="1"/>
          </p:nvPr>
        </p:nvSpPr>
        <p:spPr/>
        <p:txBody>
          <a:bodyPr>
            <a:normAutofit fontScale="70000" lnSpcReduction="20000"/>
          </a:bodyPr>
          <a:lstStyle/>
          <a:p>
            <a:r>
              <a:rPr lang="ru-RU" dirty="0"/>
              <a:t>Процесс письма взрослого человека является автоматизированным и отличается от характера письма ребенка, овладевающего этим навыком. Письмо начинается с побуждения, мотива, задачи. Человек знает для чего пишет: так, у взрослого письмо является целенаправленной деятельностью, основной целью которого является передача смысла или его фиксация, сохранить на определенное время информацию. Процесс письма взрослого человека характеризуется </a:t>
            </a:r>
            <a:r>
              <a:rPr lang="ru-RU" dirty="0" err="1"/>
              <a:t>целосностью</a:t>
            </a:r>
            <a:r>
              <a:rPr lang="ru-RU" dirty="0"/>
              <a:t>, связанностью, является синтетическим процессом; осуществляется </a:t>
            </a:r>
            <a:r>
              <a:rPr lang="ru-RU" dirty="0" err="1"/>
              <a:t>автоматизированно</a:t>
            </a:r>
            <a:r>
              <a:rPr lang="ru-RU" dirty="0"/>
              <a:t> и протекает под двойным контролем: кинестетическим и зрительным. Каждое предложение, которое предстоит записать, разбивается на составляющие его слова, так как на письме обозначаются границы каждого слова.</a:t>
            </a:r>
          </a:p>
          <a:p>
            <a:endParaRPr lang="ru-RU" dirty="0"/>
          </a:p>
        </p:txBody>
      </p:sp>
    </p:spTree>
    <p:extLst>
      <p:ext uri="{BB962C8B-B14F-4D97-AF65-F5344CB8AC3E}">
        <p14:creationId xmlns:p14="http://schemas.microsoft.com/office/powerpoint/2010/main" val="134198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Дисграфия</a:t>
            </a:r>
            <a:endParaRPr lang="ru-RU" dirty="0"/>
          </a:p>
        </p:txBody>
      </p:sp>
      <p:sp>
        <p:nvSpPr>
          <p:cNvPr id="3" name="Объект 2"/>
          <p:cNvSpPr>
            <a:spLocks noGrp="1"/>
          </p:cNvSpPr>
          <p:nvPr>
            <p:ph idx="1"/>
          </p:nvPr>
        </p:nvSpPr>
        <p:spPr/>
        <p:txBody>
          <a:bodyPr>
            <a:normAutofit fontScale="85000" lnSpcReduction="20000"/>
          </a:bodyPr>
          <a:lstStyle/>
          <a:p>
            <a:r>
              <a:rPr lang="ru-RU" dirty="0"/>
              <a:t>Одной из сложнейших операций процесса письма является анализ звуковой структуры слова. Чтобы правильно написать слово, надо определить его звуковую структуру, последовательность и место каждого звука. Большую роль при определении характера звуков и их последовательности в слове играет проговаривание: громкое, </a:t>
            </a:r>
            <a:r>
              <a:rPr lang="ru-RU" dirty="0" err="1"/>
              <a:t>шопотное</a:t>
            </a:r>
            <a:r>
              <a:rPr lang="ru-RU" dirty="0"/>
              <a:t> или внутреннее. Проговаривание помогает уточнить характер звука, отличить его от сходных звуков, определить последовательность звуков в слове. Графический образ слова воспроизводится не по отдельным элементам (буквам), а как единое целое.</a:t>
            </a:r>
          </a:p>
          <a:p>
            <a:endParaRPr lang="ru-RU" dirty="0"/>
          </a:p>
          <a:p>
            <a:endParaRPr lang="ru-RU" dirty="0"/>
          </a:p>
        </p:txBody>
      </p:sp>
    </p:spTree>
    <p:extLst>
      <p:ext uri="{BB962C8B-B14F-4D97-AF65-F5344CB8AC3E}">
        <p14:creationId xmlns:p14="http://schemas.microsoft.com/office/powerpoint/2010/main" val="41898412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Симтоматика</a:t>
            </a:r>
            <a:r>
              <a:rPr lang="ru-RU" dirty="0"/>
              <a:t> </a:t>
            </a:r>
            <a:r>
              <a:rPr lang="ru-RU" dirty="0" err="1"/>
              <a:t>дисграфии</a:t>
            </a:r>
            <a:endParaRPr lang="ru-RU" dirty="0"/>
          </a:p>
        </p:txBody>
      </p:sp>
      <p:sp>
        <p:nvSpPr>
          <p:cNvPr id="3" name="Объект 2"/>
          <p:cNvSpPr>
            <a:spLocks noGrp="1"/>
          </p:cNvSpPr>
          <p:nvPr>
            <p:ph idx="1"/>
          </p:nvPr>
        </p:nvSpPr>
        <p:spPr/>
        <p:txBody>
          <a:bodyPr>
            <a:normAutofit fontScale="62500" lnSpcReduction="20000"/>
          </a:bodyPr>
          <a:lstStyle/>
          <a:p>
            <a:r>
              <a:rPr lang="ru-RU" dirty="0" err="1"/>
              <a:t>Симтоматика</a:t>
            </a:r>
            <a:r>
              <a:rPr lang="ru-RU" dirty="0"/>
              <a:t> </a:t>
            </a:r>
            <a:r>
              <a:rPr lang="ru-RU" dirty="0" err="1"/>
              <a:t>дисграфии</a:t>
            </a:r>
            <a:r>
              <a:rPr lang="ru-RU" dirty="0"/>
              <a:t> проявляется в стойких и повторяющихся ошибках, которые можно </a:t>
            </a:r>
            <a:r>
              <a:rPr lang="ru-RU" dirty="0" err="1"/>
              <a:t>сгруппироавть</a:t>
            </a:r>
            <a:r>
              <a:rPr lang="ru-RU" dirty="0"/>
              <a:t> следующим образом: искажения и замены букв, искажения </a:t>
            </a:r>
            <a:r>
              <a:rPr lang="ru-RU" dirty="0" err="1"/>
              <a:t>звукослоговой</a:t>
            </a:r>
            <a:r>
              <a:rPr lang="ru-RU" dirty="0"/>
              <a:t> структуры слова; нарушения слитности написания отдельных слов в предложении; </a:t>
            </a:r>
            <a:r>
              <a:rPr lang="ru-RU" dirty="0" err="1"/>
              <a:t>аграмматизмы</a:t>
            </a:r>
            <a:r>
              <a:rPr lang="ru-RU" dirty="0"/>
              <a:t> на письме. </a:t>
            </a:r>
            <a:r>
              <a:rPr lang="ru-RU" dirty="0" err="1"/>
              <a:t>Дисграфия</a:t>
            </a:r>
            <a:r>
              <a:rPr lang="ru-RU" dirty="0"/>
              <a:t> может сопровождаться и неречевой </a:t>
            </a:r>
            <a:r>
              <a:rPr lang="ru-RU" dirty="0" err="1"/>
              <a:t>симтоматикой</a:t>
            </a:r>
            <a:r>
              <a:rPr lang="ru-RU" dirty="0"/>
              <a:t> (неврологическими нарушениями, нарушением познавательной деятельности, восприятия, памяти, внимания, психическими нарушениями). Неречевые </a:t>
            </a:r>
            <a:r>
              <a:rPr lang="ru-RU" dirty="0" err="1"/>
              <a:t>симтомы</a:t>
            </a:r>
            <a:r>
              <a:rPr lang="ru-RU" dirty="0"/>
              <a:t> определяются в этих случаях не характером </a:t>
            </a:r>
            <a:r>
              <a:rPr lang="ru-RU" dirty="0" err="1"/>
              <a:t>дисграфии</a:t>
            </a:r>
            <a:r>
              <a:rPr lang="ru-RU" dirty="0"/>
              <a:t> и в связи с этим не включаются в ее </a:t>
            </a:r>
            <a:r>
              <a:rPr lang="ru-RU" dirty="0" err="1"/>
              <a:t>симтоматику</a:t>
            </a:r>
            <a:r>
              <a:rPr lang="ru-RU" dirty="0"/>
              <a:t>, а совместно с нарушениями письма входят в структуру нервно-психических и речевых расстройств (при алалии, дизартрии, нарушениях речи при умственной отсталости и др.). Вместе с тем </a:t>
            </a:r>
            <a:r>
              <a:rPr lang="ru-RU" dirty="0" err="1"/>
              <a:t>дисграфия</a:t>
            </a:r>
            <a:r>
              <a:rPr lang="ru-RU" dirty="0"/>
              <a:t> (как и </a:t>
            </a:r>
            <a:r>
              <a:rPr lang="ru-RU" dirty="0" err="1"/>
              <a:t>дислексия</a:t>
            </a:r>
            <a:r>
              <a:rPr lang="ru-RU" dirty="0"/>
              <a:t>) у детей с нормальным интеллектом может вызывать различные отклонения в формировании личности, определенные психические наслоения.</a:t>
            </a:r>
            <a:endParaRPr lang="ru-RU" dirty="0"/>
          </a:p>
        </p:txBody>
      </p:sp>
    </p:spTree>
    <p:extLst>
      <p:ext uri="{BB962C8B-B14F-4D97-AF65-F5344CB8AC3E}">
        <p14:creationId xmlns:p14="http://schemas.microsoft.com/office/powerpoint/2010/main" val="1652827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Autofit/>
          </a:bodyPr>
          <a:lstStyle/>
          <a:p>
            <a:r>
              <a:rPr lang="ru-RU" sz="2800" dirty="0" smtClean="0"/>
              <a:t>Литература</a:t>
            </a:r>
            <a:br>
              <a:rPr lang="ru-RU" sz="2800" dirty="0" smtClean="0"/>
            </a:br>
            <a:r>
              <a:rPr lang="ru-RU" sz="2800" dirty="0" smtClean="0"/>
              <a:t>Основная</a:t>
            </a:r>
            <a:endParaRPr lang="ru-RU" sz="2800" dirty="0"/>
          </a:p>
        </p:txBody>
      </p:sp>
      <p:graphicFrame>
        <p:nvGraphicFramePr>
          <p:cNvPr id="8" name="Объект 7"/>
          <p:cNvGraphicFramePr>
            <a:graphicFrameLocks noGrp="1"/>
          </p:cNvGraphicFramePr>
          <p:nvPr>
            <p:ph idx="1"/>
            <p:extLst>
              <p:ext uri="{D42A27DB-BD31-4B8C-83A1-F6EECF244321}">
                <p14:modId xmlns:p14="http://schemas.microsoft.com/office/powerpoint/2010/main" val="235627455"/>
              </p:ext>
            </p:extLst>
          </p:nvPr>
        </p:nvGraphicFramePr>
        <p:xfrm>
          <a:off x="225859" y="1409312"/>
          <a:ext cx="8712969" cy="2523744"/>
        </p:xfrm>
        <a:graphic>
          <a:graphicData uri="http://schemas.openxmlformats.org/drawingml/2006/table">
            <a:tbl>
              <a:tblPr firstRow="1" firstCol="1" bandRow="1">
                <a:tableStyleId>{5C22544A-7EE6-4342-B048-85BDC9FD1C3A}</a:tableStyleId>
              </a:tblPr>
              <a:tblGrid>
                <a:gridCol w="520609"/>
                <a:gridCol w="3295815"/>
                <a:gridCol w="2974992"/>
                <a:gridCol w="1921553"/>
              </a:tblGrid>
              <a:tr h="495087">
                <a:tc>
                  <a:txBody>
                    <a:bodyPr/>
                    <a:lstStyle/>
                    <a:p>
                      <a:pPr algn="ctr">
                        <a:lnSpc>
                          <a:spcPct val="115000"/>
                        </a:lnSpc>
                        <a:spcAft>
                          <a:spcPts val="0"/>
                        </a:spcAft>
                        <a:tabLst>
                          <a:tab pos="2969895" algn="ctr"/>
                          <a:tab pos="5940425" algn="r"/>
                        </a:tabLst>
                      </a:pPr>
                      <a:r>
                        <a:rPr lang="ru-RU" sz="1200" kern="50" dirty="0">
                          <a:effectLst/>
                        </a:rPr>
                        <a:t> </a:t>
                      </a:r>
                    </a:p>
                    <a:p>
                      <a:pPr algn="ctr">
                        <a:lnSpc>
                          <a:spcPct val="115000"/>
                        </a:lnSpc>
                        <a:spcAft>
                          <a:spcPts val="0"/>
                        </a:spcAft>
                        <a:tabLst>
                          <a:tab pos="2969895" algn="ctr"/>
                          <a:tab pos="5940425" algn="r"/>
                        </a:tabLst>
                      </a:pPr>
                      <a:r>
                        <a:rPr lang="ru-RU" sz="1200" kern="50" dirty="0">
                          <a:effectLst/>
                        </a:rPr>
                        <a:t>№ п/п</a:t>
                      </a:r>
                    </a:p>
                    <a:p>
                      <a:pPr algn="ctr">
                        <a:lnSpc>
                          <a:spcPct val="115000"/>
                        </a:lnSpc>
                        <a:spcAft>
                          <a:spcPts val="0"/>
                        </a:spcAft>
                        <a:tabLst>
                          <a:tab pos="2969895" algn="ctr"/>
                          <a:tab pos="5940425" algn="r"/>
                        </a:tabLst>
                      </a:pPr>
                      <a:r>
                        <a:rPr lang="ru-RU" sz="1200" kern="50" dirty="0">
                          <a:effectLst/>
                        </a:rPr>
                        <a:t> </a:t>
                      </a:r>
                      <a:endParaRPr lang="ru-RU" sz="1200" kern="50" dirty="0">
                        <a:effectLst/>
                        <a:latin typeface="Times New Roman"/>
                        <a:ea typeface="Times New Roman"/>
                      </a:endParaRPr>
                    </a:p>
                  </a:txBody>
                  <a:tcPr marL="68580" marR="68580" marT="0" marB="0"/>
                </a:tc>
                <a:tc>
                  <a:txBody>
                    <a:bodyPr/>
                    <a:lstStyle/>
                    <a:p>
                      <a:pPr algn="ctr">
                        <a:lnSpc>
                          <a:spcPct val="115000"/>
                        </a:lnSpc>
                        <a:spcAft>
                          <a:spcPts val="0"/>
                        </a:spcAft>
                        <a:tabLst>
                          <a:tab pos="2969895" algn="ctr"/>
                          <a:tab pos="5940425" algn="r"/>
                        </a:tabLst>
                      </a:pPr>
                      <a:r>
                        <a:rPr lang="ru-RU" sz="1200" kern="50">
                          <a:effectLst/>
                        </a:rPr>
                        <a:t> </a:t>
                      </a:r>
                    </a:p>
                    <a:p>
                      <a:pPr algn="ctr">
                        <a:lnSpc>
                          <a:spcPct val="115000"/>
                        </a:lnSpc>
                        <a:spcAft>
                          <a:spcPts val="0"/>
                        </a:spcAft>
                        <a:tabLst>
                          <a:tab pos="2969895" algn="ctr"/>
                          <a:tab pos="5940425" algn="r"/>
                        </a:tabLst>
                      </a:pPr>
                      <a:r>
                        <a:rPr lang="ru-RU" sz="1200" kern="50">
                          <a:effectLst/>
                        </a:rPr>
                        <a:t>Наименование,</a:t>
                      </a:r>
                    </a:p>
                    <a:p>
                      <a:pPr algn="ctr">
                        <a:lnSpc>
                          <a:spcPct val="115000"/>
                        </a:lnSpc>
                        <a:spcAft>
                          <a:spcPts val="0"/>
                        </a:spcAft>
                        <a:tabLst>
                          <a:tab pos="2969895" algn="ctr"/>
                          <a:tab pos="5940425" algn="r"/>
                        </a:tabLst>
                      </a:pPr>
                      <a:r>
                        <a:rPr lang="ru-RU" sz="1200" kern="50">
                          <a:effectLst/>
                        </a:rPr>
                        <a:t>вид издания</a:t>
                      </a:r>
                    </a:p>
                    <a:p>
                      <a:pPr algn="ctr">
                        <a:lnSpc>
                          <a:spcPct val="115000"/>
                        </a:lnSpc>
                        <a:spcAft>
                          <a:spcPts val="0"/>
                        </a:spcAft>
                        <a:tabLst>
                          <a:tab pos="2969895" algn="ctr"/>
                          <a:tab pos="5940425" algn="r"/>
                        </a:tabLst>
                      </a:pPr>
                      <a:r>
                        <a:rPr lang="ru-RU" sz="1200" kern="50">
                          <a:effectLst/>
                        </a:rPr>
                        <a:t> </a:t>
                      </a:r>
                      <a:endParaRPr lang="ru-RU" sz="1200" kern="50">
                        <a:effectLst/>
                        <a:latin typeface="Times New Roman"/>
                        <a:ea typeface="Times New Roman"/>
                      </a:endParaRPr>
                    </a:p>
                  </a:txBody>
                  <a:tcPr marL="68580" marR="68580" marT="0" marB="0"/>
                </a:tc>
                <a:tc>
                  <a:txBody>
                    <a:bodyPr/>
                    <a:lstStyle/>
                    <a:p>
                      <a:pPr algn="ctr">
                        <a:lnSpc>
                          <a:spcPct val="115000"/>
                        </a:lnSpc>
                        <a:spcAft>
                          <a:spcPts val="0"/>
                        </a:spcAft>
                        <a:tabLst>
                          <a:tab pos="2969895" algn="ctr"/>
                          <a:tab pos="5940425" algn="r"/>
                        </a:tabLst>
                      </a:pPr>
                      <a:r>
                        <a:rPr lang="ru-RU" sz="1200" kern="50">
                          <a:effectLst/>
                        </a:rPr>
                        <a:t> </a:t>
                      </a:r>
                    </a:p>
                    <a:p>
                      <a:pPr algn="ctr">
                        <a:lnSpc>
                          <a:spcPct val="115000"/>
                        </a:lnSpc>
                        <a:spcAft>
                          <a:spcPts val="0"/>
                        </a:spcAft>
                        <a:tabLst>
                          <a:tab pos="2969895" algn="ctr"/>
                          <a:tab pos="5940425" algn="r"/>
                        </a:tabLst>
                      </a:pPr>
                      <a:r>
                        <a:rPr lang="ru-RU" sz="1200" kern="50">
                          <a:effectLst/>
                        </a:rPr>
                        <a:t>Автор (-ы),</a:t>
                      </a:r>
                    </a:p>
                    <a:p>
                      <a:pPr algn="ctr">
                        <a:lnSpc>
                          <a:spcPct val="115000"/>
                        </a:lnSpc>
                        <a:spcAft>
                          <a:spcPts val="0"/>
                        </a:spcAft>
                        <a:tabLst>
                          <a:tab pos="2969895" algn="ctr"/>
                          <a:tab pos="5940425" algn="r"/>
                        </a:tabLst>
                      </a:pPr>
                      <a:r>
                        <a:rPr lang="ru-RU" sz="1200" kern="50">
                          <a:effectLst/>
                        </a:rPr>
                        <a:t>составитель (-и),</a:t>
                      </a:r>
                    </a:p>
                    <a:p>
                      <a:pPr algn="ctr">
                        <a:lnSpc>
                          <a:spcPct val="115000"/>
                        </a:lnSpc>
                        <a:spcAft>
                          <a:spcPts val="0"/>
                        </a:spcAft>
                        <a:tabLst>
                          <a:tab pos="2969895" algn="ctr"/>
                          <a:tab pos="5940425" algn="r"/>
                        </a:tabLst>
                      </a:pPr>
                      <a:r>
                        <a:rPr lang="ru-RU" sz="1200" kern="50">
                          <a:effectLst/>
                        </a:rPr>
                        <a:t>редактор (-ы)</a:t>
                      </a:r>
                    </a:p>
                    <a:p>
                      <a:pPr algn="ctr">
                        <a:lnSpc>
                          <a:spcPct val="115000"/>
                        </a:lnSpc>
                        <a:spcAft>
                          <a:spcPts val="0"/>
                        </a:spcAft>
                        <a:tabLst>
                          <a:tab pos="2969895" algn="ctr"/>
                          <a:tab pos="5940425" algn="r"/>
                        </a:tabLst>
                      </a:pPr>
                      <a:r>
                        <a:rPr lang="ru-RU" sz="1200" kern="50">
                          <a:effectLst/>
                        </a:rPr>
                        <a:t> </a:t>
                      </a:r>
                      <a:endParaRPr lang="ru-RU" sz="1200" kern="50">
                        <a:effectLst/>
                        <a:latin typeface="Times New Roman"/>
                        <a:ea typeface="Times New Roman"/>
                      </a:endParaRPr>
                    </a:p>
                  </a:txBody>
                  <a:tcPr marL="68580" marR="68580" marT="0" marB="0"/>
                </a:tc>
                <a:tc>
                  <a:txBody>
                    <a:bodyPr/>
                    <a:lstStyle/>
                    <a:p>
                      <a:pPr algn="ctr">
                        <a:lnSpc>
                          <a:spcPct val="115000"/>
                        </a:lnSpc>
                        <a:spcAft>
                          <a:spcPts val="0"/>
                        </a:spcAft>
                        <a:tabLst>
                          <a:tab pos="2969895" algn="ctr"/>
                          <a:tab pos="5940425" algn="r"/>
                        </a:tabLst>
                      </a:pPr>
                      <a:r>
                        <a:rPr lang="ru-RU" sz="1200" kern="50">
                          <a:effectLst/>
                        </a:rPr>
                        <a:t>Место издания, издатель</a:t>
                      </a:r>
                    </a:p>
                    <a:p>
                      <a:pPr algn="ctr">
                        <a:lnSpc>
                          <a:spcPct val="115000"/>
                        </a:lnSpc>
                        <a:spcAft>
                          <a:spcPts val="0"/>
                        </a:spcAft>
                        <a:tabLst>
                          <a:tab pos="2969895" algn="ctr"/>
                          <a:tab pos="5940425" algn="r"/>
                        </a:tabLst>
                      </a:pPr>
                      <a:r>
                        <a:rPr lang="ru-RU" sz="1200" kern="50">
                          <a:effectLst/>
                        </a:rPr>
                        <a:t>ство, год</a:t>
                      </a:r>
                    </a:p>
                    <a:p>
                      <a:pPr algn="ctr">
                        <a:lnSpc>
                          <a:spcPct val="115000"/>
                        </a:lnSpc>
                        <a:spcAft>
                          <a:spcPts val="0"/>
                        </a:spcAft>
                        <a:tabLst>
                          <a:tab pos="2969895" algn="ctr"/>
                          <a:tab pos="5940425" algn="r"/>
                        </a:tabLst>
                      </a:pPr>
                      <a:r>
                        <a:rPr lang="ru-RU" sz="1200" kern="50">
                          <a:effectLst/>
                        </a:rPr>
                        <a:t> </a:t>
                      </a:r>
                      <a:endParaRPr lang="ru-RU" sz="1200" kern="50">
                        <a:effectLst/>
                        <a:latin typeface="Times New Roman"/>
                        <a:ea typeface="Times New Roman"/>
                      </a:endParaRPr>
                    </a:p>
                  </a:txBody>
                  <a:tcPr marL="68580" marR="68580" marT="0" marB="0"/>
                </a:tc>
              </a:tr>
              <a:tr h="0">
                <a:tc>
                  <a:txBody>
                    <a:bodyPr/>
                    <a:lstStyle/>
                    <a:p>
                      <a:pPr algn="ctr">
                        <a:lnSpc>
                          <a:spcPct val="115000"/>
                        </a:lnSpc>
                        <a:spcAft>
                          <a:spcPts val="0"/>
                        </a:spcAft>
                        <a:tabLst>
                          <a:tab pos="2969895" algn="ctr"/>
                          <a:tab pos="5940425" algn="r"/>
                        </a:tabLst>
                      </a:pPr>
                      <a:r>
                        <a:rPr lang="ru-RU" sz="1200" kern="50">
                          <a:effectLst/>
                        </a:rPr>
                        <a:t>1</a:t>
                      </a:r>
                      <a:endParaRPr lang="ru-RU" sz="1200" kern="50">
                        <a:effectLst/>
                        <a:latin typeface="Times New Roman"/>
                        <a:ea typeface="Times New Roman"/>
                      </a:endParaRPr>
                    </a:p>
                  </a:txBody>
                  <a:tcPr marL="68580" marR="68580" marT="0" marB="0"/>
                </a:tc>
                <a:tc>
                  <a:txBody>
                    <a:bodyPr/>
                    <a:lstStyle/>
                    <a:p>
                      <a:pPr algn="ctr">
                        <a:lnSpc>
                          <a:spcPct val="115000"/>
                        </a:lnSpc>
                        <a:spcAft>
                          <a:spcPts val="0"/>
                        </a:spcAft>
                        <a:tabLst>
                          <a:tab pos="2969895" algn="ctr"/>
                          <a:tab pos="5940425" algn="r"/>
                        </a:tabLst>
                      </a:pPr>
                      <a:r>
                        <a:rPr lang="ru-RU" sz="1200" kern="50">
                          <a:effectLst/>
                        </a:rPr>
                        <a:t>2</a:t>
                      </a:r>
                      <a:endParaRPr lang="ru-RU" sz="1200" kern="50">
                        <a:effectLst/>
                        <a:latin typeface="Times New Roman"/>
                        <a:ea typeface="Times New Roman"/>
                      </a:endParaRPr>
                    </a:p>
                  </a:txBody>
                  <a:tcPr marL="68580" marR="68580" marT="0" marB="0"/>
                </a:tc>
                <a:tc>
                  <a:txBody>
                    <a:bodyPr/>
                    <a:lstStyle/>
                    <a:p>
                      <a:pPr algn="ctr">
                        <a:lnSpc>
                          <a:spcPct val="115000"/>
                        </a:lnSpc>
                        <a:spcAft>
                          <a:spcPts val="0"/>
                        </a:spcAft>
                        <a:tabLst>
                          <a:tab pos="2969895" algn="ctr"/>
                          <a:tab pos="5940425" algn="r"/>
                        </a:tabLst>
                      </a:pPr>
                      <a:r>
                        <a:rPr lang="ru-RU" sz="1200" kern="50">
                          <a:effectLst/>
                        </a:rPr>
                        <a:t>3</a:t>
                      </a:r>
                      <a:endParaRPr lang="ru-RU" sz="1200" kern="50">
                        <a:effectLst/>
                        <a:latin typeface="Times New Roman"/>
                        <a:ea typeface="Times New Roman"/>
                      </a:endParaRPr>
                    </a:p>
                  </a:txBody>
                  <a:tcPr marL="68580" marR="68580" marT="0" marB="0"/>
                </a:tc>
                <a:tc>
                  <a:txBody>
                    <a:bodyPr/>
                    <a:lstStyle/>
                    <a:p>
                      <a:pPr algn="ctr">
                        <a:lnSpc>
                          <a:spcPct val="115000"/>
                        </a:lnSpc>
                        <a:spcAft>
                          <a:spcPts val="0"/>
                        </a:spcAft>
                        <a:tabLst>
                          <a:tab pos="2969895" algn="ctr"/>
                          <a:tab pos="5940425" algn="r"/>
                        </a:tabLst>
                      </a:pPr>
                      <a:r>
                        <a:rPr lang="ru-RU" sz="1200" kern="50">
                          <a:effectLst/>
                        </a:rPr>
                        <a:t>4</a:t>
                      </a:r>
                      <a:endParaRPr lang="ru-RU" sz="1200" kern="50">
                        <a:effectLst/>
                        <a:latin typeface="Times New Roman"/>
                        <a:ea typeface="Times New Roman"/>
                      </a:endParaRPr>
                    </a:p>
                  </a:txBody>
                  <a:tcPr marL="68580" marR="68580" marT="0" marB="0"/>
                </a:tc>
              </a:tr>
              <a:tr h="0">
                <a:tc>
                  <a:txBody>
                    <a:bodyPr/>
                    <a:lstStyle/>
                    <a:p>
                      <a:pPr algn="ctr">
                        <a:lnSpc>
                          <a:spcPct val="115000"/>
                        </a:lnSpc>
                        <a:spcAft>
                          <a:spcPts val="0"/>
                        </a:spcAft>
                        <a:tabLst>
                          <a:tab pos="2969895" algn="ctr"/>
                          <a:tab pos="5940425" algn="r"/>
                        </a:tabLst>
                      </a:pPr>
                      <a:r>
                        <a:rPr lang="ru-RU" sz="1200" kern="50">
                          <a:effectLst/>
                        </a:rPr>
                        <a:t>1</a:t>
                      </a:r>
                      <a:endParaRPr lang="ru-RU" sz="1200" kern="5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dirty="0">
                          <a:effectLst/>
                        </a:rPr>
                        <a:t>Гусев, Е. И. Неврология и нейрохирургия: учебник в 2 т.: 1 т.</a:t>
                      </a:r>
                      <a:endParaRPr lang="ru-RU" sz="1200" kern="50" dirty="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a:effectLst/>
                        </a:rPr>
                        <a:t>Е. И. Гусев, А. Н. Коновалов, В. И. Скворцова</a:t>
                      </a:r>
                      <a:endParaRPr lang="ru-RU" sz="1200" kern="5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a:effectLst/>
                        </a:rPr>
                        <a:t>М.:ГЭОТАР-Медиа, 2007</a:t>
                      </a:r>
                      <a:endParaRPr lang="ru-RU" sz="1200" kern="50">
                        <a:effectLst/>
                        <a:latin typeface="Times New Roman"/>
                        <a:ea typeface="Times New Roman"/>
                      </a:endParaRPr>
                    </a:p>
                  </a:txBody>
                  <a:tcPr marL="68580" marR="68580" marT="0" marB="0"/>
                </a:tc>
              </a:tr>
              <a:tr h="0">
                <a:tc>
                  <a:txBody>
                    <a:bodyPr/>
                    <a:lstStyle/>
                    <a:p>
                      <a:pPr algn="ctr">
                        <a:lnSpc>
                          <a:spcPct val="115000"/>
                        </a:lnSpc>
                        <a:spcAft>
                          <a:spcPts val="0"/>
                        </a:spcAft>
                        <a:tabLst>
                          <a:tab pos="2969895" algn="ctr"/>
                          <a:tab pos="5940425" algn="r"/>
                        </a:tabLst>
                      </a:pPr>
                      <a:r>
                        <a:rPr lang="ru-RU" sz="1200" kern="50">
                          <a:effectLst/>
                        </a:rPr>
                        <a:t>2</a:t>
                      </a:r>
                      <a:endParaRPr lang="ru-RU" sz="1200" kern="5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a:effectLst/>
                        </a:rPr>
                        <a:t>Гусев, Е. И. Неврология и нейрохирургия: учебник в 2 т.: 2 т. </a:t>
                      </a:r>
                      <a:endParaRPr lang="ru-RU" sz="1200" kern="5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a:effectLst/>
                        </a:rPr>
                        <a:t>Е. И. Гусев, А. Н. Коновалов, В. И. Скворцова</a:t>
                      </a:r>
                      <a:endParaRPr lang="ru-RU" sz="1200" kern="5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a:effectLst/>
                        </a:rPr>
                        <a:t>М.:ГЭОТАР-Медиа, 2009</a:t>
                      </a:r>
                      <a:endParaRPr lang="ru-RU" sz="1200" kern="50">
                        <a:effectLst/>
                        <a:latin typeface="Times New Roman"/>
                        <a:ea typeface="Times New Roman"/>
                      </a:endParaRPr>
                    </a:p>
                  </a:txBody>
                  <a:tcPr marL="68580" marR="68580" marT="0" marB="0"/>
                </a:tc>
              </a:tr>
              <a:tr h="0">
                <a:tc>
                  <a:txBody>
                    <a:bodyPr/>
                    <a:lstStyle/>
                    <a:p>
                      <a:pPr algn="ctr">
                        <a:lnSpc>
                          <a:spcPct val="115000"/>
                        </a:lnSpc>
                        <a:spcAft>
                          <a:spcPts val="0"/>
                        </a:spcAft>
                        <a:tabLst>
                          <a:tab pos="2969895" algn="ctr"/>
                          <a:tab pos="5940425" algn="r"/>
                        </a:tabLst>
                      </a:pPr>
                      <a:r>
                        <a:rPr lang="ru-RU" sz="1200" kern="50">
                          <a:effectLst/>
                        </a:rPr>
                        <a:t>3</a:t>
                      </a:r>
                      <a:endParaRPr lang="ru-RU" sz="1200" kern="50">
                        <a:effectLst/>
                        <a:latin typeface="Times New Roman"/>
                        <a:ea typeface="Times New Roman"/>
                      </a:endParaRPr>
                    </a:p>
                  </a:txBody>
                  <a:tcPr marL="68580" marR="68580" marT="0" marB="0"/>
                </a:tc>
                <a:tc>
                  <a:txBody>
                    <a:bodyPr/>
                    <a:lstStyle/>
                    <a:p>
                      <a:pPr>
                        <a:lnSpc>
                          <a:spcPct val="115000"/>
                        </a:lnSpc>
                        <a:spcAft>
                          <a:spcPts val="0"/>
                        </a:spcAft>
                      </a:pPr>
                      <a:r>
                        <a:rPr lang="ru-RU" sz="1200">
                          <a:effectLst/>
                        </a:rPr>
                        <a:t>Клиническая психология  </a:t>
                      </a:r>
                      <a:endParaRPr lang="ru-RU" sz="1200">
                        <a:solidFill>
                          <a:srgbClr val="000000"/>
                        </a:solidFill>
                        <a:effectLst/>
                        <a:latin typeface="Times New Roman"/>
                        <a:ea typeface="Times New Roman"/>
                      </a:endParaRPr>
                    </a:p>
                  </a:txBody>
                  <a:tcPr marL="68580" marR="68580" marT="0" marB="0"/>
                </a:tc>
                <a:tc>
                  <a:txBody>
                    <a:bodyPr/>
                    <a:lstStyle/>
                    <a:p>
                      <a:pPr>
                        <a:lnSpc>
                          <a:spcPct val="115000"/>
                        </a:lnSpc>
                        <a:spcAft>
                          <a:spcPts val="0"/>
                        </a:spcAft>
                      </a:pPr>
                      <a:r>
                        <a:rPr lang="ru-RU" sz="1200">
                          <a:effectLst/>
                        </a:rPr>
                        <a:t>Карвасарский Б.Д.</a:t>
                      </a:r>
                      <a:endParaRPr lang="ru-RU" sz="1200">
                        <a:solidFill>
                          <a:srgbClr val="000000"/>
                        </a:solidFill>
                        <a:effectLst/>
                        <a:latin typeface="Times New Roman"/>
                        <a:ea typeface="Times New Roman"/>
                      </a:endParaRPr>
                    </a:p>
                  </a:txBody>
                  <a:tcPr marL="68580" marR="68580" marT="0" marB="0"/>
                </a:tc>
                <a:tc>
                  <a:txBody>
                    <a:bodyPr/>
                    <a:lstStyle/>
                    <a:p>
                      <a:pPr>
                        <a:lnSpc>
                          <a:spcPct val="115000"/>
                        </a:lnSpc>
                        <a:spcAft>
                          <a:spcPts val="0"/>
                        </a:spcAft>
                      </a:pPr>
                      <a:r>
                        <a:rPr lang="ru-RU" sz="1200">
                          <a:effectLst/>
                        </a:rPr>
                        <a:t>СПб.: Питер, 2010 </a:t>
                      </a:r>
                      <a:endParaRPr lang="ru-RU" sz="1200">
                        <a:solidFill>
                          <a:srgbClr val="000000"/>
                        </a:solidFill>
                        <a:effectLst/>
                        <a:latin typeface="Times New Roman"/>
                        <a:ea typeface="Times New Roman"/>
                      </a:endParaRPr>
                    </a:p>
                  </a:txBody>
                  <a:tcPr marL="68580" marR="68580" marT="0" marB="0"/>
                </a:tc>
              </a:tr>
              <a:tr h="0">
                <a:tc>
                  <a:txBody>
                    <a:bodyPr/>
                    <a:lstStyle/>
                    <a:p>
                      <a:pPr>
                        <a:lnSpc>
                          <a:spcPct val="115000"/>
                        </a:lnSpc>
                        <a:spcAft>
                          <a:spcPts val="0"/>
                        </a:spcAft>
                      </a:pPr>
                      <a:r>
                        <a:rPr lang="ru-RU" sz="1200">
                          <a:effectLst/>
                        </a:rPr>
                        <a:t>2 </a:t>
                      </a:r>
                      <a:endParaRPr lang="ru-RU" sz="1200">
                        <a:solidFill>
                          <a:srgbClr val="000000"/>
                        </a:solidFill>
                        <a:effectLst/>
                        <a:latin typeface="Times New Roman"/>
                        <a:ea typeface="Times New Roman"/>
                      </a:endParaRPr>
                    </a:p>
                  </a:txBody>
                  <a:tcPr marL="68580" marR="68580" marT="0" marB="0"/>
                </a:tc>
                <a:tc>
                  <a:txBody>
                    <a:bodyPr/>
                    <a:lstStyle/>
                    <a:p>
                      <a:pPr>
                        <a:lnSpc>
                          <a:spcPct val="115000"/>
                        </a:lnSpc>
                        <a:spcAft>
                          <a:spcPts val="0"/>
                        </a:spcAft>
                      </a:pPr>
                      <a:r>
                        <a:rPr lang="ru-RU" sz="1200" dirty="0">
                          <a:effectLst/>
                        </a:rPr>
                        <a:t>Введение в клиническую психологию </a:t>
                      </a:r>
                      <a:endParaRPr lang="ru-RU" sz="1200" dirty="0">
                        <a:solidFill>
                          <a:srgbClr val="000000"/>
                        </a:solidFill>
                        <a:effectLst/>
                        <a:latin typeface="Times New Roman"/>
                        <a:ea typeface="Times New Roman"/>
                      </a:endParaRPr>
                    </a:p>
                  </a:txBody>
                  <a:tcPr marL="68580" marR="68580" marT="0" marB="0"/>
                </a:tc>
                <a:tc>
                  <a:txBody>
                    <a:bodyPr/>
                    <a:lstStyle/>
                    <a:p>
                      <a:pPr>
                        <a:lnSpc>
                          <a:spcPct val="115000"/>
                        </a:lnSpc>
                        <a:spcAft>
                          <a:spcPts val="0"/>
                        </a:spcAft>
                      </a:pPr>
                      <a:r>
                        <a:rPr lang="ru-RU" sz="1200">
                          <a:effectLst/>
                        </a:rPr>
                        <a:t>Сидоров П.И., Парняков А.В. </a:t>
                      </a:r>
                      <a:endParaRPr lang="ru-RU" sz="1200">
                        <a:solidFill>
                          <a:srgbClr val="000000"/>
                        </a:solidFill>
                        <a:effectLst/>
                        <a:latin typeface="Times New Roman"/>
                        <a:ea typeface="Times New Roman"/>
                      </a:endParaRPr>
                    </a:p>
                  </a:txBody>
                  <a:tcPr marL="68580" marR="68580" marT="0" marB="0"/>
                </a:tc>
                <a:tc>
                  <a:txBody>
                    <a:bodyPr/>
                    <a:lstStyle/>
                    <a:p>
                      <a:pPr>
                        <a:lnSpc>
                          <a:spcPct val="115000"/>
                        </a:lnSpc>
                        <a:spcAft>
                          <a:spcPts val="0"/>
                        </a:spcAft>
                      </a:pPr>
                      <a:r>
                        <a:rPr lang="ru-RU" sz="1200" dirty="0">
                          <a:effectLst/>
                        </a:rPr>
                        <a:t>М.: ГЭОТАР-Медиа, 2008 </a:t>
                      </a:r>
                      <a:endParaRPr lang="ru-RU" sz="1200" dirty="0">
                        <a:solidFill>
                          <a:srgbClr val="000000"/>
                        </a:solidFill>
                        <a:effectLst/>
                        <a:latin typeface="Times New Roman"/>
                        <a:ea typeface="Times New Roman"/>
                      </a:endParaRPr>
                    </a:p>
                  </a:txBody>
                  <a:tcPr marL="68580" marR="68580" marT="0" marB="0"/>
                </a:tc>
              </a:tr>
            </a:tbl>
          </a:graphicData>
        </a:graphic>
      </p:graphicFrame>
      <p:graphicFrame>
        <p:nvGraphicFramePr>
          <p:cNvPr id="9" name="Таблица 8"/>
          <p:cNvGraphicFramePr>
            <a:graphicFrameLocks noGrp="1"/>
          </p:cNvGraphicFramePr>
          <p:nvPr>
            <p:extLst>
              <p:ext uri="{D42A27DB-BD31-4B8C-83A1-F6EECF244321}">
                <p14:modId xmlns:p14="http://schemas.microsoft.com/office/powerpoint/2010/main" val="1266288354"/>
              </p:ext>
            </p:extLst>
          </p:nvPr>
        </p:nvGraphicFramePr>
        <p:xfrm>
          <a:off x="251520" y="4581128"/>
          <a:ext cx="8712968" cy="432048"/>
        </p:xfrm>
        <a:graphic>
          <a:graphicData uri="http://schemas.openxmlformats.org/drawingml/2006/table">
            <a:tbl>
              <a:tblPr firstRow="1" firstCol="1" bandRow="1">
                <a:tableStyleId>{5C22544A-7EE6-4342-B048-85BDC9FD1C3A}</a:tableStyleId>
              </a:tblPr>
              <a:tblGrid>
                <a:gridCol w="520610"/>
                <a:gridCol w="3323401"/>
                <a:gridCol w="2947405"/>
                <a:gridCol w="1921552"/>
              </a:tblGrid>
              <a:tr h="432048">
                <a:tc>
                  <a:txBody>
                    <a:bodyPr/>
                    <a:lstStyle/>
                    <a:p>
                      <a:pPr algn="ctr">
                        <a:lnSpc>
                          <a:spcPct val="115000"/>
                        </a:lnSpc>
                        <a:spcAft>
                          <a:spcPts val="0"/>
                        </a:spcAft>
                        <a:tabLst>
                          <a:tab pos="2969895" algn="ctr"/>
                          <a:tab pos="5940425" algn="r"/>
                        </a:tabLst>
                      </a:pPr>
                      <a:r>
                        <a:rPr lang="ru-RU" sz="1200" kern="50" dirty="0">
                          <a:effectLst/>
                        </a:rPr>
                        <a:t>1</a:t>
                      </a:r>
                      <a:endParaRPr lang="ru-RU" sz="1200" kern="50" dirty="0">
                        <a:effectLst/>
                        <a:latin typeface="Times New Roman"/>
                        <a:ea typeface="Times New Roman"/>
                      </a:endParaRPr>
                    </a:p>
                  </a:txBody>
                  <a:tcPr marL="68580" marR="68580" marT="0" marB="0"/>
                </a:tc>
                <a:tc>
                  <a:txBody>
                    <a:bodyPr/>
                    <a:lstStyle/>
                    <a:p>
                      <a:pPr algn="just">
                        <a:lnSpc>
                          <a:spcPct val="115000"/>
                        </a:lnSpc>
                        <a:spcAft>
                          <a:spcPts val="0"/>
                        </a:spcAft>
                        <a:tabLst>
                          <a:tab pos="2969895" algn="ctr"/>
                          <a:tab pos="5940425" algn="r"/>
                        </a:tabLst>
                      </a:pPr>
                      <a:r>
                        <a:rPr lang="ru-RU" sz="1200" kern="50">
                          <a:effectLst/>
                        </a:rPr>
                        <a:t>Клиническая психология </a:t>
                      </a:r>
                      <a:endParaRPr lang="ru-RU" sz="1200" kern="50">
                        <a:effectLst/>
                        <a:latin typeface="Times New Roman"/>
                        <a:ea typeface="Times New Roman"/>
                      </a:endParaRPr>
                    </a:p>
                  </a:txBody>
                  <a:tcPr marL="68580" marR="68580" marT="0" marB="0"/>
                </a:tc>
                <a:tc>
                  <a:txBody>
                    <a:bodyPr/>
                    <a:lstStyle/>
                    <a:p>
                      <a:pPr>
                        <a:lnSpc>
                          <a:spcPct val="115000"/>
                        </a:lnSpc>
                        <a:spcAft>
                          <a:spcPts val="0"/>
                        </a:spcAft>
                        <a:tabLst>
                          <a:tab pos="2969895" algn="ctr"/>
                          <a:tab pos="5940425" algn="r"/>
                        </a:tabLst>
                      </a:pPr>
                      <a:r>
                        <a:rPr lang="ru-RU" sz="1200" kern="50" dirty="0">
                          <a:effectLst/>
                        </a:rPr>
                        <a:t>под ред. </a:t>
                      </a:r>
                      <a:r>
                        <a:rPr lang="ru-RU" sz="1200" kern="50" dirty="0" err="1">
                          <a:effectLst/>
                        </a:rPr>
                        <a:t>М.Перре</a:t>
                      </a:r>
                      <a:r>
                        <a:rPr lang="ru-RU" sz="1200" kern="50" dirty="0">
                          <a:effectLst/>
                        </a:rPr>
                        <a:t> , </a:t>
                      </a:r>
                      <a:r>
                        <a:rPr lang="ru-RU" sz="1200" kern="50" dirty="0" err="1">
                          <a:effectLst/>
                        </a:rPr>
                        <a:t>У.Бауманна</a:t>
                      </a:r>
                      <a:endParaRPr lang="ru-RU" sz="1200" kern="50" dirty="0">
                        <a:effectLst/>
                        <a:latin typeface="Times New Roman"/>
                        <a:ea typeface="Times New Roman"/>
                      </a:endParaRPr>
                    </a:p>
                  </a:txBody>
                  <a:tcPr marL="68580" marR="68580" marT="0" marB="0"/>
                </a:tc>
                <a:tc>
                  <a:txBody>
                    <a:bodyPr/>
                    <a:lstStyle/>
                    <a:p>
                      <a:pPr algn="just">
                        <a:lnSpc>
                          <a:spcPct val="115000"/>
                        </a:lnSpc>
                        <a:spcAft>
                          <a:spcPts val="0"/>
                        </a:spcAft>
                        <a:tabLst>
                          <a:tab pos="2969895" algn="ctr"/>
                          <a:tab pos="5940425" algn="r"/>
                        </a:tabLst>
                      </a:pPr>
                      <a:r>
                        <a:rPr lang="ru-RU" sz="1200" kern="50" dirty="0">
                          <a:effectLst/>
                        </a:rPr>
                        <a:t>СПб.: Питер, 2007 </a:t>
                      </a:r>
                      <a:endParaRPr lang="ru-RU" sz="1200" kern="50" dirty="0">
                        <a:effectLst/>
                        <a:latin typeface="Times New Roman"/>
                        <a:ea typeface="Times New Roman"/>
                      </a:endParaRPr>
                    </a:p>
                  </a:txBody>
                  <a:tcPr marL="68580" marR="68580" marT="0" marB="0"/>
                </a:tc>
              </a:tr>
            </a:tbl>
          </a:graphicData>
        </a:graphic>
      </p:graphicFrame>
      <p:graphicFrame>
        <p:nvGraphicFramePr>
          <p:cNvPr id="10" name="Таблица 9"/>
          <p:cNvGraphicFramePr>
            <a:graphicFrameLocks noGrp="1"/>
          </p:cNvGraphicFramePr>
          <p:nvPr>
            <p:extLst>
              <p:ext uri="{D42A27DB-BD31-4B8C-83A1-F6EECF244321}">
                <p14:modId xmlns:p14="http://schemas.microsoft.com/office/powerpoint/2010/main" val="1223868250"/>
              </p:ext>
            </p:extLst>
          </p:nvPr>
        </p:nvGraphicFramePr>
        <p:xfrm>
          <a:off x="251520" y="5733256"/>
          <a:ext cx="8572847" cy="740410"/>
        </p:xfrm>
        <a:graphic>
          <a:graphicData uri="http://schemas.openxmlformats.org/drawingml/2006/table">
            <a:tbl>
              <a:tblPr>
                <a:tableStyleId>{5C22544A-7EE6-4342-B048-85BDC9FD1C3A}</a:tableStyleId>
              </a:tblPr>
              <a:tblGrid>
                <a:gridCol w="726843"/>
                <a:gridCol w="7846004"/>
              </a:tblGrid>
              <a:tr h="303530">
                <a:tc>
                  <a:txBody>
                    <a:bodyPr/>
                    <a:lstStyle/>
                    <a:p>
                      <a:pPr>
                        <a:lnSpc>
                          <a:spcPct val="115000"/>
                        </a:lnSpc>
                        <a:spcAft>
                          <a:spcPts val="0"/>
                        </a:spcAft>
                      </a:pPr>
                      <a:r>
                        <a:rPr lang="ru-RU" sz="1200" kern="50" dirty="0">
                          <a:effectLst/>
                        </a:rPr>
                        <a:t>1.</a:t>
                      </a:r>
                      <a:endParaRPr lang="ru-RU" sz="1200" kern="50" dirty="0">
                        <a:effectLst/>
                        <a:latin typeface="Times New Roman"/>
                        <a:ea typeface="Times New Roman"/>
                      </a:endParaRPr>
                    </a:p>
                  </a:txBody>
                  <a:tcPr marL="68580" marR="68580" marT="0" marB="0"/>
                </a:tc>
                <a:tc>
                  <a:txBody>
                    <a:bodyPr/>
                    <a:lstStyle/>
                    <a:p>
                      <a:pPr>
                        <a:lnSpc>
                          <a:spcPct val="115000"/>
                        </a:lnSpc>
                        <a:spcAft>
                          <a:spcPts val="0"/>
                        </a:spcAft>
                      </a:pPr>
                      <a:r>
                        <a:rPr lang="ru-RU" sz="1200" kern="50">
                          <a:effectLst/>
                        </a:rPr>
                        <a:t>ИБС КрасГМУ</a:t>
                      </a:r>
                      <a:endParaRPr lang="ru-RU" sz="1200" kern="50">
                        <a:effectLst/>
                        <a:latin typeface="Times New Roman"/>
                        <a:ea typeface="Times New Roman"/>
                      </a:endParaRPr>
                    </a:p>
                  </a:txBody>
                  <a:tcPr marL="68580" marR="68580" marT="0" marB="0"/>
                </a:tc>
              </a:tr>
              <a:tr h="218440">
                <a:tc>
                  <a:txBody>
                    <a:bodyPr/>
                    <a:lstStyle/>
                    <a:p>
                      <a:pPr>
                        <a:lnSpc>
                          <a:spcPct val="115000"/>
                        </a:lnSpc>
                        <a:spcAft>
                          <a:spcPts val="0"/>
                        </a:spcAft>
                      </a:pPr>
                      <a:r>
                        <a:rPr lang="ru-RU" sz="1200" kern="50">
                          <a:effectLst/>
                        </a:rPr>
                        <a:t>2.</a:t>
                      </a:r>
                      <a:endParaRPr lang="ru-RU" sz="1200" kern="50">
                        <a:effectLst/>
                        <a:latin typeface="Times New Roman"/>
                        <a:ea typeface="Times New Roman"/>
                      </a:endParaRPr>
                    </a:p>
                  </a:txBody>
                  <a:tcPr marL="68580" marR="68580" marT="0" marB="0"/>
                </a:tc>
                <a:tc>
                  <a:txBody>
                    <a:bodyPr/>
                    <a:lstStyle/>
                    <a:p>
                      <a:pPr>
                        <a:lnSpc>
                          <a:spcPct val="115000"/>
                        </a:lnSpc>
                        <a:spcAft>
                          <a:spcPts val="0"/>
                        </a:spcAft>
                      </a:pPr>
                      <a:r>
                        <a:rPr lang="ru-RU" sz="1200" kern="50">
                          <a:effectLst/>
                        </a:rPr>
                        <a:t>БМ МедАрт</a:t>
                      </a:r>
                      <a:endParaRPr lang="ru-RU" sz="1200" kern="50">
                        <a:effectLst/>
                        <a:latin typeface="Times New Roman"/>
                        <a:ea typeface="Times New Roman"/>
                      </a:endParaRPr>
                    </a:p>
                  </a:txBody>
                  <a:tcPr marL="68580" marR="68580" marT="0" marB="0"/>
                </a:tc>
              </a:tr>
              <a:tr h="218440">
                <a:tc>
                  <a:txBody>
                    <a:bodyPr/>
                    <a:lstStyle/>
                    <a:p>
                      <a:pPr>
                        <a:lnSpc>
                          <a:spcPct val="115000"/>
                        </a:lnSpc>
                        <a:spcAft>
                          <a:spcPts val="0"/>
                        </a:spcAft>
                      </a:pPr>
                      <a:r>
                        <a:rPr lang="ru-RU" sz="1200" kern="50">
                          <a:effectLst/>
                        </a:rPr>
                        <a:t>3.</a:t>
                      </a:r>
                      <a:endParaRPr lang="ru-RU" sz="1200" kern="50">
                        <a:effectLst/>
                        <a:latin typeface="Times New Roman"/>
                        <a:ea typeface="Times New Roman"/>
                      </a:endParaRPr>
                    </a:p>
                  </a:txBody>
                  <a:tcPr marL="68580" marR="68580" marT="0" marB="0"/>
                </a:tc>
                <a:tc>
                  <a:txBody>
                    <a:bodyPr/>
                    <a:lstStyle/>
                    <a:p>
                      <a:pPr>
                        <a:lnSpc>
                          <a:spcPct val="115000"/>
                        </a:lnSpc>
                        <a:spcAft>
                          <a:spcPts val="0"/>
                        </a:spcAft>
                      </a:pPr>
                      <a:r>
                        <a:rPr lang="ru-RU" sz="1200" kern="50" dirty="0">
                          <a:effectLst/>
                        </a:rPr>
                        <a:t>БД </a:t>
                      </a:r>
                      <a:r>
                        <a:rPr lang="en-US" sz="1200" kern="50" dirty="0" err="1">
                          <a:effectLst/>
                        </a:rPr>
                        <a:t>Ebsco</a:t>
                      </a:r>
                      <a:endParaRPr lang="ru-RU" sz="1200" kern="50" dirty="0">
                        <a:effectLst/>
                        <a:latin typeface="Times New Roman"/>
                        <a:ea typeface="Times New Roman"/>
                      </a:endParaRPr>
                    </a:p>
                  </a:txBody>
                  <a:tcPr marL="68580" marR="68580" marT="0" marB="0"/>
                </a:tc>
              </a:tr>
            </a:tbl>
          </a:graphicData>
        </a:graphic>
      </p:graphicFrame>
      <p:sp>
        <p:nvSpPr>
          <p:cNvPr id="11" name="Заголовок 1"/>
          <p:cNvSpPr txBox="1">
            <a:spLocks/>
          </p:cNvSpPr>
          <p:nvPr/>
        </p:nvSpPr>
        <p:spPr>
          <a:xfrm>
            <a:off x="467544" y="3933056"/>
            <a:ext cx="8229600" cy="70609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800" dirty="0" smtClean="0"/>
              <a:t>Дополнительная </a:t>
            </a:r>
            <a:endParaRPr lang="ru-RU" sz="2800" dirty="0"/>
          </a:p>
        </p:txBody>
      </p:sp>
      <p:sp>
        <p:nvSpPr>
          <p:cNvPr id="12" name="Заголовок 1"/>
          <p:cNvSpPr txBox="1">
            <a:spLocks/>
          </p:cNvSpPr>
          <p:nvPr/>
        </p:nvSpPr>
        <p:spPr>
          <a:xfrm>
            <a:off x="592520" y="5013176"/>
            <a:ext cx="8229600" cy="70609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2800" dirty="0" smtClean="0"/>
              <a:t>Электронные ресурсы </a:t>
            </a:r>
            <a:endParaRPr lang="ru-RU" sz="2800" dirty="0"/>
          </a:p>
        </p:txBody>
      </p:sp>
    </p:spTree>
    <p:extLst>
      <p:ext uri="{BB962C8B-B14F-4D97-AF65-F5344CB8AC3E}">
        <p14:creationId xmlns:p14="http://schemas.microsoft.com/office/powerpoint/2010/main" val="255652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a:t>Спасибо за внимание!</a:t>
            </a:r>
          </a:p>
        </p:txBody>
      </p:sp>
    </p:spTree>
    <p:extLst>
      <p:ext uri="{BB962C8B-B14F-4D97-AF65-F5344CB8AC3E}">
        <p14:creationId xmlns:p14="http://schemas.microsoft.com/office/powerpoint/2010/main" val="3230701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 лекции</a:t>
            </a:r>
            <a:endParaRPr lang="ru-RU" dirty="0"/>
          </a:p>
        </p:txBody>
      </p:sp>
      <p:sp>
        <p:nvSpPr>
          <p:cNvPr id="3" name="Объект 2"/>
          <p:cNvSpPr>
            <a:spLocks noGrp="1"/>
          </p:cNvSpPr>
          <p:nvPr>
            <p:ph idx="1"/>
          </p:nvPr>
        </p:nvSpPr>
        <p:spPr/>
        <p:txBody>
          <a:bodyPr>
            <a:normAutofit fontScale="92500" lnSpcReduction="10000"/>
          </a:bodyPr>
          <a:lstStyle/>
          <a:p>
            <a:r>
              <a:rPr lang="ru-RU" dirty="0" smtClean="0"/>
              <a:t>Актуальность темы</a:t>
            </a:r>
          </a:p>
          <a:p>
            <a:r>
              <a:rPr lang="ru-RU" dirty="0" smtClean="0"/>
              <a:t>Понятие об агнозиях</a:t>
            </a:r>
          </a:p>
          <a:p>
            <a:r>
              <a:rPr lang="ru-RU" dirty="0" smtClean="0"/>
              <a:t>Классификация </a:t>
            </a:r>
          </a:p>
          <a:p>
            <a:r>
              <a:rPr lang="ru-RU" dirty="0" smtClean="0"/>
              <a:t>Восстановление </a:t>
            </a:r>
            <a:r>
              <a:rPr lang="ru-RU" dirty="0"/>
              <a:t>и коррекция письма и чтения при первичных и вторичных аграфиях и </a:t>
            </a:r>
            <a:r>
              <a:rPr lang="ru-RU" dirty="0" smtClean="0"/>
              <a:t>алексиях</a:t>
            </a:r>
          </a:p>
          <a:p>
            <a:r>
              <a:rPr lang="ru-RU" dirty="0" smtClean="0"/>
              <a:t>Восстановление </a:t>
            </a:r>
            <a:r>
              <a:rPr lang="ru-RU" dirty="0"/>
              <a:t>и коррекция письма и чтения при </a:t>
            </a:r>
            <a:r>
              <a:rPr lang="ru-RU" dirty="0" err="1" smtClean="0"/>
              <a:t>дисграфиях</a:t>
            </a:r>
            <a:r>
              <a:rPr lang="ru-RU" dirty="0" smtClean="0"/>
              <a:t> </a:t>
            </a:r>
            <a:r>
              <a:rPr lang="ru-RU" dirty="0"/>
              <a:t>и </a:t>
            </a:r>
            <a:r>
              <a:rPr lang="ru-RU" dirty="0" err="1"/>
              <a:t>дислексиях</a:t>
            </a:r>
            <a:r>
              <a:rPr lang="ru-RU" dirty="0"/>
              <a:t> </a:t>
            </a:r>
            <a:r>
              <a:rPr lang="ru-RU" dirty="0" smtClean="0"/>
              <a:t>у детей</a:t>
            </a:r>
          </a:p>
          <a:p>
            <a:r>
              <a:rPr lang="ru-RU" dirty="0" smtClean="0"/>
              <a:t>Выводы</a:t>
            </a:r>
            <a:r>
              <a:rPr lang="ru-RU" dirty="0"/>
              <a:t>.</a:t>
            </a:r>
          </a:p>
          <a:p>
            <a:endParaRPr lang="ru-RU" dirty="0"/>
          </a:p>
        </p:txBody>
      </p:sp>
    </p:spTree>
    <p:extLst>
      <p:ext uri="{BB962C8B-B14F-4D97-AF65-F5344CB8AC3E}">
        <p14:creationId xmlns:p14="http://schemas.microsoft.com/office/powerpoint/2010/main" val="2312918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Недостатки чтения и письма у </a:t>
            </a:r>
            <a:r>
              <a:rPr lang="ru-RU" b="1" dirty="0" smtClean="0"/>
              <a:t>детей</a:t>
            </a:r>
            <a:endParaRPr lang="ru-RU" dirty="0"/>
          </a:p>
        </p:txBody>
      </p:sp>
      <p:sp>
        <p:nvSpPr>
          <p:cNvPr id="3" name="Объект 2"/>
          <p:cNvSpPr>
            <a:spLocks noGrp="1"/>
          </p:cNvSpPr>
          <p:nvPr>
            <p:ph idx="1"/>
          </p:nvPr>
        </p:nvSpPr>
        <p:spPr/>
        <p:txBody>
          <a:bodyPr>
            <a:normAutofit fontScale="55000" lnSpcReduction="20000"/>
          </a:bodyPr>
          <a:lstStyle/>
          <a:p>
            <a:r>
              <a:rPr lang="ru-RU" dirty="0" smtClean="0"/>
              <a:t>Процесс </a:t>
            </a:r>
            <a:r>
              <a:rPr lang="ru-RU" dirty="0"/>
              <a:t>овладения грамотой чаще всего понимается как усвоение определенного перечня буквенных образов и умения связывать буквы в слоги, слова в предложения. При чтении предполагается умение воспринять готовые буквенные сочетания, при письме – умение самостоятельно их составлять. Поэтому многие методы обучения имеют в виду раньше всего изучение букв, их названий и буквенных сочетаний. Привлекая звук в качестве названия буквы, часто упускают из виду все своеобразие сложной гаммы отношений, которые психологически устанавливаются между имеющимися у ребенка речевыми и звуковыми образами букв, усвоить которые должен ребенок, приступая к грамоте. Отношение, устанавливающееся в сознании ребенка между звуком речи и буквой, рисуется как ассоциативная связь. С этой точки зрения психологическая сторона обучения грамоте заключается в установлении этой связи, ее развитии и совершенствовании. </a:t>
            </a:r>
            <a:r>
              <a:rPr lang="ru-RU" dirty="0" err="1"/>
              <a:t>Раншбург</a:t>
            </a:r>
            <a:r>
              <a:rPr lang="ru-RU" dirty="0"/>
              <a:t>, исследуя расстройства чтения и письма, также указывает на то, что «…узнавание звукового значения отдельных букв требует прочных ассоциаций между оптическими представлениями формы букв, с одной стороны, и акустическими представлениями соответствующих звуков речи – с другой</a:t>
            </a:r>
            <a:r>
              <a:rPr lang="ru-RU" dirty="0" smtClean="0"/>
              <a:t>».</a:t>
            </a:r>
            <a:endParaRPr lang="ru-RU" dirty="0"/>
          </a:p>
        </p:txBody>
      </p:sp>
    </p:spTree>
    <p:extLst>
      <p:ext uri="{BB962C8B-B14F-4D97-AF65-F5344CB8AC3E}">
        <p14:creationId xmlns:p14="http://schemas.microsoft.com/office/powerpoint/2010/main" val="4115431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Недостатки чтения и письма у детей</a:t>
            </a:r>
            <a:endParaRPr lang="ru-RU" dirty="0"/>
          </a:p>
        </p:txBody>
      </p:sp>
      <p:sp>
        <p:nvSpPr>
          <p:cNvPr id="3" name="Объект 2"/>
          <p:cNvSpPr>
            <a:spLocks noGrp="1"/>
          </p:cNvSpPr>
          <p:nvPr>
            <p:ph idx="1"/>
          </p:nvPr>
        </p:nvSpPr>
        <p:spPr/>
        <p:txBody>
          <a:bodyPr>
            <a:normAutofit fontScale="85000" lnSpcReduction="20000"/>
          </a:bodyPr>
          <a:lstStyle/>
          <a:p>
            <a:r>
              <a:rPr lang="ru-RU" dirty="0"/>
              <a:t>В настоящее время можно считать установленным, что механизм развития устной речи не исчерпывается количественным накоплением моторных навыков произношения речевых звуков. Анализ своеобразия </a:t>
            </a:r>
            <a:r>
              <a:rPr lang="ru-RU" dirty="0" err="1"/>
              <a:t>зввуков</a:t>
            </a:r>
            <a:r>
              <a:rPr lang="ru-RU" dirty="0"/>
              <a:t> речи, разработанный в современном языкознании, указывает на новые пути психологического изучения процесса их усвоения. Звук речи должен обладать свойствами, которые характеризуют всякий звук как физическое явление: силой, высотой, тембром и т.д. Своеобразие звука речи, выделяющее его из всех прочих звуков, заключается в его социальном качестве.</a:t>
            </a:r>
          </a:p>
          <a:p>
            <a:endParaRPr lang="ru-RU" dirty="0"/>
          </a:p>
          <a:p>
            <a:endParaRPr lang="ru-RU" dirty="0"/>
          </a:p>
        </p:txBody>
      </p:sp>
    </p:spTree>
    <p:extLst>
      <p:ext uri="{BB962C8B-B14F-4D97-AF65-F5344CB8AC3E}">
        <p14:creationId xmlns:p14="http://schemas.microsoft.com/office/powerpoint/2010/main" val="4185409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Недостатки чтения и письма у детей</a:t>
            </a:r>
            <a:endParaRPr lang="ru-RU" dirty="0"/>
          </a:p>
        </p:txBody>
      </p:sp>
      <p:sp>
        <p:nvSpPr>
          <p:cNvPr id="3" name="Объект 2"/>
          <p:cNvSpPr>
            <a:spLocks noGrp="1"/>
          </p:cNvSpPr>
          <p:nvPr>
            <p:ph idx="1"/>
          </p:nvPr>
        </p:nvSpPr>
        <p:spPr/>
        <p:txBody>
          <a:bodyPr>
            <a:normAutofit fontScale="62500" lnSpcReduction="20000"/>
          </a:bodyPr>
          <a:lstStyle/>
          <a:p>
            <a:r>
              <a:rPr lang="ru-RU" dirty="0"/>
              <a:t>Как известно формирование звуковой стороны речи происходит в течение первых 4 – 5 лет жизни ребенка. В течение этого периода артикулярный аппарат ребенка приспосабливается именно к тем звуковым фонематическим отношениям, которые он находит в окружающем языке. Раньше всего устанавливается различие фонем, наиболее легких по звучанию, постепенно распространяясь на акустически более близкие звуки. Постепенно ребенок овладевает фонемами, мало отличающимися одна от другой своими акустическими свойствами (звонкие – глухие, </a:t>
            </a:r>
            <a:r>
              <a:rPr lang="ru-RU" dirty="0" err="1"/>
              <a:t>шипячие</a:t>
            </a:r>
            <a:r>
              <a:rPr lang="ru-RU" dirty="0"/>
              <a:t>, свистящие, </a:t>
            </a:r>
            <a:r>
              <a:rPr lang="ru-RU" dirty="0" err="1"/>
              <a:t>соноры</a:t>
            </a:r>
            <a:r>
              <a:rPr lang="ru-RU" dirty="0"/>
              <a:t> и т.д.). Путь фонетического развития речи </a:t>
            </a:r>
            <a:r>
              <a:rPr lang="ru-RU" dirty="0" err="1"/>
              <a:t>заавершается</a:t>
            </a:r>
            <a:r>
              <a:rPr lang="ru-RU" dirty="0"/>
              <a:t> только тогда, когда все фонемы данного языка оказываются усвоенными. Как известно, количество букв алфавита не соответствует количеству русского языка. В букве выражается не каждый отдельный звук, а в ней выражаются лишь основные звуки. Во всех случаях, когда усвоение буквы обозначает другой психологический акт, она выступает в сознании ребенка как рисунок, который носит название звука, соответствующего обозначению этой буквы.</a:t>
            </a:r>
          </a:p>
          <a:p>
            <a:endParaRPr lang="ru-RU" dirty="0"/>
          </a:p>
        </p:txBody>
      </p:sp>
    </p:spTree>
    <p:extLst>
      <p:ext uri="{BB962C8B-B14F-4D97-AF65-F5344CB8AC3E}">
        <p14:creationId xmlns:p14="http://schemas.microsoft.com/office/powerpoint/2010/main" val="507618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Недостатки чтения и письма у детей</a:t>
            </a:r>
            <a:endParaRPr lang="ru-RU" dirty="0"/>
          </a:p>
        </p:txBody>
      </p:sp>
      <p:sp>
        <p:nvSpPr>
          <p:cNvPr id="3" name="Объект 2"/>
          <p:cNvSpPr>
            <a:spLocks noGrp="1"/>
          </p:cNvSpPr>
          <p:nvPr>
            <p:ph idx="1"/>
          </p:nvPr>
        </p:nvSpPr>
        <p:spPr/>
        <p:txBody>
          <a:bodyPr>
            <a:normAutofit fontScale="55000" lnSpcReduction="20000"/>
          </a:bodyPr>
          <a:lstStyle/>
          <a:p>
            <a:r>
              <a:rPr lang="ru-RU" dirty="0"/>
              <a:t>Переход от устной речи к грамоте есть раньше всего переход от фонемы к графеме. Овладение грамотой предполагает определенный уровень фонематического развития. Последнее может не быть обязательным для усвоения буквы. В процессе обучения грамоте совершается переход от одной формы языкового сознания, которое может быть охарактеризовано раньше всего со стороны фонематического содержания, к новой форме, характеризующейся возникновением </a:t>
            </a:r>
            <a:r>
              <a:rPr lang="ru-RU" dirty="0" err="1"/>
              <a:t>акустико</a:t>
            </a:r>
            <a:r>
              <a:rPr lang="ru-RU" dirty="0"/>
              <a:t> – зрительных представлений графем. С точки зрения отношения фонемы к графеме мы имеем в большинстве, напротив, определенное соответствие. Например, в словах дуб, губка мы произносим п, а пишем б, что соответствует полностью основному звучанию фонемы (дуба, губочка). В словах пруд, лодка произносится </a:t>
            </a:r>
            <a:r>
              <a:rPr lang="ru-RU" dirty="0" err="1"/>
              <a:t>т,между</a:t>
            </a:r>
            <a:r>
              <a:rPr lang="ru-RU" dirty="0"/>
              <a:t> тем на фоне форм пруда, лодочка становится несомненной здесь графема д. Итак, мы видим, что овладение грамотой идет по пути усвоения графем данного языка. Не буква как рисунок, носящий название соответствующего звука, а графема – графическое обозначение фонемы – составляют единицу чтения и письма. Для овладения графемой необходимо наличие фонемы.</a:t>
            </a:r>
          </a:p>
          <a:p>
            <a:endParaRPr lang="ru-RU" dirty="0"/>
          </a:p>
        </p:txBody>
      </p:sp>
    </p:spTree>
    <p:extLst>
      <p:ext uri="{BB962C8B-B14F-4D97-AF65-F5344CB8AC3E}">
        <p14:creationId xmlns:p14="http://schemas.microsoft.com/office/powerpoint/2010/main" val="1162685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Определение и сущность </a:t>
            </a:r>
            <a:r>
              <a:rPr lang="ru-RU" b="1" dirty="0" err="1"/>
              <a:t>дислексии</a:t>
            </a:r>
            <a:r>
              <a:rPr lang="ru-RU" b="1" dirty="0"/>
              <a:t> и </a:t>
            </a:r>
            <a:r>
              <a:rPr lang="ru-RU" b="1" dirty="0" err="1"/>
              <a:t>дисграфии</a:t>
            </a:r>
            <a:r>
              <a:rPr lang="ru-RU" dirty="0"/>
              <a:t/>
            </a:r>
            <a:br>
              <a:rPr lang="ru-RU" dirty="0"/>
            </a:br>
            <a:endParaRPr lang="ru-RU" dirty="0"/>
          </a:p>
        </p:txBody>
      </p:sp>
      <p:sp>
        <p:nvSpPr>
          <p:cNvPr id="3" name="Объект 2"/>
          <p:cNvSpPr>
            <a:spLocks noGrp="1"/>
          </p:cNvSpPr>
          <p:nvPr>
            <p:ph idx="1"/>
          </p:nvPr>
        </p:nvSpPr>
        <p:spPr/>
        <p:txBody>
          <a:bodyPr>
            <a:normAutofit fontScale="55000" lnSpcReduction="20000"/>
          </a:bodyPr>
          <a:lstStyle/>
          <a:p>
            <a:r>
              <a:rPr lang="ru-RU" dirty="0" smtClean="0"/>
              <a:t>До </a:t>
            </a:r>
            <a:r>
              <a:rPr lang="ru-RU" dirty="0"/>
              <a:t>настоящего времени для обозначения нарушения чтения не найдено единого термина. Анализ литературы по данному вопросу показал, что можно выделить две основные группы нарушений чтения – первичные и вторичные </a:t>
            </a:r>
            <a:r>
              <a:rPr lang="ru-RU" dirty="0" err="1"/>
              <a:t>дислексии</a:t>
            </a:r>
            <a:r>
              <a:rPr lang="ru-RU" dirty="0"/>
              <a:t>. Первичные </a:t>
            </a:r>
            <a:r>
              <a:rPr lang="ru-RU" dirty="0" err="1"/>
              <a:t>дислексии</a:t>
            </a:r>
            <a:r>
              <a:rPr lang="ru-RU" dirty="0"/>
              <a:t> выявляются при клинических исследованиях. Они возникают вследствие клинических поражений коры головного мозга, когда наблюдается распад процесса чтения. Вторичные </a:t>
            </a:r>
            <a:r>
              <a:rPr lang="ru-RU" dirty="0" err="1"/>
              <a:t>дислексии</a:t>
            </a:r>
            <a:r>
              <a:rPr lang="ru-RU" dirty="0"/>
              <a:t> представляют собой различные типы нарушений чтения, обусловленных </a:t>
            </a:r>
            <a:r>
              <a:rPr lang="ru-RU" dirty="0" err="1"/>
              <a:t>несформированностью</a:t>
            </a:r>
            <a:r>
              <a:rPr lang="ru-RU" dirty="0"/>
              <a:t> вербальных и невербальных высших психических функций, лежащих в основе становления данного навыка.</a:t>
            </a:r>
          </a:p>
          <a:p>
            <a:r>
              <a:rPr lang="ru-RU" dirty="0"/>
              <a:t>Терминология, применимая к этим состояниям, очень разнообразна: «</a:t>
            </a:r>
            <a:r>
              <a:rPr lang="ru-RU" dirty="0" err="1"/>
              <a:t>дислексия</a:t>
            </a:r>
            <a:r>
              <a:rPr lang="ru-RU" dirty="0"/>
              <a:t>», «</a:t>
            </a:r>
            <a:r>
              <a:rPr lang="ru-RU" dirty="0" err="1"/>
              <a:t>дислексия</a:t>
            </a:r>
            <a:r>
              <a:rPr lang="ru-RU" dirty="0"/>
              <a:t> развития», «эволюционная </a:t>
            </a:r>
            <a:r>
              <a:rPr lang="ru-RU" dirty="0" err="1"/>
              <a:t>дислексия</a:t>
            </a:r>
            <a:r>
              <a:rPr lang="ru-RU" dirty="0"/>
              <a:t>», «специфическая </a:t>
            </a:r>
            <a:r>
              <a:rPr lang="ru-RU" dirty="0" err="1"/>
              <a:t>дислексия</a:t>
            </a:r>
            <a:r>
              <a:rPr lang="ru-RU" dirty="0"/>
              <a:t> развития». Эти термины используются для обозначения частичного расстройства процесса овладения чтением. Для обозначения полного отсутствия чтения применяется термин «алексия».</a:t>
            </a:r>
          </a:p>
          <a:p>
            <a:r>
              <a:rPr lang="ru-RU" dirty="0" err="1" smtClean="0"/>
              <a:t>Дисграфия</a:t>
            </a:r>
            <a:r>
              <a:rPr lang="ru-RU" dirty="0" smtClean="0"/>
              <a:t> </a:t>
            </a:r>
            <a:r>
              <a:rPr lang="ru-RU" dirty="0"/>
              <a:t>(как и </a:t>
            </a:r>
            <a:r>
              <a:rPr lang="ru-RU" dirty="0" err="1"/>
              <a:t>дислексия</a:t>
            </a:r>
            <a:r>
              <a:rPr lang="ru-RU" dirty="0"/>
              <a:t>) у детей с нормальным интеллектом может вызывать различные отклонения в формировании личности, определенные психические наслоения.</a:t>
            </a:r>
          </a:p>
          <a:p>
            <a:endParaRPr lang="ru-RU" dirty="0"/>
          </a:p>
        </p:txBody>
      </p:sp>
    </p:spTree>
    <p:extLst>
      <p:ext uri="{BB962C8B-B14F-4D97-AF65-F5344CB8AC3E}">
        <p14:creationId xmlns:p14="http://schemas.microsoft.com/office/powerpoint/2010/main" val="26603308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Дислексия</a:t>
            </a:r>
            <a:endParaRPr lang="ru-RU" dirty="0"/>
          </a:p>
        </p:txBody>
      </p:sp>
      <p:sp>
        <p:nvSpPr>
          <p:cNvPr id="3" name="Объект 2"/>
          <p:cNvSpPr>
            <a:spLocks noGrp="1"/>
          </p:cNvSpPr>
          <p:nvPr>
            <p:ph idx="1"/>
          </p:nvPr>
        </p:nvSpPr>
        <p:spPr>
          <a:xfrm>
            <a:off x="457200" y="1600200"/>
            <a:ext cx="8229600" cy="4853136"/>
          </a:xfrm>
        </p:spPr>
        <p:txBody>
          <a:bodyPr>
            <a:normAutofit fontScale="47500" lnSpcReduction="20000"/>
          </a:bodyPr>
          <a:lstStyle/>
          <a:p>
            <a:r>
              <a:rPr lang="ru-RU" dirty="0" err="1"/>
              <a:t>Дислексия</a:t>
            </a:r>
            <a:r>
              <a:rPr lang="ru-RU" dirty="0"/>
              <a:t> – частичное расстройство процесса овладения чтением, проявляющееся в многочисленных повторяющихся ошибках стойкого характера, обусловленная </a:t>
            </a:r>
            <a:r>
              <a:rPr lang="ru-RU" dirty="0" err="1"/>
              <a:t>несформированностью</a:t>
            </a:r>
            <a:r>
              <a:rPr lang="ru-RU" dirty="0"/>
              <a:t> высших психических функций, участвующих в процессе овладения чтением.</a:t>
            </a:r>
          </a:p>
          <a:p>
            <a:r>
              <a:rPr lang="ru-RU" dirty="0"/>
              <a:t>Распространенность нарушений чтения среди детей очень велика. По данным </a:t>
            </a:r>
            <a:r>
              <a:rPr lang="ru-RU" dirty="0" err="1"/>
              <a:t>различныз</a:t>
            </a:r>
            <a:r>
              <a:rPr lang="ru-RU" dirty="0"/>
              <a:t> авторов, в европейских странах отмечается до 10% детей с </a:t>
            </a:r>
            <a:r>
              <a:rPr lang="ru-RU" dirty="0" err="1"/>
              <a:t>дислексиями</a:t>
            </a:r>
            <a:r>
              <a:rPr lang="ru-RU" dirty="0"/>
              <a:t>, имеющих нормальный интеллект. По данным Р.И. </a:t>
            </a:r>
            <a:r>
              <a:rPr lang="ru-RU" dirty="0" err="1"/>
              <a:t>Лалаевой</a:t>
            </a:r>
            <a:r>
              <a:rPr lang="ru-RU" dirty="0"/>
              <a:t>, в первых классах вспомогательной школы нарушения чтения отмечаются у 62% учеников. По данным А.Н. Корнева, </a:t>
            </a:r>
            <a:r>
              <a:rPr lang="ru-RU" dirty="0" err="1"/>
              <a:t>дислексия</a:t>
            </a:r>
            <a:r>
              <a:rPr lang="ru-RU" dirty="0"/>
              <a:t> наблюдается у 4,8% учащихся 7 – 8 летнего возраста. У мальчиков </a:t>
            </a:r>
            <a:r>
              <a:rPr lang="ru-RU" dirty="0" err="1"/>
              <a:t>дислексия</a:t>
            </a:r>
            <a:r>
              <a:rPr lang="ru-RU" dirty="0"/>
              <a:t> встречается в 4,5 раза чаще, чем у девочек.</a:t>
            </a:r>
          </a:p>
          <a:p>
            <a:r>
              <a:rPr lang="ru-RU" dirty="0"/>
              <a:t>Определяя </a:t>
            </a:r>
            <a:r>
              <a:rPr lang="ru-RU" dirty="0" err="1"/>
              <a:t>симтоматику</a:t>
            </a:r>
            <a:r>
              <a:rPr lang="ru-RU" dirty="0"/>
              <a:t> </a:t>
            </a:r>
            <a:r>
              <a:rPr lang="ru-RU" dirty="0" err="1"/>
              <a:t>дислексии</a:t>
            </a:r>
            <a:r>
              <a:rPr lang="ru-RU" dirty="0"/>
              <a:t>, можно условно выделить две стороны нарушений процесса чтения: техническую и смысловую.</a:t>
            </a:r>
          </a:p>
          <a:p>
            <a:r>
              <a:rPr lang="ru-RU" dirty="0"/>
              <a:t>- Недостатки формирования технической стороны процесса чтения выражаются в комплексном или изолированном нарушении различных ее компонентов: способа чтения, его темпа, правильности и выразительности. Нарушение способа чтения выражается в неспособности или трудности овладения навыками </a:t>
            </a:r>
            <a:r>
              <a:rPr lang="ru-RU" dirty="0" err="1"/>
              <a:t>слогослияния</a:t>
            </a:r>
            <a:r>
              <a:rPr lang="ru-RU" dirty="0"/>
              <a:t> – побуквенном или </a:t>
            </a:r>
            <a:r>
              <a:rPr lang="ru-RU" dirty="0" err="1"/>
              <a:t>позвуковом</a:t>
            </a:r>
            <a:r>
              <a:rPr lang="ru-RU" dirty="0"/>
              <a:t> чтении (</a:t>
            </a:r>
            <a:r>
              <a:rPr lang="ru-RU" dirty="0" err="1"/>
              <a:t>бухштабировании</a:t>
            </a:r>
            <a:r>
              <a:rPr lang="ru-RU" dirty="0"/>
              <a:t>). При побуквенном чтении поочередно называются буквы, входящие в состав слова (ваза – вэ, а, зэ, а). При </a:t>
            </a:r>
            <a:r>
              <a:rPr lang="ru-RU" dirty="0" err="1"/>
              <a:t>позвуковом</a:t>
            </a:r>
            <a:r>
              <a:rPr lang="ru-RU" dirty="0"/>
              <a:t> чтении дети также произносят отдельные звуки, не объединяя их в слоги и слова</a:t>
            </a:r>
            <a:r>
              <a:rPr lang="ru-RU" dirty="0" smtClean="0"/>
              <a:t>.</a:t>
            </a:r>
            <a:endParaRPr lang="ru-RU" dirty="0"/>
          </a:p>
        </p:txBody>
      </p:sp>
    </p:spTree>
    <p:extLst>
      <p:ext uri="{BB962C8B-B14F-4D97-AF65-F5344CB8AC3E}">
        <p14:creationId xmlns:p14="http://schemas.microsoft.com/office/powerpoint/2010/main" val="1915657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Нарушение правильности чтения проявляется в различных группах ошибок:</a:t>
            </a:r>
            <a:br>
              <a:rPr lang="ru-RU" sz="3200" dirty="0"/>
            </a:br>
            <a:endParaRPr lang="ru-RU" sz="3200" dirty="0"/>
          </a:p>
        </p:txBody>
      </p:sp>
      <p:sp>
        <p:nvSpPr>
          <p:cNvPr id="3" name="Объект 2"/>
          <p:cNvSpPr>
            <a:spLocks noGrp="1"/>
          </p:cNvSpPr>
          <p:nvPr>
            <p:ph idx="1"/>
          </p:nvPr>
        </p:nvSpPr>
        <p:spPr>
          <a:xfrm>
            <a:off x="457200" y="1600200"/>
            <a:ext cx="8229600" cy="5141168"/>
          </a:xfrm>
        </p:spPr>
        <p:txBody>
          <a:bodyPr>
            <a:normAutofit fontScale="47500" lnSpcReduction="20000"/>
          </a:bodyPr>
          <a:lstStyle/>
          <a:p>
            <a:r>
              <a:rPr lang="ru-RU" dirty="0" smtClean="0"/>
              <a:t>1</a:t>
            </a:r>
            <a:r>
              <a:rPr lang="ru-RU" dirty="0"/>
              <a:t>. Незнание букв.</a:t>
            </a:r>
          </a:p>
          <a:p>
            <a:r>
              <a:rPr lang="ru-RU" dirty="0"/>
              <a:t>2. Замены и смешения звуков при чтении. Смешения и замены акустически и </a:t>
            </a:r>
            <a:r>
              <a:rPr lang="ru-RU" dirty="0" err="1"/>
              <a:t>артикуляционно</a:t>
            </a:r>
            <a:r>
              <a:rPr lang="ru-RU" dirty="0"/>
              <a:t> близких звуков (звонких и глухих: плита – </a:t>
            </a:r>
            <a:r>
              <a:rPr lang="ru-RU" dirty="0" err="1"/>
              <a:t>блита</a:t>
            </a:r>
            <a:r>
              <a:rPr lang="ru-RU" dirty="0"/>
              <a:t>; твердых и мягких: письмо – </a:t>
            </a:r>
            <a:r>
              <a:rPr lang="ru-RU" dirty="0" err="1"/>
              <a:t>писмо</a:t>
            </a:r>
            <a:r>
              <a:rPr lang="ru-RU" dirty="0"/>
              <a:t>; аффрикат: овца – </a:t>
            </a:r>
            <a:r>
              <a:rPr lang="ru-RU" dirty="0" err="1"/>
              <a:t>овча</a:t>
            </a:r>
            <a:r>
              <a:rPr lang="ru-RU" dirty="0"/>
              <a:t> и др.). А также замены графически сходных букв (Ж –Х: бежит–</a:t>
            </a:r>
            <a:r>
              <a:rPr lang="ru-RU" dirty="0" err="1"/>
              <a:t>бехит</a:t>
            </a:r>
            <a:r>
              <a:rPr lang="ru-RU" dirty="0"/>
              <a:t>; П – Л: аптека-</a:t>
            </a:r>
            <a:r>
              <a:rPr lang="ru-RU" dirty="0" err="1"/>
              <a:t>алтека</a:t>
            </a:r>
            <a:r>
              <a:rPr lang="ru-RU" dirty="0"/>
              <a:t> и др.).</a:t>
            </a:r>
          </a:p>
          <a:p>
            <a:r>
              <a:rPr lang="ru-RU" dirty="0"/>
              <a:t>3. Искажения </a:t>
            </a:r>
            <a:r>
              <a:rPr lang="ru-RU" dirty="0" err="1"/>
              <a:t>звуко</a:t>
            </a:r>
            <a:r>
              <a:rPr lang="ru-RU" dirty="0"/>
              <a:t>-слоговой структуры слова:</a:t>
            </a:r>
          </a:p>
          <a:p>
            <a:r>
              <a:rPr lang="ru-RU" dirty="0"/>
              <a:t>- пропуски согласных в их стечениях (играет-</a:t>
            </a:r>
            <a:r>
              <a:rPr lang="ru-RU" dirty="0" err="1"/>
              <a:t>игает</a:t>
            </a:r>
            <a:r>
              <a:rPr lang="ru-RU" dirty="0"/>
              <a:t>, ствол-стол);</a:t>
            </a:r>
          </a:p>
          <a:p>
            <a:r>
              <a:rPr lang="ru-RU" dirty="0"/>
              <a:t>- пропуски согласных и гласных при отсутствии стечения (у Бобика-у </a:t>
            </a:r>
            <a:r>
              <a:rPr lang="ru-RU" dirty="0" err="1"/>
              <a:t>Бобиа</a:t>
            </a:r>
            <a:r>
              <a:rPr lang="ru-RU" dirty="0"/>
              <a:t>, улица-</a:t>
            </a:r>
            <a:r>
              <a:rPr lang="ru-RU" dirty="0" err="1"/>
              <a:t>улц</a:t>
            </a:r>
            <a:r>
              <a:rPr lang="ru-RU" dirty="0"/>
              <a:t>);</a:t>
            </a:r>
          </a:p>
          <a:p>
            <a:r>
              <a:rPr lang="ru-RU" dirty="0"/>
              <a:t>- добавление гласного звука в словах со стечением согласных (хлеб-</a:t>
            </a:r>
            <a:r>
              <a:rPr lang="ru-RU" dirty="0" err="1"/>
              <a:t>холеб</a:t>
            </a:r>
            <a:r>
              <a:rPr lang="ru-RU" dirty="0"/>
              <a:t>);</a:t>
            </a:r>
          </a:p>
          <a:p>
            <a:r>
              <a:rPr lang="ru-RU" dirty="0"/>
              <a:t>- добавление согласных звуков (сок-</a:t>
            </a:r>
            <a:r>
              <a:rPr lang="ru-RU" dirty="0" err="1"/>
              <a:t>свок</a:t>
            </a:r>
            <a:r>
              <a:rPr lang="ru-RU" dirty="0"/>
              <a:t>);</a:t>
            </a:r>
          </a:p>
          <a:p>
            <a:r>
              <a:rPr lang="ru-RU" dirty="0"/>
              <a:t>- перестановка звуков (буханка-</a:t>
            </a:r>
            <a:r>
              <a:rPr lang="ru-RU" dirty="0" err="1"/>
              <a:t>убханка</a:t>
            </a:r>
            <a:r>
              <a:rPr lang="ru-RU" dirty="0"/>
              <a:t>);</a:t>
            </a:r>
          </a:p>
          <a:p>
            <a:r>
              <a:rPr lang="ru-RU" dirty="0"/>
              <a:t>- пропуск, перестановка, замена, добавление слогов (машина-мина, берут-</a:t>
            </a:r>
            <a:r>
              <a:rPr lang="ru-RU" dirty="0" err="1"/>
              <a:t>нярут</a:t>
            </a:r>
            <a:r>
              <a:rPr lang="ru-RU" dirty="0"/>
              <a:t> и др.).</a:t>
            </a:r>
          </a:p>
          <a:p>
            <a:r>
              <a:rPr lang="ru-RU" dirty="0"/>
              <a:t>4. </a:t>
            </a:r>
            <a:r>
              <a:rPr lang="ru-RU" dirty="0" err="1"/>
              <a:t>Аграмматизмы</a:t>
            </a:r>
            <a:r>
              <a:rPr lang="ru-RU" dirty="0"/>
              <a:t> при чтении:</a:t>
            </a:r>
          </a:p>
          <a:p>
            <a:r>
              <a:rPr lang="ru-RU" dirty="0"/>
              <a:t>- изменение числа и падежных окончаний существительных (У машины шины. - У машина шины);</a:t>
            </a:r>
          </a:p>
          <a:p>
            <a:r>
              <a:rPr lang="ru-RU" dirty="0"/>
              <a:t>- неправильное согласование в роде, числе, падеже </a:t>
            </a:r>
            <a:r>
              <a:rPr lang="ru-RU" dirty="0" err="1"/>
              <a:t>сущесвительного</a:t>
            </a:r>
            <a:r>
              <a:rPr lang="ru-RU" dirty="0"/>
              <a:t> и прилагательного (сладких конфет – сладкий конфета);</a:t>
            </a:r>
          </a:p>
          <a:p>
            <a:r>
              <a:rPr lang="ru-RU" dirty="0"/>
              <a:t>- неправильное употребление окончаний существительных в сочетании с числительными (четыре колеса-четыре колесо);</a:t>
            </a:r>
          </a:p>
          <a:p>
            <a:r>
              <a:rPr lang="ru-RU" dirty="0"/>
              <a:t>- изменение рода глаголов прошедшего времени (Кот лакал молоко. – Кот лакала молоко.);</a:t>
            </a:r>
          </a:p>
          <a:p>
            <a:r>
              <a:rPr lang="ru-RU" dirty="0"/>
              <a:t>- пропуски, смешения предлогов и союзов (Сумка в зубах у Бобика. Сумка зубах у Бобика.).</a:t>
            </a:r>
          </a:p>
          <a:p>
            <a:endParaRPr lang="ru-RU" dirty="0"/>
          </a:p>
        </p:txBody>
      </p:sp>
    </p:spTree>
    <p:extLst>
      <p:ext uri="{BB962C8B-B14F-4D97-AF65-F5344CB8AC3E}">
        <p14:creationId xmlns:p14="http://schemas.microsoft.com/office/powerpoint/2010/main" val="167971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1879</Words>
  <Application>Microsoft Office PowerPoint</Application>
  <PresentationFormat>Экран (4:3)</PresentationFormat>
  <Paragraphs>101</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Тема Office</vt:lpstr>
      <vt:lpstr>Кафедра нервных болезней с курсом медицинской реабилитации ПО    Тема: «Восстановление и коррекция письма и чтения при первичных и вторичных аграфиях и алексиях, дисграфиях и дислексиях у детей»    лекция № 5 по дисциплине Спецпрактикум по восстановительному обучению с супервизией для студентов 5 курса, обучающихся по специальности  030401 – Клиническая психология (очная форма обучения)  Ассистент Безденежных А.Ф.      Красноярск, 2013 </vt:lpstr>
      <vt:lpstr>План лекции</vt:lpstr>
      <vt:lpstr>Недостатки чтения и письма у детей</vt:lpstr>
      <vt:lpstr>Недостатки чтения и письма у детей</vt:lpstr>
      <vt:lpstr>Недостатки чтения и письма у детей</vt:lpstr>
      <vt:lpstr>Недостатки чтения и письма у детей</vt:lpstr>
      <vt:lpstr>Определение и сущность дислексии и дисграфии </vt:lpstr>
      <vt:lpstr>Дислексия</vt:lpstr>
      <vt:lpstr>Нарушение правильности чтения проявляется в различных группах ошибок: </vt:lpstr>
      <vt:lpstr>Дислексия</vt:lpstr>
      <vt:lpstr>Дисграфия</vt:lpstr>
      <vt:lpstr>Дисграфия</vt:lpstr>
      <vt:lpstr>Дисграфия</vt:lpstr>
      <vt:lpstr>Симтоматика дисграфии</vt:lpstr>
      <vt:lpstr>Литература Основная</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Кафедра нервных болезней с курсом медицинской реабилитации ПО    Тема: «Нейропсихологические синдромы поражения различных отделов мозга. Нейропсихологические синдромы при поражении затылочных долей, теменных долей мозга»    лекция № 2 по дисциплине Клиническая нейропсихология для студентов 3 курса, обучающихся по специальности  030401.65 – Клиническая психология (очно-заочная форма обучения)  Ассистент Безденежных А.Ф.      Красноярск, 2013 </dc:title>
  <dc:creator>Анка</dc:creator>
  <cp:lastModifiedBy>sacred</cp:lastModifiedBy>
  <cp:revision>12</cp:revision>
  <dcterms:created xsi:type="dcterms:W3CDTF">2014-01-12T11:31:58Z</dcterms:created>
  <dcterms:modified xsi:type="dcterms:W3CDTF">2014-01-19T12:51:31Z</dcterms:modified>
</cp:coreProperties>
</file>