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48ABD-9871-49A8-9A8F-0C7D170E81D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A56A-FA60-4B6A-A17C-C06B4DE82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8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A56A-FA60-4B6A-A17C-C06B4DE825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A56A-FA60-4B6A-A17C-C06B4DE8250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0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1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5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9CF2-A754-424B-B437-CCEB793A1788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4CFE-0658-4E51-9133-7EC7D6950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000" dirty="0" err="1" smtClean="0"/>
              <a:t>Войно-Ясенецкого</a:t>
            </a:r>
            <a:r>
              <a:rPr lang="ru-RU" sz="2000" dirty="0" smtClean="0"/>
              <a:t>" Министерства здравоохранения Российской Федерации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Кафедра лучевой диагностики ИПО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Сложности </a:t>
            </a:r>
            <a:r>
              <a:rPr lang="ru-RU" sz="2800" dirty="0"/>
              <a:t>дифференциальной диагностики поздних</a:t>
            </a:r>
            <a:br>
              <a:rPr lang="ru-RU" sz="2800" dirty="0"/>
            </a:br>
            <a:r>
              <a:rPr lang="ru-RU" sz="2800" dirty="0"/>
              <a:t>посттравматических изменений молочных </a:t>
            </a:r>
            <a:r>
              <a:rPr lang="ru-RU" sz="2800" dirty="0" smtClean="0"/>
              <a:t>желез: клинический </a:t>
            </a:r>
            <a:r>
              <a:rPr lang="ru-RU" sz="2800" dirty="0"/>
              <a:t>случай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5363" y="4869160"/>
            <a:ext cx="6400800" cy="1752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Выполнил: 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ординатор 2 года 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специальности Рентгенология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Аксенов В.В.</a:t>
            </a:r>
          </a:p>
          <a:p>
            <a:pPr algn="r"/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4005064"/>
            <a:ext cx="53068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Обзорные цифровые </a:t>
            </a:r>
            <a:r>
              <a:rPr lang="ru-RU" sz="3200" dirty="0" err="1" smtClean="0"/>
              <a:t>маммограммы</a:t>
            </a:r>
            <a:r>
              <a:rPr lang="ru-RU" sz="3200" dirty="0" smtClean="0"/>
              <a:t> правой и левой молочных желез в </a:t>
            </a:r>
            <a:r>
              <a:rPr lang="ru-RU" sz="3200" dirty="0"/>
              <a:t>медиолатеральной</a:t>
            </a:r>
            <a:r>
              <a:rPr lang="ru-RU" sz="3200" dirty="0" smtClean="0"/>
              <a:t> проекции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8" y="1628800"/>
            <a:ext cx="591482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589240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Желтыми стрелками указаны утолщения кожи, красными отмечены участки повышенной интенсивности и перестройки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3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Срезы </a:t>
            </a:r>
            <a:r>
              <a:rPr lang="ru-RU" sz="3200" dirty="0" err="1"/>
              <a:t>томограмм</a:t>
            </a:r>
            <a:r>
              <a:rPr lang="ru-RU" sz="3200" dirty="0"/>
              <a:t> левой </a:t>
            </a:r>
            <a:r>
              <a:rPr lang="ru-RU" sz="3200" dirty="0" smtClean="0"/>
              <a:t>молочной железы </a:t>
            </a:r>
            <a:r>
              <a:rPr lang="ru-RU" sz="3200" dirty="0"/>
              <a:t>в </a:t>
            </a:r>
            <a:r>
              <a:rPr lang="ru-RU" sz="3200" dirty="0" err="1" smtClean="0"/>
              <a:t>краниокаудальной</a:t>
            </a:r>
            <a:r>
              <a:rPr lang="ru-RU" sz="3200" dirty="0"/>
              <a:t> </a:t>
            </a:r>
            <a:r>
              <a:rPr lang="ru-RU" sz="3200" dirty="0" smtClean="0"/>
              <a:t>(в) и медиолатеральных (г) </a:t>
            </a:r>
            <a:r>
              <a:rPr lang="ru-RU" sz="3200" dirty="0"/>
              <a:t>проекциях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2952328" cy="48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88" y="1157359"/>
            <a:ext cx="3109924" cy="4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Желтыми стрелками указаны утолщения кожи, красными отмечены участки повышенной интенсивности и перестройки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3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Заключение </a:t>
            </a:r>
            <a:r>
              <a:rPr lang="ru-RU" dirty="0" err="1" smtClean="0"/>
              <a:t>маммографического</a:t>
            </a:r>
            <a:r>
              <a:rPr lang="ru-RU" dirty="0" smtClean="0"/>
              <a:t>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Кожа </a:t>
            </a:r>
            <a:r>
              <a:rPr lang="ru-RU" dirty="0"/>
              <a:t>левой молочной железы </a:t>
            </a:r>
            <a:r>
              <a:rPr lang="ru-RU" dirty="0" smtClean="0"/>
              <a:t>утолщена </a:t>
            </a:r>
            <a:r>
              <a:rPr lang="ru-RU" dirty="0"/>
              <a:t>и </a:t>
            </a:r>
            <a:r>
              <a:rPr lang="ru-RU" dirty="0" smtClean="0"/>
              <a:t>подтянута </a:t>
            </a:r>
            <a:r>
              <a:rPr lang="ru-RU" dirty="0"/>
              <a:t>в </a:t>
            </a:r>
            <a:r>
              <a:rPr lang="ru-RU" dirty="0" smtClean="0"/>
              <a:t>верхненаружном квадранте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фоне </a:t>
            </a:r>
            <a:r>
              <a:rPr lang="ru-RU" dirty="0" err="1"/>
              <a:t>инволютивных</a:t>
            </a:r>
            <a:r>
              <a:rPr lang="ru-RU" dirty="0"/>
              <a:t> </a:t>
            </a:r>
            <a:r>
              <a:rPr lang="ru-RU" dirty="0" smtClean="0"/>
              <a:t>изменений </a:t>
            </a:r>
            <a:r>
              <a:rPr lang="ru-RU" dirty="0"/>
              <a:t>в верхненаружном и </a:t>
            </a:r>
            <a:r>
              <a:rPr lang="ru-RU" dirty="0" smtClean="0"/>
              <a:t>верхневнутреннем квадрантах</a:t>
            </a:r>
            <a:r>
              <a:rPr lang="ru-RU" dirty="0"/>
              <a:t>, а также на </a:t>
            </a:r>
            <a:r>
              <a:rPr lang="ru-RU" dirty="0" smtClean="0"/>
              <a:t>границе </a:t>
            </a:r>
            <a:r>
              <a:rPr lang="ru-RU" dirty="0"/>
              <a:t>верхних квадрантов </a:t>
            </a:r>
            <a:r>
              <a:rPr lang="ru-RU" dirty="0" smtClean="0"/>
              <a:t>отмечались неоднородное </a:t>
            </a:r>
            <a:r>
              <a:rPr lang="ru-RU" dirty="0"/>
              <a:t>уплотнение ткани </a:t>
            </a:r>
            <a:r>
              <a:rPr lang="ru-RU" dirty="0" smtClean="0"/>
              <a:t>железы </a:t>
            </a:r>
            <a:r>
              <a:rPr lang="ru-RU" dirty="0"/>
              <a:t>без четких границ с участками </a:t>
            </a:r>
            <a:r>
              <a:rPr lang="ru-RU" dirty="0" smtClean="0"/>
              <a:t>повышенной </a:t>
            </a:r>
            <a:r>
              <a:rPr lang="ru-RU" dirty="0"/>
              <a:t>интенсивности и </a:t>
            </a:r>
            <a:r>
              <a:rPr lang="ru-RU" dirty="0" smtClean="0"/>
              <a:t>перестройки размерами </a:t>
            </a:r>
            <a:r>
              <a:rPr lang="ru-RU" dirty="0"/>
              <a:t>1,7 × 1,8 см и 1,8 × 1,1 см, </a:t>
            </a:r>
            <a:r>
              <a:rPr lang="ru-RU" dirty="0" smtClean="0"/>
              <a:t>а также </a:t>
            </a:r>
            <a:r>
              <a:rPr lang="ru-RU" dirty="0"/>
              <a:t>немногочисленные рассеянные </a:t>
            </a:r>
            <a:r>
              <a:rPr lang="ru-RU" dirty="0" smtClean="0"/>
              <a:t>и местами </a:t>
            </a:r>
            <a:r>
              <a:rPr lang="ru-RU" dirty="0"/>
              <a:t>сгруппированные </a:t>
            </a:r>
            <a:r>
              <a:rPr lang="ru-RU" dirty="0" err="1" smtClean="0"/>
              <a:t>кальцинаты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сравнении с </a:t>
            </a:r>
            <a:r>
              <a:rPr lang="ru-RU" dirty="0" smtClean="0"/>
              <a:t>предыдущими снимками  - выраженная отрицательная </a:t>
            </a:r>
            <a:r>
              <a:rPr lang="ru-RU" dirty="0"/>
              <a:t>динамика. </a:t>
            </a:r>
            <a:endParaRPr lang="ru-RU" dirty="0" smtClean="0"/>
          </a:p>
          <a:p>
            <a:r>
              <a:rPr lang="ru-RU" dirty="0" smtClean="0"/>
              <a:t>Картина могла соответствовать </a:t>
            </a:r>
            <a:r>
              <a:rPr lang="ru-RU" dirty="0"/>
              <a:t>грубым </a:t>
            </a:r>
            <a:r>
              <a:rPr lang="ru-RU" dirty="0" smtClean="0"/>
              <a:t>посттравматическим </a:t>
            </a:r>
            <a:r>
              <a:rPr lang="ru-RU" dirty="0"/>
              <a:t>изменениям, но не </a:t>
            </a:r>
            <a:r>
              <a:rPr lang="ru-RU" dirty="0" smtClean="0"/>
              <a:t>исключала наличие </a:t>
            </a:r>
            <a:r>
              <a:rPr lang="ru-RU" dirty="0"/>
              <a:t>злокачественного процесса </a:t>
            </a:r>
            <a:r>
              <a:rPr lang="en-US" dirty="0" smtClean="0"/>
              <a:t>BIRADS</a:t>
            </a:r>
            <a:r>
              <a:rPr lang="ru-RU" dirty="0" smtClean="0"/>
              <a:t> </a:t>
            </a:r>
            <a:r>
              <a:rPr lang="en-US" dirty="0" smtClean="0"/>
              <a:t>4b.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6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УЗИ в В-режиме </a:t>
            </a:r>
            <a:r>
              <a:rPr lang="ru-RU" dirty="0"/>
              <a:t>левой молочной железы </a:t>
            </a:r>
            <a:r>
              <a:rPr lang="ru-RU" i="1" dirty="0"/>
              <a:t>(а, б)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29600" cy="337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Определяются округлые </a:t>
            </a:r>
            <a:r>
              <a:rPr lang="ru-RU" sz="2400" dirty="0" err="1" smtClean="0"/>
              <a:t>гипоэхогенные</a:t>
            </a:r>
            <a:r>
              <a:rPr lang="ru-RU" sz="2400" dirty="0" smtClean="0"/>
              <a:t> образования с четкими ровными контурами, аваскулярные в режиме ЦДК — </a:t>
            </a:r>
            <a:r>
              <a:rPr lang="ru-RU" sz="2400" dirty="0" err="1" smtClean="0"/>
              <a:t>олеогранулемы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9806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Заключение УЗИ молочных желез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УЗИ молочных желез и </a:t>
            </a:r>
            <a:r>
              <a:rPr lang="ru-RU" dirty="0" smtClean="0"/>
              <a:t>зон регионарного </a:t>
            </a:r>
            <a:r>
              <a:rPr lang="ru-RU" dirty="0" err="1"/>
              <a:t>лимфооттока</a:t>
            </a:r>
            <a:r>
              <a:rPr lang="ru-RU" dirty="0"/>
              <a:t> </a:t>
            </a:r>
            <a:r>
              <a:rPr lang="ru-RU" dirty="0" smtClean="0"/>
              <a:t>отмечалось утолщение </a:t>
            </a:r>
            <a:r>
              <a:rPr lang="ru-RU" dirty="0"/>
              <a:t>кожи в области </a:t>
            </a:r>
            <a:r>
              <a:rPr lang="ru-RU" dirty="0" smtClean="0"/>
              <a:t>наружных квадрантов </a:t>
            </a:r>
            <a:r>
              <a:rPr lang="ru-RU" dirty="0"/>
              <a:t>и на границе верхних </a:t>
            </a:r>
            <a:r>
              <a:rPr lang="ru-RU" dirty="0" smtClean="0"/>
              <a:t>квадрантов </a:t>
            </a:r>
            <a:r>
              <a:rPr lang="ru-RU" dirty="0"/>
              <a:t>до 0,8 см. В верхненаружном </a:t>
            </a:r>
            <a:r>
              <a:rPr lang="ru-RU" dirty="0" smtClean="0"/>
              <a:t>и верхневнутреннем </a:t>
            </a:r>
            <a:r>
              <a:rPr lang="ru-RU" dirty="0"/>
              <a:t>квадрантах </a:t>
            </a:r>
            <a:r>
              <a:rPr lang="ru-RU" dirty="0" err="1" smtClean="0"/>
              <a:t>лоцировались</a:t>
            </a:r>
            <a:r>
              <a:rPr lang="ru-RU" dirty="0" smtClean="0"/>
              <a:t> </a:t>
            </a:r>
            <a:r>
              <a:rPr lang="ru-RU" dirty="0"/>
              <a:t>множественные округлые </a:t>
            </a:r>
            <a:r>
              <a:rPr lang="ru-RU" dirty="0" err="1" smtClean="0"/>
              <a:t>гипоэхогенные</a:t>
            </a:r>
            <a:r>
              <a:rPr lang="ru-RU" dirty="0" smtClean="0"/>
              <a:t> образования </a:t>
            </a:r>
            <a:r>
              <a:rPr lang="ru-RU" dirty="0"/>
              <a:t>с четкими </a:t>
            </a:r>
            <a:r>
              <a:rPr lang="ru-RU" dirty="0" smtClean="0"/>
              <a:t>ровными </a:t>
            </a:r>
            <a:r>
              <a:rPr lang="ru-RU" dirty="0"/>
              <a:t>контурами, аваскулярные в </a:t>
            </a:r>
            <a:r>
              <a:rPr lang="ru-RU" dirty="0" smtClean="0"/>
              <a:t>режиме </a:t>
            </a:r>
            <a:r>
              <a:rPr lang="ru-RU" dirty="0"/>
              <a:t>ЦДК — </a:t>
            </a:r>
            <a:r>
              <a:rPr lang="ru-RU" dirty="0" err="1"/>
              <a:t>олеогранулемы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Зоны </a:t>
            </a:r>
            <a:r>
              <a:rPr lang="ru-RU" dirty="0"/>
              <a:t>регионарного </a:t>
            </a:r>
            <a:r>
              <a:rPr lang="ru-RU" dirty="0" err="1"/>
              <a:t>лимфооттока</a:t>
            </a:r>
            <a:r>
              <a:rPr lang="ru-RU" dirty="0"/>
              <a:t> — </a:t>
            </a:r>
            <a:r>
              <a:rPr lang="ru-RU" dirty="0" smtClean="0"/>
              <a:t>без особенностей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УЗ-картина соответствовала </a:t>
            </a:r>
            <a:r>
              <a:rPr lang="ru-RU" dirty="0"/>
              <a:t>посттравматическим </a:t>
            </a:r>
            <a:r>
              <a:rPr lang="ru-RU" dirty="0" smtClean="0"/>
              <a:t>изменениям молочных </a:t>
            </a:r>
            <a:r>
              <a:rPr lang="ru-RU" dirty="0"/>
              <a:t>желез, </a:t>
            </a:r>
            <a:r>
              <a:rPr lang="en-US" dirty="0"/>
              <a:t>BI-RADS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7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/>
              <a:t>Маммограммы</a:t>
            </a:r>
            <a:r>
              <a:rPr lang="ru-RU" sz="2800" dirty="0"/>
              <a:t> левой молочной железы в </a:t>
            </a:r>
            <a:r>
              <a:rPr lang="ru-RU" sz="2800" dirty="0" err="1"/>
              <a:t>краниокаудальной</a:t>
            </a:r>
            <a:r>
              <a:rPr lang="ru-RU" sz="2800" dirty="0"/>
              <a:t> </a:t>
            </a:r>
            <a:r>
              <a:rPr lang="ru-RU" sz="2800" i="1" dirty="0"/>
              <a:t>(а) </a:t>
            </a:r>
            <a:r>
              <a:rPr lang="ru-RU" sz="2800" dirty="0"/>
              <a:t>и медиолатеральной</a:t>
            </a:r>
            <a:br>
              <a:rPr lang="ru-RU" sz="2800" dirty="0"/>
            </a:br>
            <a:r>
              <a:rPr lang="ru-RU" sz="2800" i="1" dirty="0"/>
              <a:t>(б) </a:t>
            </a:r>
            <a:r>
              <a:rPr lang="ru-RU" sz="2800" dirty="0"/>
              <a:t>проекциях, выполненные в режиме контрастирования.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968552" cy="36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08792"/>
            <a:ext cx="9123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левой молочной железе отмечается слабо- и среднеинтенсивное накопление </a:t>
            </a:r>
            <a:r>
              <a:rPr lang="ru-RU" sz="2400" dirty="0" smtClean="0"/>
              <a:t>контрастного препарата</a:t>
            </a:r>
            <a:r>
              <a:rPr lang="ru-RU" sz="2400" dirty="0"/>
              <a:t>, преимущественно по контуру </a:t>
            </a:r>
            <a:r>
              <a:rPr lang="ru-RU" sz="2400" dirty="0" err="1"/>
              <a:t>олеогранулем</a:t>
            </a:r>
            <a:r>
              <a:rPr lang="ru-RU" sz="2400" dirty="0"/>
              <a:t>, а также единичные фокусы </a:t>
            </a:r>
            <a:r>
              <a:rPr lang="ru-RU" sz="2400" dirty="0" smtClean="0"/>
              <a:t>контрастирования </a:t>
            </a:r>
            <a:r>
              <a:rPr lang="ru-RU" sz="2400" dirty="0"/>
              <a:t>ткани железы </a:t>
            </a:r>
            <a:r>
              <a:rPr lang="ru-RU" sz="2400" i="1" dirty="0"/>
              <a:t>(красные стрелки)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365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Результаты </a:t>
            </a:r>
            <a:r>
              <a:rPr lang="ru-RU" sz="3600" dirty="0" err="1" smtClean="0"/>
              <a:t>двуэнергетической</a:t>
            </a:r>
            <a:r>
              <a:rPr lang="ru-RU" sz="3600" dirty="0" smtClean="0"/>
              <a:t> контрастной спектральной маммографии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режиме </a:t>
            </a:r>
            <a:r>
              <a:rPr lang="ru-RU" dirty="0" smtClean="0"/>
              <a:t>контрастного </a:t>
            </a:r>
            <a:r>
              <a:rPr lang="ru-RU" dirty="0"/>
              <a:t>усиления в левой </a:t>
            </a:r>
            <a:r>
              <a:rPr lang="ru-RU" dirty="0" smtClean="0"/>
              <a:t>молочной железе </a:t>
            </a:r>
            <a:r>
              <a:rPr lang="ru-RU" dirty="0"/>
              <a:t>отмечалось слабо- и </a:t>
            </a:r>
            <a:r>
              <a:rPr lang="ru-RU" dirty="0" smtClean="0"/>
              <a:t>среднеинтенсивное </a:t>
            </a:r>
            <a:r>
              <a:rPr lang="ru-RU" dirty="0"/>
              <a:t>накопление </a:t>
            </a:r>
            <a:r>
              <a:rPr lang="ru-RU" dirty="0" smtClean="0"/>
              <a:t>контрастного препарата</a:t>
            </a:r>
            <a:r>
              <a:rPr lang="ru-RU" dirty="0"/>
              <a:t>, преимущественно по </a:t>
            </a:r>
            <a:r>
              <a:rPr lang="ru-RU" dirty="0" smtClean="0"/>
              <a:t>контуру </a:t>
            </a:r>
            <a:r>
              <a:rPr lang="ru-RU" dirty="0" err="1" smtClean="0"/>
              <a:t>олеогранулем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Также единичные фокусы </a:t>
            </a:r>
            <a:r>
              <a:rPr lang="ru-RU" dirty="0"/>
              <a:t>контрастирования ткани </a:t>
            </a:r>
            <a:r>
              <a:rPr lang="ru-RU" dirty="0" smtClean="0"/>
              <a:t>железы</a:t>
            </a:r>
            <a:r>
              <a:rPr lang="ru-RU" dirty="0"/>
              <a:t>, которые могли соответствовать </a:t>
            </a:r>
            <a:r>
              <a:rPr lang="ru-RU" dirty="0" smtClean="0"/>
              <a:t>выраженным </a:t>
            </a:r>
            <a:r>
              <a:rPr lang="ru-RU" dirty="0"/>
              <a:t>посттравматическим </a:t>
            </a:r>
            <a:r>
              <a:rPr lang="ru-RU" dirty="0" smtClean="0"/>
              <a:t>изменениям </a:t>
            </a:r>
            <a:r>
              <a:rPr lang="ru-RU" dirty="0"/>
              <a:t>и регенерационным </a:t>
            </a:r>
            <a:r>
              <a:rPr lang="ru-RU" dirty="0" smtClean="0"/>
              <a:t>процессам в </a:t>
            </a:r>
            <a:r>
              <a:rPr lang="ru-RU" dirty="0"/>
              <a:t>ткани железы категория BI-RADS 3</a:t>
            </a:r>
          </a:p>
        </p:txBody>
      </p:sp>
    </p:spTree>
    <p:extLst>
      <p:ext uri="{BB962C8B-B14F-4D97-AF65-F5344CB8AC3E}">
        <p14:creationId xmlns:p14="http://schemas.microsoft.com/office/powerpoint/2010/main" val="52195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Биоптат молочной железы, окраска</a:t>
            </a:r>
            <a:br>
              <a:rPr lang="ru-RU" dirty="0"/>
            </a:br>
            <a:r>
              <a:rPr lang="ru-RU" dirty="0"/>
              <a:t>гематоксилин-эозин, ×200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139136" cy="37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6612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а </a:t>
            </a:r>
            <a:r>
              <a:rPr lang="ru-RU" sz="2400" dirty="0"/>
              <a:t>— </a:t>
            </a:r>
            <a:r>
              <a:rPr lang="ru-RU" sz="2400" dirty="0" smtClean="0"/>
              <a:t>неравномерная </a:t>
            </a:r>
            <a:r>
              <a:rPr lang="ru-RU" sz="2400" dirty="0"/>
              <a:t>лимфоидная инфильтрация; </a:t>
            </a:r>
            <a:r>
              <a:rPr lang="ru-RU" sz="2400" i="1" dirty="0"/>
              <a:t>б </a:t>
            </a:r>
            <a:r>
              <a:rPr lang="ru-RU" sz="2400" dirty="0"/>
              <a:t>— </a:t>
            </a:r>
            <a:r>
              <a:rPr lang="ru-RU" sz="2400" dirty="0" smtClean="0"/>
              <a:t>гистиоцит</a:t>
            </a:r>
            <a:r>
              <a:rPr lang="ru-RU" sz="2400" dirty="0"/>
              <a:t>; </a:t>
            </a:r>
            <a:r>
              <a:rPr lang="ru-RU" sz="2400" i="1" dirty="0"/>
              <a:t>в </a:t>
            </a:r>
            <a:r>
              <a:rPr lang="ru-RU" sz="2400" dirty="0"/>
              <a:t>— выраженный фиброз; </a:t>
            </a:r>
            <a:r>
              <a:rPr lang="ru-RU" sz="2400" i="1" dirty="0"/>
              <a:t>г </a:t>
            </a:r>
            <a:r>
              <a:rPr lang="ru-RU" sz="2400" dirty="0"/>
              <a:t>— </a:t>
            </a:r>
            <a:r>
              <a:rPr lang="ru-RU" sz="2400" dirty="0" smtClean="0"/>
              <a:t>сохранная </a:t>
            </a:r>
            <a:r>
              <a:rPr lang="ru-RU" sz="2400" dirty="0"/>
              <a:t>жировая ткань; </a:t>
            </a:r>
            <a:r>
              <a:rPr lang="ru-RU" sz="2400" i="1" dirty="0"/>
              <a:t>д </a:t>
            </a:r>
            <a:r>
              <a:rPr lang="ru-RU" sz="2400" dirty="0"/>
              <a:t>— фокусы </a:t>
            </a:r>
            <a:r>
              <a:rPr lang="ru-RU" sz="2400" dirty="0" smtClean="0"/>
              <a:t>жирового некроза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751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Результаты трепан-биопсии левой молочной железы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биоптатах</a:t>
            </a:r>
            <a:r>
              <a:rPr lang="ru-RU" dirty="0" smtClean="0"/>
              <a:t> ткани </a:t>
            </a:r>
            <a:r>
              <a:rPr lang="ru-RU" dirty="0"/>
              <a:t>молочной железы среди </a:t>
            </a:r>
            <a:r>
              <a:rPr lang="ru-RU" dirty="0" smtClean="0"/>
              <a:t>участков </a:t>
            </a:r>
            <a:r>
              <a:rPr lang="ru-RU" dirty="0"/>
              <a:t>жирового некроза, </a:t>
            </a:r>
            <a:r>
              <a:rPr lang="ru-RU" dirty="0" smtClean="0"/>
              <a:t>выраженного фиброза </a:t>
            </a:r>
            <a:r>
              <a:rPr lang="ru-RU" dirty="0"/>
              <a:t>с </a:t>
            </a:r>
            <a:r>
              <a:rPr lang="ru-RU" dirty="0" err="1"/>
              <a:t>ангиоматозом</a:t>
            </a:r>
            <a:r>
              <a:rPr lang="ru-RU" dirty="0"/>
              <a:t> и </a:t>
            </a:r>
            <a:r>
              <a:rPr lang="ru-RU" dirty="0" smtClean="0"/>
              <a:t>очаговой лимфогистиоцитарной инфильтрацией </a:t>
            </a:r>
            <a:r>
              <a:rPr lang="ru-RU" dirty="0"/>
              <a:t>имелись эпителиоидные </a:t>
            </a:r>
            <a:r>
              <a:rPr lang="ru-RU" dirty="0" smtClean="0"/>
              <a:t>диффузно разбросанные </a:t>
            </a:r>
            <a:r>
              <a:rPr lang="ru-RU" dirty="0"/>
              <a:t>клетки, крайне </a:t>
            </a:r>
            <a:r>
              <a:rPr lang="ru-RU" dirty="0" smtClean="0"/>
              <a:t>подозрительные </a:t>
            </a:r>
            <a:r>
              <a:rPr lang="ru-RU" dirty="0"/>
              <a:t>по отношению к </a:t>
            </a:r>
            <a:r>
              <a:rPr lang="ru-RU" dirty="0" smtClean="0"/>
              <a:t>дольковому раку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0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Биоптат молочной железы, </a:t>
            </a:r>
            <a:r>
              <a:rPr lang="ru-RU" sz="3600" dirty="0" err="1"/>
              <a:t>иммуно</a:t>
            </a:r>
            <a:r>
              <a:rPr lang="ru-RU" sz="3600" dirty="0"/>
              <a:t>-</a:t>
            </a:r>
            <a:br>
              <a:rPr lang="ru-RU" sz="3600" dirty="0"/>
            </a:br>
            <a:r>
              <a:rPr lang="ru-RU" sz="3600" dirty="0"/>
              <a:t>гистохимическое исследование, ×</a:t>
            </a:r>
            <a:r>
              <a:rPr lang="ru-RU" sz="3600" dirty="0" smtClean="0"/>
              <a:t>200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628799"/>
            <a:ext cx="86582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564" y="57332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Негативное </a:t>
            </a:r>
            <a:r>
              <a:rPr lang="ru-RU" sz="2400" dirty="0"/>
              <a:t>окрашивание общего </a:t>
            </a:r>
            <a:r>
              <a:rPr lang="ru-RU" sz="2400" dirty="0" err="1" smtClean="0"/>
              <a:t>цитокератина</a:t>
            </a:r>
            <a:r>
              <a:rPr lang="ru-RU" sz="2400" dirty="0" smtClean="0"/>
              <a:t> в </a:t>
            </a:r>
            <a:r>
              <a:rPr lang="ru-RU" sz="2400" dirty="0"/>
              <a:t>клетках воспалительного инфильтрата</a:t>
            </a:r>
          </a:p>
        </p:txBody>
      </p:sp>
    </p:spTree>
    <p:extLst>
      <p:ext uri="{BB962C8B-B14F-4D97-AF65-F5344CB8AC3E}">
        <p14:creationId xmlns:p14="http://schemas.microsoft.com/office/powerpoint/2010/main" val="392585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Жировой некроз (</a:t>
            </a:r>
            <a:r>
              <a:rPr lang="ru-RU" dirty="0" err="1" smtClean="0"/>
              <a:t>липонекроз</a:t>
            </a:r>
            <a:r>
              <a:rPr lang="ru-RU" dirty="0" smtClean="0"/>
              <a:t>) — это доброкачественный процесс асептического воспаления жировой ткани</a:t>
            </a:r>
          </a:p>
          <a:p>
            <a:r>
              <a:rPr lang="ru-RU" dirty="0" smtClean="0"/>
              <a:t>Наиболее частой причиной возникновения жирового некроза молочных желез являются травмы молочной железы (21–70 %).</a:t>
            </a:r>
          </a:p>
          <a:p>
            <a:r>
              <a:rPr lang="ru-RU" dirty="0" smtClean="0"/>
              <a:t>Жировой некроз представляет собой сложную диагностическую задачу ввиду многообразия своих проявлений по данным маммографии, УЗИ и других лучевых методов диагностики.</a:t>
            </a:r>
          </a:p>
          <a:p>
            <a:r>
              <a:rPr lang="ru-RU" dirty="0" smtClean="0"/>
              <a:t>Особенности лучевых проявлений связаны с давностью получения травмы, наличием фиброза, </a:t>
            </a:r>
            <a:r>
              <a:rPr lang="ru-RU" dirty="0" err="1" smtClean="0"/>
              <a:t>некротизированного</a:t>
            </a:r>
            <a:r>
              <a:rPr lang="ru-RU" dirty="0"/>
              <a:t> </a:t>
            </a:r>
            <a:r>
              <a:rPr lang="ru-RU" dirty="0" smtClean="0"/>
              <a:t>жира и </a:t>
            </a:r>
            <a:r>
              <a:rPr lang="ru-RU" dirty="0" err="1" smtClean="0"/>
              <a:t>кальцинатов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69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Результаты </a:t>
            </a:r>
            <a:r>
              <a:rPr lang="ru-RU" sz="3600" dirty="0" err="1" smtClean="0"/>
              <a:t>иммуногистохимического</a:t>
            </a:r>
            <a:r>
              <a:rPr lang="ru-RU" sz="3600" dirty="0" smtClean="0"/>
              <a:t> исследования биоптата левой молочной железы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Данных </a:t>
            </a:r>
            <a:r>
              <a:rPr lang="ru-RU" dirty="0"/>
              <a:t>о </a:t>
            </a:r>
            <a:r>
              <a:rPr lang="ru-RU" dirty="0" smtClean="0"/>
              <a:t>злокачественном </a:t>
            </a:r>
            <a:r>
              <a:rPr lang="ru-RU" dirty="0"/>
              <a:t>росте не получено: в </a:t>
            </a:r>
            <a:r>
              <a:rPr lang="ru-RU" dirty="0" err="1" smtClean="0"/>
              <a:t>биоптатах</a:t>
            </a:r>
            <a:r>
              <a:rPr lang="ru-RU" dirty="0" smtClean="0"/>
              <a:t> </a:t>
            </a:r>
            <a:r>
              <a:rPr lang="ru-RU" dirty="0"/>
              <a:t>молочной железы </a:t>
            </a:r>
            <a:r>
              <a:rPr lang="ru-RU" dirty="0" smtClean="0"/>
              <a:t>морфологическая картина воспалительно-регенераторного </a:t>
            </a:r>
            <a:r>
              <a:rPr lang="ru-RU" dirty="0"/>
              <a:t>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90603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Жировой некроз молочной железы характеризуется вариабельностью лучевых проявлений от абсолютно доброкачественных изменений до подозрительных </a:t>
            </a:r>
            <a:r>
              <a:rPr lang="ru-RU" smtClean="0"/>
              <a:t>на злокачественные</a:t>
            </a:r>
          </a:p>
          <a:p>
            <a:r>
              <a:rPr lang="ru-RU" smtClean="0"/>
              <a:t>Применение </a:t>
            </a:r>
            <a:r>
              <a:rPr lang="ru-RU" dirty="0" smtClean="0"/>
              <a:t>клинико-анамнестического</a:t>
            </a:r>
            <a:r>
              <a:rPr lang="ru-RU" dirty="0"/>
              <a:t>, лучевого и </a:t>
            </a:r>
            <a:r>
              <a:rPr lang="ru-RU" dirty="0" err="1"/>
              <a:t>патоморфологическокого</a:t>
            </a:r>
            <a:r>
              <a:rPr lang="ru-RU" dirty="0"/>
              <a:t> </a:t>
            </a:r>
            <a:r>
              <a:rPr lang="ru-RU" dirty="0" smtClean="0"/>
              <a:t>исследований </a:t>
            </a:r>
            <a:r>
              <a:rPr lang="ru-RU" dirty="0"/>
              <a:t>позволяет достоверно дифференцировать выявленные изменения. </a:t>
            </a:r>
          </a:p>
          <a:p>
            <a:r>
              <a:rPr lang="ru-RU" dirty="0" smtClean="0"/>
              <a:t>Предложенный на данном клиническом примере протокол обследования пациентки, может быть использован при </a:t>
            </a:r>
            <a:r>
              <a:rPr lang="ru-RU" dirty="0" err="1" smtClean="0"/>
              <a:t>диагностически</a:t>
            </a:r>
            <a:r>
              <a:rPr lang="ru-RU" dirty="0" smtClean="0"/>
              <a:t> неясных случаях, для постановки окончательного диагноза </a:t>
            </a:r>
          </a:p>
        </p:txBody>
      </p:sp>
    </p:spTree>
    <p:extLst>
      <p:ext uri="{BB962C8B-B14F-4D97-AF65-F5344CB8AC3E}">
        <p14:creationId xmlns:p14="http://schemas.microsoft.com/office/powerpoint/2010/main" val="40711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распространенным </a:t>
            </a:r>
            <a:r>
              <a:rPr lang="ru-RU" dirty="0" smtClean="0"/>
              <a:t>клиническим </a:t>
            </a:r>
            <a:r>
              <a:rPr lang="ru-RU" dirty="0"/>
              <a:t>симптомом </a:t>
            </a:r>
            <a:r>
              <a:rPr lang="ru-RU" dirty="0" err="1"/>
              <a:t>липонекроза</a:t>
            </a:r>
            <a:r>
              <a:rPr lang="ru-RU" dirty="0"/>
              <a:t> </a:t>
            </a:r>
            <a:r>
              <a:rPr lang="ru-RU" dirty="0" smtClean="0"/>
              <a:t>яв</a:t>
            </a:r>
            <a:r>
              <a:rPr lang="ru-RU" dirty="0"/>
              <a:t>ляется безболезненное </a:t>
            </a:r>
            <a:r>
              <a:rPr lang="ru-RU" dirty="0" smtClean="0"/>
              <a:t>пальпируемое образование</a:t>
            </a:r>
            <a:r>
              <a:rPr lang="ru-RU" dirty="0"/>
              <a:t>, которое обычно </a:t>
            </a:r>
            <a:r>
              <a:rPr lang="ru-RU" dirty="0" smtClean="0"/>
              <a:t>возникает через </a:t>
            </a:r>
            <a:r>
              <a:rPr lang="ru-RU" dirty="0"/>
              <a:t>3–12 </a:t>
            </a:r>
            <a:r>
              <a:rPr lang="ru-RU" dirty="0" err="1"/>
              <a:t>мес</a:t>
            </a:r>
            <a:r>
              <a:rPr lang="ru-RU" dirty="0"/>
              <a:t> после получения </a:t>
            </a:r>
            <a:r>
              <a:rPr lang="ru-RU" dirty="0" smtClean="0"/>
              <a:t>травмы, но </a:t>
            </a:r>
            <a:r>
              <a:rPr lang="ru-RU" dirty="0"/>
              <a:t>может обнаружиться и в более </a:t>
            </a:r>
            <a:r>
              <a:rPr lang="ru-RU" dirty="0" smtClean="0"/>
              <a:t>поздние </a:t>
            </a:r>
            <a:r>
              <a:rPr lang="ru-RU" dirty="0"/>
              <a:t>сроки</a:t>
            </a:r>
          </a:p>
        </p:txBody>
      </p:sp>
    </p:spTree>
    <p:extLst>
      <p:ext uri="{BB962C8B-B14F-4D97-AF65-F5344CB8AC3E}">
        <p14:creationId xmlns:p14="http://schemas.microsoft.com/office/powerpoint/2010/main" val="5103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Рентгенологическая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Олеогранулемы</a:t>
            </a:r>
            <a:endParaRPr lang="ru-RU" dirty="0"/>
          </a:p>
          <a:p>
            <a:r>
              <a:rPr lang="ru-RU" dirty="0" err="1" smtClean="0"/>
              <a:t>кальцинаты</a:t>
            </a:r>
            <a:r>
              <a:rPr lang="ru-RU" dirty="0" smtClean="0"/>
              <a:t>, </a:t>
            </a:r>
            <a:r>
              <a:rPr lang="ru-RU" dirty="0" err="1" smtClean="0"/>
              <a:t>микрокальцинаты</a:t>
            </a:r>
            <a:r>
              <a:rPr lang="ru-RU" dirty="0" smtClean="0"/>
              <a:t> </a:t>
            </a:r>
          </a:p>
          <a:p>
            <a:r>
              <a:rPr lang="ru-RU" dirty="0"/>
              <a:t>у</a:t>
            </a:r>
            <a:r>
              <a:rPr lang="ru-RU" dirty="0" smtClean="0"/>
              <a:t>частки очаговой асимметрии или образований с </a:t>
            </a:r>
            <a:r>
              <a:rPr lang="ru-RU" dirty="0" err="1" smtClean="0"/>
              <a:t>тяжистыми</a:t>
            </a:r>
            <a:r>
              <a:rPr lang="ru-RU" dirty="0" smtClean="0"/>
              <a:t> контурами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53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Ультразвуковая </a:t>
            </a:r>
            <a:r>
              <a:rPr lang="ru-RU" dirty="0" smtClean="0"/>
              <a:t>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участки </a:t>
            </a:r>
            <a:r>
              <a:rPr lang="ru-RU" dirty="0"/>
              <a:t>ткани </a:t>
            </a:r>
            <a:r>
              <a:rPr lang="ru-RU" dirty="0" smtClean="0"/>
              <a:t>неправильной формы</a:t>
            </a:r>
            <a:r>
              <a:rPr lang="ru-RU" dirty="0"/>
              <a:t>, с неровными и нечеткими </a:t>
            </a:r>
            <a:r>
              <a:rPr lang="ru-RU" dirty="0" smtClean="0"/>
              <a:t>контурами</a:t>
            </a:r>
            <a:r>
              <a:rPr lang="ru-RU" dirty="0"/>
              <a:t>, без четко выраженной </a:t>
            </a:r>
            <a:r>
              <a:rPr lang="ru-RU" dirty="0" smtClean="0"/>
              <a:t>капсулы</a:t>
            </a:r>
            <a:r>
              <a:rPr lang="ru-RU" dirty="0"/>
              <a:t>, неравномерно пониженной </a:t>
            </a:r>
            <a:r>
              <a:rPr lang="ru-RU" dirty="0" err="1" smtClean="0"/>
              <a:t>эхогенности</a:t>
            </a:r>
            <a:r>
              <a:rPr lang="ru-RU" dirty="0"/>
              <a:t>, с выраженной </a:t>
            </a:r>
            <a:r>
              <a:rPr lang="ru-RU" dirty="0" smtClean="0"/>
              <a:t>неоднородностью </a:t>
            </a:r>
            <a:r>
              <a:rPr lang="ru-RU" dirty="0"/>
              <a:t>внутренней структуры за счет </a:t>
            </a:r>
            <a:r>
              <a:rPr lang="ru-RU" dirty="0" smtClean="0"/>
              <a:t>чередования </a:t>
            </a:r>
            <a:r>
              <a:rPr lang="ru-RU" dirty="0"/>
              <a:t>мелких ан-, </a:t>
            </a:r>
            <a:r>
              <a:rPr lang="ru-RU" dirty="0" err="1"/>
              <a:t>гипо</a:t>
            </a:r>
            <a:r>
              <a:rPr lang="ru-RU" dirty="0"/>
              <a:t>- и </a:t>
            </a:r>
            <a:r>
              <a:rPr lang="ru-RU" dirty="0" err="1" smtClean="0"/>
              <a:t>гиперэхогенных</a:t>
            </a:r>
            <a:r>
              <a:rPr lang="ru-RU" dirty="0" smtClean="0"/>
              <a:t> включений </a:t>
            </a:r>
            <a:r>
              <a:rPr lang="ru-RU" dirty="0"/>
              <a:t>и </a:t>
            </a:r>
            <a:r>
              <a:rPr lang="ru-RU" dirty="0" err="1"/>
              <a:t>кальцинатов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57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Клинический случай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ГБУЗ ≪Московский </a:t>
            </a:r>
            <a:r>
              <a:rPr lang="ru-RU" dirty="0" smtClean="0"/>
              <a:t>клинический научный </a:t>
            </a:r>
            <a:r>
              <a:rPr lang="ru-RU" dirty="0"/>
              <a:t>центр им. А. С. Логинова </a:t>
            </a:r>
            <a:r>
              <a:rPr lang="ru-RU" dirty="0" smtClean="0"/>
              <a:t>обратилась </a:t>
            </a:r>
            <a:r>
              <a:rPr lang="ru-RU" dirty="0"/>
              <a:t>пациентка Л., 62 года, с </a:t>
            </a:r>
            <a:r>
              <a:rPr lang="ru-RU" dirty="0" smtClean="0"/>
              <a:t>жалобами </a:t>
            </a:r>
            <a:r>
              <a:rPr lang="ru-RU" dirty="0"/>
              <a:t>на наличие пальпируемых </a:t>
            </a:r>
            <a:r>
              <a:rPr lang="ru-RU" dirty="0" smtClean="0"/>
              <a:t>образований </a:t>
            </a:r>
            <a:r>
              <a:rPr lang="ru-RU" dirty="0"/>
              <a:t>и ≪втяжение кожи≫ в </a:t>
            </a:r>
            <a:r>
              <a:rPr lang="ru-RU" dirty="0" smtClean="0"/>
              <a:t>левой молочной </a:t>
            </a:r>
            <a:r>
              <a:rPr lang="ru-RU" dirty="0"/>
              <a:t>железе. </a:t>
            </a:r>
          </a:p>
          <a:p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 err="1" smtClean="0"/>
              <a:t>анамнеза:в</a:t>
            </a:r>
            <a:r>
              <a:rPr lang="ru-RU" dirty="0" smtClean="0"/>
              <a:t> </a:t>
            </a:r>
            <a:r>
              <a:rPr lang="ru-RU" dirty="0"/>
              <a:t>мае 2017 г. </a:t>
            </a:r>
            <a:r>
              <a:rPr lang="ru-RU" dirty="0" smtClean="0"/>
              <a:t>пациентка </a:t>
            </a:r>
            <a:r>
              <a:rPr lang="ru-RU" dirty="0"/>
              <a:t>получила травму грудной </a:t>
            </a:r>
            <a:r>
              <a:rPr lang="ru-RU" dirty="0" smtClean="0"/>
              <a:t>клетки в </a:t>
            </a:r>
            <a:r>
              <a:rPr lang="ru-RU" dirty="0"/>
              <a:t>результате </a:t>
            </a:r>
            <a:r>
              <a:rPr lang="ru-RU" dirty="0" smtClean="0"/>
              <a:t>ДТП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91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Физикальное</a:t>
            </a:r>
            <a:r>
              <a:rPr lang="ru-RU" dirty="0" smtClean="0"/>
              <a:t> обследование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осмотре и пальпации молочных желез в наружных отделах левой молочной железы определялись множественные узловые образования размером до 1,5 см, плотной консистенции, </a:t>
            </a:r>
            <a:r>
              <a:rPr lang="ru-RU" dirty="0" err="1" smtClean="0"/>
              <a:t>несмещаемые</a:t>
            </a:r>
            <a:r>
              <a:rPr lang="ru-RU" dirty="0" smtClean="0"/>
              <a:t>, «подтягивающие» кожу. </a:t>
            </a:r>
          </a:p>
          <a:p>
            <a:r>
              <a:rPr lang="ru-RU" dirty="0" err="1" smtClean="0"/>
              <a:t>Аксиллярные</a:t>
            </a:r>
            <a:r>
              <a:rPr lang="ru-RU" dirty="0" smtClean="0"/>
              <a:t>, над- и подключичные лимфатические узлы были не увеличены.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5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Проведенные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</a:t>
            </a:r>
            <a:r>
              <a:rPr lang="ru-RU" dirty="0" smtClean="0"/>
              <a:t>ифровая маммография с функцией </a:t>
            </a:r>
            <a:r>
              <a:rPr lang="ru-RU" dirty="0" err="1" smtClean="0"/>
              <a:t>томосинтеза</a:t>
            </a:r>
            <a:r>
              <a:rPr lang="ru-RU" dirty="0" smtClean="0"/>
              <a:t> в режиме «</a:t>
            </a:r>
            <a:r>
              <a:rPr lang="ru-RU" dirty="0" err="1" smtClean="0"/>
              <a:t>комбо</a:t>
            </a:r>
            <a:r>
              <a:rPr lang="ru-RU" dirty="0" smtClean="0"/>
              <a:t>» и сравнение полученных результатов со снимками, выполненными в августе 2017 г. и в январе 2018 г. по месту жительства</a:t>
            </a:r>
          </a:p>
          <a:p>
            <a:r>
              <a:rPr lang="ru-RU" dirty="0"/>
              <a:t>УЗИ молочных желез и </a:t>
            </a:r>
            <a:r>
              <a:rPr lang="ru-RU" dirty="0" smtClean="0"/>
              <a:t>зон регионарного </a:t>
            </a:r>
            <a:r>
              <a:rPr lang="ru-RU" dirty="0" err="1" smtClean="0"/>
              <a:t>лимфооттока</a:t>
            </a:r>
            <a:endParaRPr lang="ru-RU" dirty="0" smtClean="0"/>
          </a:p>
          <a:p>
            <a:r>
              <a:rPr lang="ru-RU" dirty="0" err="1" smtClean="0"/>
              <a:t>Двуэнергетическая</a:t>
            </a:r>
            <a:r>
              <a:rPr lang="ru-RU" dirty="0" smtClean="0"/>
              <a:t> контрастная спектральная </a:t>
            </a:r>
            <a:r>
              <a:rPr lang="ru-RU" dirty="0"/>
              <a:t>маммография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Трепан-биопсия </a:t>
            </a:r>
            <a:r>
              <a:rPr lang="ru-RU" dirty="0"/>
              <a:t>зон интереса левой </a:t>
            </a:r>
            <a:r>
              <a:rPr lang="ru-RU" dirty="0" smtClean="0"/>
              <a:t>молочной </a:t>
            </a:r>
            <a:r>
              <a:rPr lang="ru-RU" dirty="0"/>
              <a:t>железы под </a:t>
            </a:r>
            <a:r>
              <a:rPr lang="ru-RU" dirty="0" smtClean="0"/>
              <a:t>стереотаксическим наведением.</a:t>
            </a:r>
          </a:p>
          <a:p>
            <a:r>
              <a:rPr lang="ru-RU" dirty="0" err="1" smtClean="0"/>
              <a:t>Иммуногистохимическое</a:t>
            </a:r>
            <a:r>
              <a:rPr lang="ru-RU" dirty="0" smtClean="0"/>
              <a:t> </a:t>
            </a:r>
            <a:r>
              <a:rPr lang="ru-RU" dirty="0"/>
              <a:t>(ИГХ</a:t>
            </a:r>
            <a:r>
              <a:rPr lang="ru-RU" dirty="0" smtClean="0"/>
              <a:t>) </a:t>
            </a:r>
            <a:r>
              <a:rPr lang="ru-RU" dirty="0"/>
              <a:t>исследование с антителами к CD45 (</a:t>
            </a:r>
            <a:r>
              <a:rPr lang="ru-RU" dirty="0" smtClean="0"/>
              <a:t>общий </a:t>
            </a:r>
            <a:r>
              <a:rPr lang="ru-RU" dirty="0"/>
              <a:t>лейкоцитарный антиген), </a:t>
            </a:r>
            <a:r>
              <a:rPr lang="en-US" dirty="0" err="1" smtClean="0"/>
              <a:t>PanCK</a:t>
            </a:r>
            <a:r>
              <a:rPr lang="ru-RU" dirty="0" smtClean="0"/>
              <a:t> (общий </a:t>
            </a:r>
            <a:r>
              <a:rPr lang="ru-RU" dirty="0" err="1"/>
              <a:t>цитокератин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445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Обзорные цифровые </a:t>
            </a:r>
            <a:r>
              <a:rPr lang="ru-RU" sz="2800" dirty="0" err="1" smtClean="0"/>
              <a:t>маммограммы</a:t>
            </a:r>
            <a:r>
              <a:rPr lang="ru-RU" sz="2800" dirty="0" smtClean="0"/>
              <a:t> правой и левой молочных желез в </a:t>
            </a:r>
            <a:r>
              <a:rPr lang="ru-RU" sz="2800" dirty="0" err="1" smtClean="0"/>
              <a:t>краниокаудальной</a:t>
            </a:r>
            <a:r>
              <a:rPr lang="ru-RU" sz="2800" dirty="0" smtClean="0"/>
              <a:t> проекции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1446"/>
            <a:ext cx="5688632" cy="39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5353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Желтыми </a:t>
            </a:r>
            <a:r>
              <a:rPr lang="ru-RU" sz="2400" dirty="0" smtClean="0"/>
              <a:t>стрелками указаны </a:t>
            </a:r>
            <a:r>
              <a:rPr lang="ru-RU" sz="2400" dirty="0"/>
              <a:t>утолщения кожи, красными отмечены участки повышенной интенсивности и </a:t>
            </a:r>
            <a:r>
              <a:rPr lang="ru-RU" sz="2400" dirty="0" smtClean="0"/>
              <a:t>перестройки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8901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856</Words>
  <Application>Microsoft Office PowerPoint</Application>
  <PresentationFormat>Экран (4:3)</PresentationFormat>
  <Paragraphs>66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Сложности дифференциальной диагностики поздних посттравматических изменений молочных желез: клинический случай</vt:lpstr>
      <vt:lpstr>Введение</vt:lpstr>
      <vt:lpstr>Клиническая картина</vt:lpstr>
      <vt:lpstr>Рентгенологическая картина</vt:lpstr>
      <vt:lpstr>Ультразвуковая картина</vt:lpstr>
      <vt:lpstr>Клинический случай</vt:lpstr>
      <vt:lpstr>Физикальное обследование</vt:lpstr>
      <vt:lpstr>Проведенные исследования</vt:lpstr>
      <vt:lpstr>Обзорные цифровые маммограммы правой и левой молочных желез в краниокаудальной проекции</vt:lpstr>
      <vt:lpstr>Обзорные цифровые маммограммы правой и левой молочных желез в медиолатеральной проекции</vt:lpstr>
      <vt:lpstr>Срезы томограмм левой молочной железы в краниокаудальной (в) и медиолатеральных (г) проекциях</vt:lpstr>
      <vt:lpstr>Заключение маммографического исследования</vt:lpstr>
      <vt:lpstr>УЗИ в В-режиме левой молочной железы (а, б).</vt:lpstr>
      <vt:lpstr>Заключение УЗИ молочных желез </vt:lpstr>
      <vt:lpstr>Маммограммы левой молочной железы в краниокаудальной (а) и медиолатеральной (б) проекциях, выполненные в режиме контрастирования.</vt:lpstr>
      <vt:lpstr>Результаты двуэнергетической контрастной спектральной маммографии</vt:lpstr>
      <vt:lpstr>Биоптат молочной железы, окраска гематоксилин-эозин, ×200</vt:lpstr>
      <vt:lpstr>Результаты трепан-биопсии левой молочной железы</vt:lpstr>
      <vt:lpstr>Биоптат молочной железы, иммуно- гистохимическое исследование, ×200</vt:lpstr>
      <vt:lpstr>Результаты иммуногистохимического исследования биоптата левой молочной железы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Сложности дифференциальной диагностики поздних посттравматических изменений молочных желез: клинический случай</dc:title>
  <dc:creator>о</dc:creator>
  <cp:lastModifiedBy>о</cp:lastModifiedBy>
  <cp:revision>12</cp:revision>
  <dcterms:created xsi:type="dcterms:W3CDTF">2022-05-24T02:49:26Z</dcterms:created>
  <dcterms:modified xsi:type="dcterms:W3CDTF">2022-05-25T04:58:40Z</dcterms:modified>
</cp:coreProperties>
</file>