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5" r:id="rId4"/>
    <p:sldId id="266" r:id="rId5"/>
    <p:sldId id="267" r:id="rId6"/>
    <p:sldId id="268" r:id="rId7"/>
    <p:sldId id="269" r:id="rId8"/>
    <p:sldId id="270" r:id="rId9"/>
    <p:sldId id="258" r:id="rId10"/>
    <p:sldId id="260" r:id="rId11"/>
    <p:sldId id="261" r:id="rId12"/>
    <p:sldId id="263" r:id="rId13"/>
    <p:sldId id="272" r:id="rId14"/>
    <p:sldId id="277" r:id="rId15"/>
    <p:sldId id="276" r:id="rId16"/>
    <p:sldId id="262" r:id="rId17"/>
    <p:sldId id="274" r:id="rId18"/>
    <p:sldId id="275" r:id="rId19"/>
    <p:sldId id="273" r:id="rId20"/>
    <p:sldId id="278" r:id="rId21"/>
    <p:sldId id="279" r:id="rId22"/>
    <p:sldId id="284" r:id="rId23"/>
    <p:sldId id="287" r:id="rId24"/>
    <p:sldId id="280" r:id="rId25"/>
    <p:sldId id="286" r:id="rId26"/>
    <p:sldId id="281" r:id="rId27"/>
    <p:sldId id="282" r:id="rId28"/>
    <p:sldId id="283" r:id="rId29"/>
    <p:sldId id="285" r:id="rId30"/>
    <p:sldId id="288" r:id="rId31"/>
    <p:sldId id="289"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926" y="-1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1676400" y="2895600"/>
            <a:ext cx="7391400" cy="914400"/>
          </a:xfrm>
        </p:spPr>
        <p:txBody>
          <a:bodyPr anchor="b"/>
          <a:lstStyle>
            <a:lvl1pPr algn="r">
              <a:defRPr/>
            </a:lvl1pPr>
          </a:lstStyle>
          <a:p>
            <a:r>
              <a:rPr lang="ru-RU" smtClean="0"/>
              <a:t>Образец заголовка</a:t>
            </a:r>
            <a:endParaRPr lang="ru-RU"/>
          </a:p>
        </p:txBody>
      </p:sp>
      <p:sp>
        <p:nvSpPr>
          <p:cNvPr id="278531" name="Rectangle 3"/>
          <p:cNvSpPr>
            <a:spLocks noGrp="1" noChangeArrowheads="1"/>
          </p:cNvSpPr>
          <p:nvPr>
            <p:ph type="subTitle" idx="1"/>
          </p:nvPr>
        </p:nvSpPr>
        <p:spPr>
          <a:xfrm>
            <a:off x="1676400" y="3733800"/>
            <a:ext cx="7391400" cy="749300"/>
          </a:xfrm>
        </p:spPr>
        <p:txBody>
          <a:bodyPr/>
          <a:lstStyle>
            <a:lvl1pPr marL="0" indent="0" algn="r">
              <a:buFont typeface="Wingdings" pitchFamily="2" charset="2"/>
              <a:buNone/>
              <a:defRPr/>
            </a:lvl1pPr>
          </a:lstStyle>
          <a:p>
            <a:r>
              <a:rPr lang="ru-RU" smtClean="0"/>
              <a:t>Образец подзаголовка</a:t>
            </a:r>
            <a:endParaRPr lang="ru-RU"/>
          </a:p>
        </p:txBody>
      </p:sp>
      <p:sp>
        <p:nvSpPr>
          <p:cNvPr id="278532" name="Rectangle 4"/>
          <p:cNvSpPr>
            <a:spLocks noGrp="1" noChangeArrowheads="1"/>
          </p:cNvSpPr>
          <p:nvPr>
            <p:ph type="dt" sz="quarter" idx="2"/>
          </p:nvPr>
        </p:nvSpPr>
        <p:spPr/>
        <p:txBody>
          <a:bodyPr/>
          <a:lstStyle>
            <a:lvl1pPr>
              <a:defRPr/>
            </a:lvl1pPr>
          </a:lstStyle>
          <a:p>
            <a:fld id="{C1240551-6BA4-40A3-AA9A-42FFAF2E944D}" type="datetimeFigureOut">
              <a:rPr lang="ru-RU" smtClean="0"/>
              <a:pPr/>
              <a:t>04.04.2020</a:t>
            </a:fld>
            <a:endParaRPr lang="ru-RU"/>
          </a:p>
        </p:txBody>
      </p:sp>
      <p:sp>
        <p:nvSpPr>
          <p:cNvPr id="278533" name="Rectangle 5"/>
          <p:cNvSpPr>
            <a:spLocks noGrp="1" noChangeArrowheads="1"/>
          </p:cNvSpPr>
          <p:nvPr>
            <p:ph type="ftr" sz="quarter" idx="3"/>
          </p:nvPr>
        </p:nvSpPr>
        <p:spPr/>
        <p:txBody>
          <a:bodyPr/>
          <a:lstStyle>
            <a:lvl1pPr>
              <a:defRPr/>
            </a:lvl1pPr>
          </a:lstStyle>
          <a:p>
            <a:endParaRPr lang="ru-RU"/>
          </a:p>
        </p:txBody>
      </p:sp>
      <p:sp>
        <p:nvSpPr>
          <p:cNvPr id="278534" name="Rectangle 6"/>
          <p:cNvSpPr>
            <a:spLocks noGrp="1" noChangeArrowheads="1"/>
          </p:cNvSpPr>
          <p:nvPr>
            <p:ph type="sldNum" sz="quarter" idx="4"/>
          </p:nvPr>
        </p:nvSpPr>
        <p:spPr/>
        <p:txBody>
          <a:bodyPr/>
          <a:lstStyle>
            <a:lvl1pPr>
              <a:defRPr/>
            </a:lvl1pPr>
          </a:lstStyle>
          <a:p>
            <a:fld id="{E9A62E09-6D35-4665-9AF9-D68866E18D9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C1240551-6BA4-40A3-AA9A-42FFAF2E944D}" type="datetimeFigureOut">
              <a:rPr lang="ru-RU" smtClean="0"/>
              <a:pPr/>
              <a:t>04.04.2020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A62E09-6D35-4665-9AF9-D68866E18D9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62750" y="152400"/>
            <a:ext cx="1847850" cy="6248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219200" y="152400"/>
            <a:ext cx="5391150" cy="6248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C1240551-6BA4-40A3-AA9A-42FFAF2E944D}" type="datetimeFigureOut">
              <a:rPr lang="ru-RU" smtClean="0"/>
              <a:pPr/>
              <a:t>04.04.2020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A62E09-6D35-4665-9AF9-D68866E18D9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C1240551-6BA4-40A3-AA9A-42FFAF2E944D}" type="datetimeFigureOut">
              <a:rPr lang="ru-RU" smtClean="0"/>
              <a:pPr/>
              <a:t>04.04.2020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A62E09-6D35-4665-9AF9-D68866E18D9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C1240551-6BA4-40A3-AA9A-42FFAF2E944D}" type="datetimeFigureOut">
              <a:rPr lang="ru-RU" smtClean="0"/>
              <a:pPr/>
              <a:t>04.04.2020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A62E09-6D35-4665-9AF9-D68866E18D9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2192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911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C1240551-6BA4-40A3-AA9A-42FFAF2E944D}" type="datetimeFigureOut">
              <a:rPr lang="ru-RU" smtClean="0"/>
              <a:pPr/>
              <a:t>04.04.2020</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9A62E09-6D35-4665-9AF9-D68866E18D9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C1240551-6BA4-40A3-AA9A-42FFAF2E944D}" type="datetimeFigureOut">
              <a:rPr lang="ru-RU" smtClean="0"/>
              <a:pPr/>
              <a:t>04.04.2020</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E9A62E09-6D35-4665-9AF9-D68866E18D9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C1240551-6BA4-40A3-AA9A-42FFAF2E944D}" type="datetimeFigureOut">
              <a:rPr lang="ru-RU" smtClean="0"/>
              <a:pPr/>
              <a:t>04.04.2020</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E9A62E09-6D35-4665-9AF9-D68866E18D9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C1240551-6BA4-40A3-AA9A-42FFAF2E944D}" type="datetimeFigureOut">
              <a:rPr lang="ru-RU" smtClean="0"/>
              <a:pPr/>
              <a:t>04.04.2020</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E9A62E09-6D35-4665-9AF9-D68866E18D9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C1240551-6BA4-40A3-AA9A-42FFAF2E944D}" type="datetimeFigureOut">
              <a:rPr lang="ru-RU" smtClean="0"/>
              <a:pPr/>
              <a:t>04.04.2020</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9A62E09-6D35-4665-9AF9-D68866E18D9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C1240551-6BA4-40A3-AA9A-42FFAF2E944D}" type="datetimeFigureOut">
              <a:rPr lang="ru-RU" smtClean="0"/>
              <a:pPr/>
              <a:t>04.04.2020</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9A62E09-6D35-4665-9AF9-D68866E18D9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bwMode="auto">
          <a:xfrm>
            <a:off x="1219200" y="152400"/>
            <a:ext cx="7391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Заголовок</a:t>
            </a:r>
          </a:p>
        </p:txBody>
      </p:sp>
      <p:sp>
        <p:nvSpPr>
          <p:cNvPr id="277507" name="Rectangle 3"/>
          <p:cNvSpPr>
            <a:spLocks noGrp="1" noChangeArrowheads="1"/>
          </p:cNvSpPr>
          <p:nvPr>
            <p:ph type="body" idx="1"/>
          </p:nvPr>
        </p:nvSpPr>
        <p:spPr bwMode="auto">
          <a:xfrm>
            <a:off x="1219200" y="1676400"/>
            <a:ext cx="7391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7751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fld id="{C1240551-6BA4-40A3-AA9A-42FFAF2E944D}" type="datetimeFigureOut">
              <a:rPr lang="ru-RU" smtClean="0"/>
              <a:pPr/>
              <a:t>04.04.2020</a:t>
            </a:fld>
            <a:endParaRPr lang="ru-RU"/>
          </a:p>
        </p:txBody>
      </p:sp>
      <p:sp>
        <p:nvSpPr>
          <p:cNvPr id="27751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ru-RU"/>
          </a:p>
        </p:txBody>
      </p:sp>
      <p:sp>
        <p:nvSpPr>
          <p:cNvPr id="27751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E9A62E09-6D35-4665-9AF9-D68866E18D9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C0C0C0"/>
            </a:outerShdw>
          </a:effectLst>
          <a:latin typeface="+mn-lt"/>
        </a:defRPr>
      </a:lvl3pPr>
      <a:lvl4pPr marL="15621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4pPr>
      <a:lvl5pPr marL="19812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510" y="20891"/>
            <a:ext cx="9093993" cy="6723055"/>
          </a:xfrm>
          <a:prstGeom prst="rect">
            <a:avLst/>
          </a:prstGeom>
        </p:spPr>
      </p:pic>
      <p:sp>
        <p:nvSpPr>
          <p:cNvPr id="2" name="Заголовок 1"/>
          <p:cNvSpPr>
            <a:spLocks noGrp="1"/>
          </p:cNvSpPr>
          <p:nvPr>
            <p:ph type="ctrTitle"/>
          </p:nvPr>
        </p:nvSpPr>
        <p:spPr>
          <a:xfrm>
            <a:off x="971600" y="2996952"/>
            <a:ext cx="7056784" cy="1801906"/>
          </a:xfrm>
        </p:spPr>
        <p:txBody>
          <a:bodyPr>
            <a:noAutofit/>
          </a:bodyPr>
          <a:lstStyle/>
          <a:p>
            <a:pPr algn="ctr"/>
            <a:r>
              <a:rPr lang="ru-RU" sz="4800" b="1" dirty="0" smtClean="0">
                <a:solidFill>
                  <a:schemeClr val="tx2"/>
                </a:solidFill>
              </a:rPr>
              <a:t>Парентеральный путь введения</a:t>
            </a:r>
            <a:endParaRPr lang="ru-RU" sz="4800" b="1" dirty="0">
              <a:solidFill>
                <a:schemeClr val="tx2"/>
              </a:solidFill>
            </a:endParaRPr>
          </a:p>
        </p:txBody>
      </p:sp>
      <p:sp>
        <p:nvSpPr>
          <p:cNvPr id="4" name="Прямоугольник 3"/>
          <p:cNvSpPr/>
          <p:nvPr/>
        </p:nvSpPr>
        <p:spPr>
          <a:xfrm>
            <a:off x="2312812" y="5157191"/>
            <a:ext cx="4089901" cy="907941"/>
          </a:xfrm>
          <a:prstGeom prst="rect">
            <a:avLst/>
          </a:prstGeom>
        </p:spPr>
        <p:txBody>
          <a:bodyPr wrap="none">
            <a:spAutoFit/>
          </a:bodyPr>
          <a:lstStyle/>
          <a:p>
            <a:pPr marL="27432" lvl="0" algn="r">
              <a:spcBef>
                <a:spcPts val="600"/>
              </a:spcBef>
              <a:buClr>
                <a:srgbClr val="3891A7"/>
              </a:buClr>
              <a:buSzPct val="80000"/>
              <a:defRPr/>
            </a:pPr>
            <a:r>
              <a:rPr lang="ru-RU" sz="2400" dirty="0">
                <a:solidFill>
                  <a:prstClr val="black"/>
                </a:solidFill>
                <a:latin typeface="Corbel"/>
              </a:rPr>
              <a:t>Подготовил преподаватель </a:t>
            </a:r>
            <a:r>
              <a:rPr lang="ru-RU" sz="2400" dirty="0" smtClean="0">
                <a:solidFill>
                  <a:prstClr val="black"/>
                </a:solidFill>
                <a:latin typeface="Corbel"/>
              </a:rPr>
              <a:t>: </a:t>
            </a:r>
            <a:endParaRPr lang="ru-RU" sz="2400" dirty="0" smtClean="0">
              <a:solidFill>
                <a:prstClr val="black"/>
              </a:solidFill>
              <a:latin typeface="Corbel"/>
            </a:endParaRPr>
          </a:p>
          <a:p>
            <a:pPr marL="27432" lvl="0" algn="ctr">
              <a:spcBef>
                <a:spcPts val="600"/>
              </a:spcBef>
              <a:buClr>
                <a:srgbClr val="3891A7"/>
              </a:buClr>
              <a:buSzPct val="80000"/>
              <a:defRPr/>
            </a:pPr>
            <a:r>
              <a:rPr lang="ru-RU" sz="2400" dirty="0" smtClean="0">
                <a:solidFill>
                  <a:prstClr val="black"/>
                </a:solidFill>
                <a:latin typeface="Corbel"/>
              </a:rPr>
              <a:t>Битковская В</a:t>
            </a:r>
            <a:r>
              <a:rPr lang="ru-RU" sz="2400" dirty="0" smtClean="0">
                <a:solidFill>
                  <a:prstClr val="black"/>
                </a:solidFill>
                <a:latin typeface="Corbel"/>
              </a:rPr>
              <a:t>. Г.</a:t>
            </a:r>
            <a:endParaRPr lang="ru-RU" sz="2400" dirty="0">
              <a:solidFill>
                <a:prstClr val="black"/>
              </a:solidFill>
              <a:latin typeface="Corbel"/>
            </a:endParaRPr>
          </a:p>
        </p:txBody>
      </p:sp>
      <p:sp>
        <p:nvSpPr>
          <p:cNvPr id="6" name="Прямоугольник 5"/>
          <p:cNvSpPr/>
          <p:nvPr/>
        </p:nvSpPr>
        <p:spPr>
          <a:xfrm>
            <a:off x="2051720" y="1772816"/>
            <a:ext cx="4572000" cy="1384995"/>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000000"/>
                </a:solidFill>
                <a:effectLst/>
                <a:uLnTx/>
                <a:uFillTx/>
                <a:latin typeface="Arial" charset="0"/>
              </a:rPr>
              <a:t>Компьютерная обучающая программа</a:t>
            </a:r>
            <a:br>
              <a:rPr kumimoji="0" lang="ru-RU" sz="2800" b="1" i="0" u="none" strike="noStrike" kern="0" cap="none" spc="0" normalizeH="0" baseline="0" noProof="0" dirty="0" smtClean="0">
                <a:ln>
                  <a:noFill/>
                </a:ln>
                <a:solidFill>
                  <a:srgbClr val="000000"/>
                </a:solidFill>
                <a:effectLst/>
                <a:uLnTx/>
                <a:uFillTx/>
                <a:latin typeface="Arial" charset="0"/>
              </a:rPr>
            </a:br>
            <a:r>
              <a:rPr kumimoji="0" lang="ru-RU" sz="2800" b="1" i="0" u="none" strike="noStrike" kern="0" cap="none" spc="0" normalizeH="0" baseline="0" noProof="0" dirty="0" smtClean="0">
                <a:ln>
                  <a:noFill/>
                </a:ln>
                <a:solidFill>
                  <a:srgbClr val="000000"/>
                </a:solidFill>
                <a:effectLst/>
                <a:uLnTx/>
                <a:uFillTx/>
                <a:latin typeface="Arial" charset="0"/>
              </a:rPr>
              <a:t>по МДК ТОМУ</a:t>
            </a: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xmlns="" val="4206060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704856" cy="808038"/>
          </a:xfrm>
        </p:spPr>
        <p:txBody>
          <a:bodyPr>
            <a:normAutofit fontScale="90000"/>
          </a:bodyPr>
          <a:lstStyle/>
          <a:p>
            <a:pPr algn="ctr"/>
            <a:r>
              <a:rPr lang="ru-RU" b="1" dirty="0" smtClean="0">
                <a:solidFill>
                  <a:schemeClr val="tx1">
                    <a:lumMod val="60000"/>
                    <a:lumOff val="40000"/>
                  </a:schemeClr>
                </a:solidFill>
              </a:rPr>
              <a:t>Устройство шприца многоразового применения</a:t>
            </a:r>
            <a:endParaRPr lang="ru-RU" b="1" dirty="0">
              <a:solidFill>
                <a:schemeClr val="tx1">
                  <a:lumMod val="60000"/>
                  <a:lumOff val="40000"/>
                </a:schemeClr>
              </a:solidFill>
            </a:endParaRPr>
          </a:p>
        </p:txBody>
      </p:sp>
      <p:sp>
        <p:nvSpPr>
          <p:cNvPr id="3" name="Объект 2"/>
          <p:cNvSpPr>
            <a:spLocks noGrp="1"/>
          </p:cNvSpPr>
          <p:nvPr>
            <p:ph idx="1"/>
          </p:nvPr>
        </p:nvSpPr>
        <p:spPr>
          <a:xfrm>
            <a:off x="0" y="1556793"/>
            <a:ext cx="5652120" cy="3456384"/>
          </a:xfrm>
        </p:spPr>
        <p:style>
          <a:lnRef idx="2">
            <a:schemeClr val="accent1"/>
          </a:lnRef>
          <a:fillRef idx="1">
            <a:schemeClr val="lt1"/>
          </a:fillRef>
          <a:effectRef idx="0">
            <a:schemeClr val="accent1"/>
          </a:effectRef>
          <a:fontRef idx="minor">
            <a:schemeClr val="dk1"/>
          </a:fontRef>
        </p:style>
        <p:txBody>
          <a:bodyPr/>
          <a:lstStyle/>
          <a:p>
            <a:r>
              <a:rPr lang="ru-RU" dirty="0" smtClean="0">
                <a:solidFill>
                  <a:schemeClr val="bg2"/>
                </a:solidFill>
              </a:rPr>
              <a:t>цилиндр </a:t>
            </a:r>
            <a:r>
              <a:rPr lang="ru-RU" dirty="0">
                <a:solidFill>
                  <a:schemeClr val="bg2"/>
                </a:solidFill>
              </a:rPr>
              <a:t>(стеклянный); </a:t>
            </a:r>
          </a:p>
          <a:p>
            <a:r>
              <a:rPr lang="ru-RU" dirty="0" smtClean="0">
                <a:solidFill>
                  <a:schemeClr val="bg2"/>
                </a:solidFill>
              </a:rPr>
              <a:t> </a:t>
            </a:r>
            <a:r>
              <a:rPr lang="ru-RU" dirty="0" err="1">
                <a:solidFill>
                  <a:schemeClr val="bg2"/>
                </a:solidFill>
              </a:rPr>
              <a:t>подыгольный</a:t>
            </a:r>
            <a:r>
              <a:rPr lang="ru-RU" dirty="0">
                <a:solidFill>
                  <a:schemeClr val="bg2"/>
                </a:solidFill>
              </a:rPr>
              <a:t> конус (металлический); </a:t>
            </a:r>
          </a:p>
          <a:p>
            <a:r>
              <a:rPr lang="ru-RU" dirty="0" smtClean="0">
                <a:solidFill>
                  <a:schemeClr val="bg2"/>
                </a:solidFill>
              </a:rPr>
              <a:t> </a:t>
            </a:r>
            <a:r>
              <a:rPr lang="ru-RU" dirty="0">
                <a:solidFill>
                  <a:schemeClr val="bg2"/>
                </a:solidFill>
              </a:rPr>
              <a:t>поршень, который имеет фиксатор и рукоятку (изготовлены из металла). </a:t>
            </a:r>
          </a:p>
          <a:p>
            <a:endParaRPr lang="ru-RU" dirty="0">
              <a:solidFill>
                <a:schemeClr val="bg2"/>
              </a:solidFill>
            </a:endParaRPr>
          </a:p>
          <a:p>
            <a:endParaRPr lang="ru-RU" dirty="0"/>
          </a:p>
          <a:p>
            <a:endParaRPr lang="ru-RU" dirty="0"/>
          </a:p>
        </p:txBody>
      </p:sp>
      <p:pic>
        <p:nvPicPr>
          <p:cNvPr id="3074" name="Рисунок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0612" t="44962" r="32614" b="20586"/>
          <a:stretch/>
        </p:blipFill>
        <p:spPr bwMode="auto">
          <a:xfrm>
            <a:off x="5411845" y="4060692"/>
            <a:ext cx="3732155" cy="2797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15264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848872" cy="808038"/>
          </a:xfrm>
        </p:spPr>
        <p:txBody>
          <a:bodyPr>
            <a:normAutofit fontScale="90000"/>
          </a:bodyPr>
          <a:lstStyle/>
          <a:p>
            <a:pPr algn="ctr"/>
            <a:r>
              <a:rPr lang="ru-RU" sz="3200" b="1" dirty="0">
                <a:solidFill>
                  <a:schemeClr val="tx1">
                    <a:lumMod val="60000"/>
                    <a:lumOff val="40000"/>
                  </a:schemeClr>
                </a:solidFill>
              </a:rPr>
              <a:t>Устройство </a:t>
            </a:r>
            <a:r>
              <a:rPr lang="ru-RU" sz="3200" b="1" dirty="0" smtClean="0">
                <a:solidFill>
                  <a:schemeClr val="tx1">
                    <a:lumMod val="60000"/>
                    <a:lumOff val="40000"/>
                  </a:schemeClr>
                </a:solidFill>
              </a:rPr>
              <a:t>шприца однократного применения</a:t>
            </a:r>
            <a:endParaRPr lang="ru-RU" b="1" dirty="0">
              <a:solidFill>
                <a:schemeClr val="tx1">
                  <a:lumMod val="60000"/>
                  <a:lumOff val="40000"/>
                </a:schemeClr>
              </a:solidFill>
            </a:endParaRPr>
          </a:p>
        </p:txBody>
      </p:sp>
      <p:pic>
        <p:nvPicPr>
          <p:cNvPr id="3074" name="Picture 2" descr="https://helpiks.org/helpiksorg/baza8/411192871538.files/image141.jpg"/>
          <p:cNvPicPr>
            <a:picLocks noChangeAspect="1" noChangeArrowheads="1"/>
          </p:cNvPicPr>
          <p:nvPr/>
        </p:nvPicPr>
        <p:blipFill>
          <a:blip r:embed="rId2" cstate="print"/>
          <a:srcRect/>
          <a:stretch>
            <a:fillRect/>
          </a:stretch>
        </p:blipFill>
        <p:spPr bwMode="auto">
          <a:xfrm>
            <a:off x="827584" y="1484784"/>
            <a:ext cx="4176464" cy="5002044"/>
          </a:xfrm>
          <a:prstGeom prst="rect">
            <a:avLst/>
          </a:prstGeom>
          <a:noFill/>
        </p:spPr>
      </p:pic>
    </p:spTree>
    <p:extLst>
      <p:ext uri="{BB962C8B-B14F-4D97-AF65-F5344CB8AC3E}">
        <p14:creationId xmlns:p14="http://schemas.microsoft.com/office/powerpoint/2010/main" xmlns="" val="2542596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7272808" cy="808038"/>
          </a:xfrm>
        </p:spPr>
        <p:txBody>
          <a:bodyPr>
            <a:noAutofit/>
          </a:bodyPr>
          <a:lstStyle/>
          <a:p>
            <a:r>
              <a:rPr lang="ru-RU" sz="4400" b="1" dirty="0" smtClean="0">
                <a:solidFill>
                  <a:schemeClr val="tx1">
                    <a:lumMod val="60000"/>
                    <a:lumOff val="40000"/>
                  </a:schemeClr>
                </a:solidFill>
              </a:rPr>
              <a:t>Определение цены </a:t>
            </a:r>
            <a:r>
              <a:rPr lang="ru-RU" sz="4400" b="1" dirty="0" smtClean="0">
                <a:solidFill>
                  <a:schemeClr val="tx1">
                    <a:lumMod val="60000"/>
                    <a:lumOff val="40000"/>
                  </a:schemeClr>
                </a:solidFill>
              </a:rPr>
              <a:t>деления шприца</a:t>
            </a:r>
            <a:endParaRPr lang="ru-RU" sz="4400" b="1" dirty="0">
              <a:solidFill>
                <a:schemeClr val="tx1">
                  <a:lumMod val="60000"/>
                  <a:lumOff val="40000"/>
                </a:schemeClr>
              </a:solidFill>
            </a:endParaRPr>
          </a:p>
        </p:txBody>
      </p:sp>
      <p:sp>
        <p:nvSpPr>
          <p:cNvPr id="3" name="Прямоугольник 2"/>
          <p:cNvSpPr/>
          <p:nvPr/>
        </p:nvSpPr>
        <p:spPr>
          <a:xfrm>
            <a:off x="2303240" y="1772816"/>
            <a:ext cx="6840760" cy="3662541"/>
          </a:xfrm>
          <a:prstGeom prst="rect">
            <a:avLst/>
          </a:prstGeom>
        </p:spPr>
        <p:txBody>
          <a:bodyPr wrap="square">
            <a:spAutoFit/>
          </a:bodyPr>
          <a:lstStyle/>
          <a:p>
            <a:r>
              <a:rPr lang="ru-RU" sz="3200" dirty="0" smtClean="0"/>
              <a:t>Чтобы правильно набрать в шприц дозу лекарства, надо определить цену деления шприца, т.е. </a:t>
            </a:r>
            <a:r>
              <a:rPr lang="ru-RU" sz="3200" b="1" i="1" dirty="0" smtClean="0"/>
              <a:t>какое количество раствора будет находиться между двумя ближайшими делениями цилиндра</a:t>
            </a:r>
            <a:r>
              <a:rPr lang="ru-RU" sz="4000" b="1" i="1" dirty="0" smtClean="0"/>
              <a:t>.</a:t>
            </a:r>
            <a:endParaRPr lang="ru-RU" sz="4000" b="1" i="1" dirty="0">
              <a:latin typeface="Times New Roman" pitchFamily="18" charset="0"/>
              <a:cs typeface="Times New Roman" pitchFamily="18" charset="0"/>
            </a:endParaRPr>
          </a:p>
        </p:txBody>
      </p:sp>
      <p:pic>
        <p:nvPicPr>
          <p:cNvPr id="1026" name="Рисунок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209296"/>
            <a:ext cx="1800200" cy="5453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059832" y="5733256"/>
            <a:ext cx="5544616" cy="646331"/>
          </a:xfrm>
          <a:prstGeom prst="rect">
            <a:avLst/>
          </a:prstGeom>
          <a:noFill/>
        </p:spPr>
        <p:txBody>
          <a:bodyPr wrap="square" rtlCol="0">
            <a:spAutoFit/>
          </a:bodyPr>
          <a:lstStyle/>
          <a:p>
            <a:r>
              <a:rPr lang="ru-RU" b="1" dirty="0" smtClean="0">
                <a:solidFill>
                  <a:srgbClr val="FF0000"/>
                </a:solidFill>
              </a:rPr>
              <a:t>!!!! Законспектировать алгоритм определения цены деления</a:t>
            </a:r>
            <a:endParaRPr lang="ru-RU" b="1" dirty="0">
              <a:solidFill>
                <a:srgbClr val="FF0000"/>
              </a:solidFill>
            </a:endParaRPr>
          </a:p>
        </p:txBody>
      </p:sp>
    </p:spTree>
    <p:extLst>
      <p:ext uri="{BB962C8B-B14F-4D97-AF65-F5344CB8AC3E}">
        <p14:creationId xmlns:p14="http://schemas.microsoft.com/office/powerpoint/2010/main" xmlns="" val="3876861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7652" name="Picture 4" descr="https://www.sprechstundenbedarf24.de/media/image/e5/00/aa/BD-DiscarditT-20-ml-300296_Press_600x600@2x.jpg"/>
          <p:cNvPicPr>
            <a:picLocks noChangeAspect="1" noChangeArrowheads="1"/>
          </p:cNvPicPr>
          <p:nvPr/>
        </p:nvPicPr>
        <p:blipFill>
          <a:blip r:embed="rId2" cstate="print"/>
          <a:srcRect/>
          <a:stretch>
            <a:fillRect/>
          </a:stretch>
        </p:blipFill>
        <p:spPr bwMode="auto">
          <a:xfrm>
            <a:off x="899592" y="1412776"/>
            <a:ext cx="7281528" cy="4854352"/>
          </a:xfrm>
          <a:prstGeom prst="rect">
            <a:avLst/>
          </a:prstGeom>
          <a:noFill/>
        </p:spPr>
      </p:pic>
      <p:sp>
        <p:nvSpPr>
          <p:cNvPr id="6" name="Скругленный прямоугольник 5"/>
          <p:cNvSpPr/>
          <p:nvPr/>
        </p:nvSpPr>
        <p:spPr bwMode="auto">
          <a:xfrm>
            <a:off x="179512" y="1844824"/>
            <a:ext cx="3203848" cy="1368152"/>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ru-RU" b="1" dirty="0" smtClean="0"/>
              <a:t>1. найти </a:t>
            </a:r>
            <a:r>
              <a:rPr lang="ru-RU" b="1" dirty="0" smtClean="0"/>
              <a:t>на цилиндре </a:t>
            </a:r>
            <a:endParaRPr lang="ru-RU" b="1" dirty="0" smtClean="0"/>
          </a:p>
          <a:p>
            <a:pPr algn="ctr" eaLnBrk="0" fontAlgn="base" hangingPunct="0">
              <a:spcBef>
                <a:spcPct val="0"/>
              </a:spcBef>
              <a:spcAft>
                <a:spcPct val="0"/>
              </a:spcAft>
            </a:pPr>
            <a:r>
              <a:rPr lang="ru-RU" b="1" dirty="0" smtClean="0"/>
              <a:t>ближайшую </a:t>
            </a:r>
          </a:p>
          <a:p>
            <a:pPr algn="ctr" eaLnBrk="0" fontAlgn="base" hangingPunct="0">
              <a:spcBef>
                <a:spcPct val="0"/>
              </a:spcBef>
              <a:spcAft>
                <a:spcPct val="0"/>
              </a:spcAft>
            </a:pPr>
            <a:r>
              <a:rPr lang="ru-RU" b="1" dirty="0" smtClean="0"/>
              <a:t>к </a:t>
            </a:r>
            <a:r>
              <a:rPr lang="ru-RU" b="1" dirty="0" err="1" smtClean="0"/>
              <a:t>подыгольному</a:t>
            </a:r>
            <a:r>
              <a:rPr lang="ru-RU" b="1" dirty="0" smtClean="0"/>
              <a:t> </a:t>
            </a:r>
            <a:endParaRPr lang="ru-RU" b="1" dirty="0" smtClean="0"/>
          </a:p>
          <a:p>
            <a:pPr algn="ctr" eaLnBrk="0" fontAlgn="base" hangingPunct="0">
              <a:spcBef>
                <a:spcPct val="0"/>
              </a:spcBef>
              <a:spcAft>
                <a:spcPct val="0"/>
              </a:spcAft>
            </a:pPr>
            <a:r>
              <a:rPr lang="ru-RU" b="1" dirty="0" smtClean="0"/>
              <a:t>конусу </a:t>
            </a:r>
            <a:r>
              <a:rPr lang="ru-RU" b="1" dirty="0" smtClean="0"/>
              <a:t>цифру</a:t>
            </a:r>
            <a:endParaRPr kumimoji="0" lang="ru-RU" b="1" i="0" u="none" strike="noStrike" cap="none" normalizeH="0" baseline="0" dirty="0" smtClean="0">
              <a:ln>
                <a:noFill/>
              </a:ln>
              <a:solidFill>
                <a:schemeClr val="tx1"/>
              </a:solidFill>
              <a:effectLst/>
              <a:latin typeface="Times New Roman" pitchFamily="18" charset="0"/>
            </a:endParaRPr>
          </a:p>
        </p:txBody>
      </p:sp>
      <p:sp>
        <p:nvSpPr>
          <p:cNvPr id="7" name="Овал 6"/>
          <p:cNvSpPr/>
          <p:nvPr/>
        </p:nvSpPr>
        <p:spPr bwMode="auto">
          <a:xfrm>
            <a:off x="2483768" y="3717032"/>
            <a:ext cx="1008112" cy="648072"/>
          </a:xfrm>
          <a:prstGeom prst="ellipse">
            <a:avLst/>
          </a:prstGeom>
          <a:noFill/>
          <a:ln>
            <a:solidFill>
              <a:srgbClr val="FF00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8" name="Скругленный прямоугольник 7"/>
          <p:cNvSpPr/>
          <p:nvPr/>
        </p:nvSpPr>
        <p:spPr bwMode="auto">
          <a:xfrm>
            <a:off x="3995936" y="5013176"/>
            <a:ext cx="3384376" cy="1440160"/>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ru-RU" b="1" dirty="0" smtClean="0"/>
              <a:t>2. определить </a:t>
            </a:r>
            <a:r>
              <a:rPr lang="ru-RU" b="1" dirty="0" smtClean="0"/>
              <a:t>число </a:t>
            </a:r>
            <a:endParaRPr lang="ru-RU" b="1" dirty="0" smtClean="0"/>
          </a:p>
          <a:p>
            <a:pPr algn="ctr" eaLnBrk="0" fontAlgn="base" hangingPunct="0">
              <a:spcBef>
                <a:spcPct val="0"/>
              </a:spcBef>
              <a:spcAft>
                <a:spcPct val="0"/>
              </a:spcAft>
            </a:pPr>
            <a:r>
              <a:rPr lang="ru-RU" b="1" dirty="0" smtClean="0"/>
              <a:t>делений </a:t>
            </a:r>
            <a:r>
              <a:rPr lang="ru-RU" b="1" dirty="0" smtClean="0"/>
              <a:t>на цилиндре </a:t>
            </a:r>
            <a:endParaRPr lang="ru-RU" b="1" dirty="0" smtClean="0"/>
          </a:p>
          <a:p>
            <a:pPr algn="ctr" eaLnBrk="0" fontAlgn="base" hangingPunct="0">
              <a:spcBef>
                <a:spcPct val="0"/>
              </a:spcBef>
              <a:spcAft>
                <a:spcPct val="0"/>
              </a:spcAft>
            </a:pPr>
            <a:r>
              <a:rPr lang="ru-RU" b="1" dirty="0" smtClean="0"/>
              <a:t>между </a:t>
            </a:r>
            <a:r>
              <a:rPr lang="ru-RU" b="1" dirty="0" smtClean="0"/>
              <a:t>этой цифрой </a:t>
            </a:r>
            <a:endParaRPr lang="ru-RU" b="1" dirty="0" smtClean="0"/>
          </a:p>
          <a:p>
            <a:pPr algn="ctr" eaLnBrk="0" fontAlgn="base" hangingPunct="0">
              <a:spcBef>
                <a:spcPct val="0"/>
              </a:spcBef>
              <a:spcAft>
                <a:spcPct val="0"/>
              </a:spcAft>
            </a:pPr>
            <a:r>
              <a:rPr lang="ru-RU" b="1" dirty="0" smtClean="0"/>
              <a:t>и </a:t>
            </a:r>
            <a:r>
              <a:rPr lang="ru-RU" b="1" dirty="0" err="1" smtClean="0"/>
              <a:t>подыгольным</a:t>
            </a:r>
            <a:r>
              <a:rPr lang="ru-RU" b="1" dirty="0" smtClean="0"/>
              <a:t> конусом</a:t>
            </a:r>
          </a:p>
        </p:txBody>
      </p:sp>
      <p:sp>
        <p:nvSpPr>
          <p:cNvPr id="9" name="Левая фигурная скобка 8"/>
          <p:cNvSpPr/>
          <p:nvPr/>
        </p:nvSpPr>
        <p:spPr bwMode="auto">
          <a:xfrm rot="14724611">
            <a:off x="2664676" y="4840764"/>
            <a:ext cx="916729" cy="941100"/>
          </a:xfrm>
          <a:prstGeom prst="leftBrace">
            <a:avLst/>
          </a:prstGeom>
          <a:solidFill>
            <a:srgbClr val="FFC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Times New Roman" pitchFamily="18" charset="0"/>
            </a:endParaRPr>
          </a:p>
        </p:txBody>
      </p:sp>
      <p:sp>
        <p:nvSpPr>
          <p:cNvPr id="10" name="10-конечная звезда 9"/>
          <p:cNvSpPr/>
          <p:nvPr/>
        </p:nvSpPr>
        <p:spPr bwMode="auto">
          <a:xfrm>
            <a:off x="2627784" y="5661248"/>
            <a:ext cx="1080120" cy="792088"/>
          </a:xfrm>
          <a:prstGeom prst="star10">
            <a:avLst/>
          </a:prstGeom>
          <a:solidFill>
            <a:srgbClr val="FFFF00"/>
          </a:solidFill>
          <a:ln w="12700" cap="sq"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rPr>
              <a:t>5</a:t>
            </a:r>
            <a:endParaRPr kumimoji="0" lang="ru-RU" sz="2400" b="0" i="0" u="none" strike="noStrike" cap="none" normalizeH="0" baseline="0" dirty="0" smtClean="0">
              <a:ln>
                <a:noFill/>
              </a:ln>
              <a:solidFill>
                <a:schemeClr val="tx1"/>
              </a:solidFill>
              <a:effectLst/>
              <a:latin typeface="Times New Roman" pitchFamily="18" charset="0"/>
            </a:endParaRPr>
          </a:p>
        </p:txBody>
      </p:sp>
      <p:sp>
        <p:nvSpPr>
          <p:cNvPr id="11" name="Скругленный прямоугольник 10"/>
          <p:cNvSpPr/>
          <p:nvPr/>
        </p:nvSpPr>
        <p:spPr bwMode="auto">
          <a:xfrm>
            <a:off x="3923928" y="332656"/>
            <a:ext cx="3672408" cy="1152128"/>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ru-RU" b="1" dirty="0" smtClean="0"/>
              <a:t>3. разделить найденную</a:t>
            </a:r>
          </a:p>
          <a:p>
            <a:pPr algn="ctr" eaLnBrk="0" fontAlgn="base" hangingPunct="0">
              <a:spcBef>
                <a:spcPct val="0"/>
              </a:spcBef>
              <a:spcAft>
                <a:spcPct val="0"/>
              </a:spcAft>
            </a:pPr>
            <a:r>
              <a:rPr lang="ru-RU" b="1" dirty="0" smtClean="0"/>
              <a:t> цифру на число</a:t>
            </a:r>
          </a:p>
          <a:p>
            <a:pPr algn="ctr" eaLnBrk="0" fontAlgn="base" hangingPunct="0">
              <a:spcBef>
                <a:spcPct val="0"/>
              </a:spcBef>
              <a:spcAft>
                <a:spcPct val="0"/>
              </a:spcAft>
            </a:pPr>
            <a:r>
              <a:rPr lang="ru-RU" b="1" dirty="0" smtClean="0"/>
              <a:t> делений</a:t>
            </a:r>
          </a:p>
        </p:txBody>
      </p:sp>
      <p:sp>
        <p:nvSpPr>
          <p:cNvPr id="12" name="Прямоугольник 11"/>
          <p:cNvSpPr/>
          <p:nvPr/>
        </p:nvSpPr>
        <p:spPr bwMode="auto">
          <a:xfrm>
            <a:off x="5076056" y="1700808"/>
            <a:ext cx="3600400" cy="720080"/>
          </a:xfrm>
          <a:prstGeom prst="rect">
            <a:avLst/>
          </a:prstGeom>
          <a:solidFill>
            <a:srgbClr val="FFFF00"/>
          </a:solidFill>
          <a:ln w="12700" cap="sq" cmpd="sng" algn="ctr">
            <a:solidFill>
              <a:srgbClr val="C0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rPr>
              <a:t>5 :</a:t>
            </a:r>
            <a:r>
              <a:rPr kumimoji="0" lang="ru-RU" sz="3600" b="0" i="0" u="none" strike="noStrike" cap="none" normalizeH="0" dirty="0" smtClean="0">
                <a:ln>
                  <a:noFill/>
                </a:ln>
                <a:solidFill>
                  <a:schemeClr val="tx1"/>
                </a:solidFill>
                <a:effectLst/>
                <a:latin typeface="Times New Roman" pitchFamily="18" charset="0"/>
              </a:rPr>
              <a:t> 5 = 1 мл.</a:t>
            </a:r>
            <a:endParaRPr kumimoji="0" lang="ru-RU" sz="36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bg/>
                                          </p:spTgt>
                                        </p:tgtEl>
                                        <p:attrNameLst>
                                          <p:attrName>style.visibility</p:attrName>
                                        </p:attrNameLst>
                                      </p:cBhvr>
                                      <p:to>
                                        <p:strVal val="visible"/>
                                      </p:to>
                                    </p:set>
                                    <p:animEffect transition="in" filter="wipe(down)">
                                      <p:cBhvr>
                                        <p:cTn id="27" dur="500"/>
                                        <p:tgtEl>
                                          <p:spTgt spid="10">
                                            <p:bg/>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wipe(down)">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bg/>
                                          </p:spTgt>
                                        </p:tgtEl>
                                        <p:attrNameLst>
                                          <p:attrName>style.visibility</p:attrName>
                                        </p:attrNameLst>
                                      </p:cBhvr>
                                      <p:to>
                                        <p:strVal val="visible"/>
                                      </p:to>
                                    </p:set>
                                    <p:animEffect transition="in" filter="wipe(down)">
                                      <p:cBhvr>
                                        <p:cTn id="35" dur="500"/>
                                        <p:tgtEl>
                                          <p:spTgt spid="11">
                                            <p:bg/>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wipe(down)">
                                      <p:cBhvr>
                                        <p:cTn id="38" dur="500"/>
                                        <p:tgtEl>
                                          <p:spTgt spid="11">
                                            <p:txEl>
                                              <p:pRg st="0" end="0"/>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wipe(down)">
                                      <p:cBhvr>
                                        <p:cTn id="41" dur="500"/>
                                        <p:tgtEl>
                                          <p:spTgt spid="11">
                                            <p:txEl>
                                              <p:pRg st="1" end="1"/>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wipe(down)">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bg/>
                                          </p:spTgt>
                                        </p:tgtEl>
                                        <p:attrNameLst>
                                          <p:attrName>style.visibility</p:attrName>
                                        </p:attrNameLst>
                                      </p:cBhvr>
                                      <p:to>
                                        <p:strVal val="visible"/>
                                      </p:to>
                                    </p:set>
                                    <p:animEffect transition="in" filter="wipe(down)">
                                      <p:cBhvr>
                                        <p:cTn id="49" dur="500"/>
                                        <p:tgtEl>
                                          <p:spTgt spid="12">
                                            <p:bg/>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down)">
                                      <p:cBhvr>
                                        <p:cTn id="5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build="allAtOnce" animBg="1"/>
      <p:bldP spid="11" grpId="0" build="allAtOnce" animBg="1"/>
      <p:bldP spid="12"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52400"/>
            <a:ext cx="7927032" cy="1066800"/>
          </a:xfrm>
        </p:spPr>
        <p:txBody>
          <a:bodyPr/>
          <a:lstStyle/>
          <a:p>
            <a:r>
              <a:rPr lang="ru-RU" dirty="0" smtClean="0">
                <a:solidFill>
                  <a:schemeClr val="tx1">
                    <a:lumMod val="60000"/>
                    <a:lumOff val="40000"/>
                  </a:schemeClr>
                </a:solidFill>
              </a:rPr>
              <a:t>Правила техники безопасности </a:t>
            </a:r>
            <a:endParaRPr lang="ru-RU" dirty="0">
              <a:solidFill>
                <a:schemeClr val="tx1">
                  <a:lumMod val="60000"/>
                  <a:lumOff val="40000"/>
                </a:schemeClr>
              </a:solidFill>
            </a:endParaRPr>
          </a:p>
        </p:txBody>
      </p:sp>
      <p:sp>
        <p:nvSpPr>
          <p:cNvPr id="3" name="Содержимое 2"/>
          <p:cNvSpPr>
            <a:spLocks noGrp="1"/>
          </p:cNvSpPr>
          <p:nvPr>
            <p:ph idx="1"/>
          </p:nvPr>
        </p:nvSpPr>
        <p:spPr>
          <a:xfrm>
            <a:off x="395536" y="1676400"/>
            <a:ext cx="8496944" cy="4724400"/>
          </a:xfrm>
        </p:spPr>
        <p:txBody>
          <a:bodyPr/>
          <a:lstStyle/>
          <a:p>
            <a:r>
              <a:rPr lang="ru-RU" dirty="0" smtClean="0"/>
              <a:t>Выписка </a:t>
            </a:r>
            <a:r>
              <a:rPr lang="ru-RU" dirty="0" smtClean="0"/>
              <a:t>из </a:t>
            </a:r>
            <a:r>
              <a:rPr lang="ru-RU" dirty="0" err="1" smtClean="0"/>
              <a:t>СанПиНа</a:t>
            </a:r>
            <a:r>
              <a:rPr lang="ru-RU" dirty="0" smtClean="0"/>
              <a:t> 2.1.3.2630-10 "Санитарно-эпидемиологические требования к организациям, осуществляющим медицинскую </a:t>
            </a:r>
            <a:r>
              <a:rPr lang="ru-RU" dirty="0" smtClean="0"/>
              <a:t>деятельность«</a:t>
            </a:r>
          </a:p>
          <a:p>
            <a:r>
              <a:rPr lang="ru-RU" dirty="0" smtClean="0">
                <a:solidFill>
                  <a:srgbClr val="FF0000"/>
                </a:solidFill>
              </a:rPr>
              <a:t>Прочитать в методическом указании стр. 303</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0"/>
            <a:ext cx="7391400" cy="1066800"/>
          </a:xfrm>
        </p:spPr>
        <p:txBody>
          <a:bodyPr/>
          <a:lstStyle/>
          <a:p>
            <a:r>
              <a:rPr lang="ru-RU" dirty="0" smtClean="0">
                <a:solidFill>
                  <a:srgbClr val="FF0000"/>
                </a:solidFill>
              </a:rPr>
              <a:t>ЗАДАНИЕ</a:t>
            </a:r>
            <a:endParaRPr lang="ru-RU" dirty="0">
              <a:solidFill>
                <a:srgbClr val="FF0000"/>
              </a:solidFill>
            </a:endParaRPr>
          </a:p>
        </p:txBody>
      </p:sp>
      <p:sp>
        <p:nvSpPr>
          <p:cNvPr id="3" name="Содержимое 2"/>
          <p:cNvSpPr>
            <a:spLocks noGrp="1"/>
          </p:cNvSpPr>
          <p:nvPr>
            <p:ph idx="1"/>
          </p:nvPr>
        </p:nvSpPr>
        <p:spPr>
          <a:xfrm>
            <a:off x="467544" y="764704"/>
            <a:ext cx="8287072" cy="960512"/>
          </a:xfrm>
        </p:spPr>
        <p:style>
          <a:lnRef idx="2">
            <a:schemeClr val="accent1"/>
          </a:lnRef>
          <a:fillRef idx="1">
            <a:schemeClr val="lt1"/>
          </a:fillRef>
          <a:effectRef idx="0">
            <a:schemeClr val="accent1"/>
          </a:effectRef>
          <a:fontRef idx="minor">
            <a:schemeClr val="dk1"/>
          </a:fontRef>
        </p:style>
        <p:txBody>
          <a:bodyPr/>
          <a:lstStyle/>
          <a:p>
            <a:r>
              <a:rPr lang="ru-RU" dirty="0" smtClean="0"/>
              <a:t>Определить цену деления в шприцах</a:t>
            </a:r>
            <a:endParaRPr lang="ru-RU" dirty="0"/>
          </a:p>
        </p:txBody>
      </p:sp>
      <p:sp>
        <p:nvSpPr>
          <p:cNvPr id="44036" name="AutoShape 4" descr="https://www.komus.ru/medias/sys_master/root/hf4/hc4/1011045820009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4040" name="Picture 8" descr="https://medtex-crimea.ru/uploads/product/500/547/0_2019-11-01_13-03-36.jpg"/>
          <p:cNvPicPr>
            <a:picLocks noChangeAspect="1" noChangeArrowheads="1"/>
          </p:cNvPicPr>
          <p:nvPr/>
        </p:nvPicPr>
        <p:blipFill>
          <a:blip r:embed="rId2" cstate="print"/>
          <a:srcRect/>
          <a:stretch>
            <a:fillRect/>
          </a:stretch>
        </p:blipFill>
        <p:spPr bwMode="auto">
          <a:xfrm>
            <a:off x="755576" y="1694652"/>
            <a:ext cx="7757142" cy="516334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0"/>
            <a:ext cx="6753211" cy="808038"/>
          </a:xfrm>
        </p:spPr>
        <p:txBody>
          <a:bodyPr>
            <a:normAutofit fontScale="90000"/>
          </a:bodyPr>
          <a:lstStyle/>
          <a:p>
            <a:pPr algn="ctr"/>
            <a:r>
              <a:rPr lang="ru-RU" b="1" dirty="0" smtClean="0">
                <a:solidFill>
                  <a:schemeClr val="tx1">
                    <a:lumMod val="60000"/>
                    <a:lumOff val="40000"/>
                  </a:schemeClr>
                </a:solidFill>
              </a:rPr>
              <a:t>Устройство инъекционной иглы</a:t>
            </a:r>
            <a:endParaRPr lang="ru-RU" b="1" dirty="0">
              <a:solidFill>
                <a:schemeClr val="tx1">
                  <a:lumMod val="60000"/>
                  <a:lumOff val="40000"/>
                </a:schemeClr>
              </a:solidFill>
            </a:endParaRPr>
          </a:p>
        </p:txBody>
      </p:sp>
      <p:graphicFrame>
        <p:nvGraphicFramePr>
          <p:cNvPr id="6" name="Объект 3"/>
          <p:cNvGraphicFramePr>
            <a:graphicFrameLocks/>
          </p:cNvGraphicFramePr>
          <p:nvPr>
            <p:extLst>
              <p:ext uri="{D42A27DB-BD31-4B8C-83A1-F6EECF244321}">
                <p14:modId xmlns:p14="http://schemas.microsoft.com/office/powerpoint/2010/main" xmlns="" val="2926115169"/>
              </p:ext>
            </p:extLst>
          </p:nvPr>
        </p:nvGraphicFramePr>
        <p:xfrm>
          <a:off x="107504" y="3501007"/>
          <a:ext cx="8856984" cy="3342820"/>
        </p:xfrm>
        <a:graphic>
          <a:graphicData uri="http://schemas.openxmlformats.org/drawingml/2006/table">
            <a:tbl>
              <a:tblPr firstRow="1" bandRow="1">
                <a:tableStyleId>{5C22544A-7EE6-4342-B048-85BDC9FD1C3A}</a:tableStyleId>
              </a:tblPr>
              <a:tblGrid>
                <a:gridCol w="2952328"/>
                <a:gridCol w="2952328"/>
                <a:gridCol w="2952328"/>
              </a:tblGrid>
              <a:tr h="648495">
                <a:tc>
                  <a:txBody>
                    <a:bodyPr/>
                    <a:lstStyle/>
                    <a:p>
                      <a:pPr algn="ctr">
                        <a:lnSpc>
                          <a:spcPct val="115000"/>
                        </a:lnSpc>
                        <a:spcAft>
                          <a:spcPts val="1000"/>
                        </a:spcAft>
                      </a:pPr>
                      <a:r>
                        <a:rPr lang="ru-RU" sz="2400" dirty="0" smtClean="0">
                          <a:effectLst/>
                          <a:latin typeface="Calibri"/>
                          <a:ea typeface="Calibri"/>
                          <a:cs typeface="Times New Roman"/>
                        </a:rPr>
                        <a:t>Вид инъекции</a:t>
                      </a:r>
                      <a:endParaRPr lang="ru-RU" sz="2400" dirty="0"/>
                    </a:p>
                  </a:txBody>
                  <a:tcPr/>
                </a:tc>
                <a:tc>
                  <a:txBody>
                    <a:bodyPr/>
                    <a:lstStyle/>
                    <a:p>
                      <a:pPr algn="ctr"/>
                      <a:r>
                        <a:rPr lang="ru-RU" sz="2400" dirty="0" smtClean="0"/>
                        <a:t>Длина иглы, мм</a:t>
                      </a:r>
                      <a:endParaRPr lang="ru-RU" sz="2400" dirty="0"/>
                    </a:p>
                  </a:txBody>
                  <a:tcPr/>
                </a:tc>
                <a:tc>
                  <a:txBody>
                    <a:bodyPr/>
                    <a:lstStyle/>
                    <a:p>
                      <a:pPr algn="ctr"/>
                      <a:r>
                        <a:rPr lang="ru-RU" sz="2400" dirty="0" smtClean="0"/>
                        <a:t>Диаметр иглы, мм</a:t>
                      </a:r>
                      <a:endParaRPr lang="ru-RU" sz="2400" dirty="0"/>
                    </a:p>
                  </a:txBody>
                  <a:tcPr/>
                </a:tc>
              </a:tr>
              <a:tr h="629965">
                <a:tc>
                  <a:txBody>
                    <a:bodyPr/>
                    <a:lstStyle/>
                    <a:p>
                      <a:r>
                        <a:rPr lang="ru-RU" sz="2400" dirty="0" smtClean="0"/>
                        <a:t>Внутрикожная</a:t>
                      </a:r>
                      <a:endParaRPr lang="ru-RU" sz="2400" dirty="0"/>
                    </a:p>
                  </a:txBody>
                  <a:tcPr/>
                </a:tc>
                <a:tc>
                  <a:txBody>
                    <a:bodyPr/>
                    <a:lstStyle/>
                    <a:p>
                      <a:pPr algn="ctr"/>
                      <a:r>
                        <a:rPr lang="ru-RU" sz="2400" dirty="0" smtClean="0"/>
                        <a:t>16</a:t>
                      </a:r>
                      <a:endParaRPr lang="ru-RU" sz="2400" dirty="0"/>
                    </a:p>
                  </a:txBody>
                  <a:tcPr/>
                </a:tc>
                <a:tc>
                  <a:txBody>
                    <a:bodyPr/>
                    <a:lstStyle/>
                    <a:p>
                      <a:pPr algn="ctr"/>
                      <a:r>
                        <a:rPr lang="ru-RU" sz="2400" dirty="0" smtClean="0"/>
                        <a:t>0,4</a:t>
                      </a:r>
                      <a:endParaRPr lang="ru-RU" sz="2400" dirty="0"/>
                    </a:p>
                  </a:txBody>
                  <a:tcPr/>
                </a:tc>
              </a:tr>
              <a:tr h="629965">
                <a:tc>
                  <a:txBody>
                    <a:bodyPr/>
                    <a:lstStyle/>
                    <a:p>
                      <a:r>
                        <a:rPr lang="ru-RU" sz="2400" dirty="0" smtClean="0"/>
                        <a:t>Подкожная</a:t>
                      </a:r>
                      <a:endParaRPr lang="ru-RU" sz="2400" dirty="0"/>
                    </a:p>
                  </a:txBody>
                  <a:tcPr/>
                </a:tc>
                <a:tc>
                  <a:txBody>
                    <a:bodyPr/>
                    <a:lstStyle/>
                    <a:p>
                      <a:pPr algn="ctr"/>
                      <a:r>
                        <a:rPr lang="ru-RU" sz="2400" dirty="0" smtClean="0"/>
                        <a:t>25</a:t>
                      </a:r>
                      <a:endParaRPr lang="ru-RU" sz="2400" dirty="0"/>
                    </a:p>
                  </a:txBody>
                  <a:tcPr/>
                </a:tc>
                <a:tc>
                  <a:txBody>
                    <a:bodyPr/>
                    <a:lstStyle/>
                    <a:p>
                      <a:pPr algn="ctr"/>
                      <a:r>
                        <a:rPr lang="ru-RU" sz="2400" dirty="0" smtClean="0"/>
                        <a:t>0,6</a:t>
                      </a:r>
                      <a:endParaRPr lang="ru-RU" sz="2400" dirty="0"/>
                    </a:p>
                  </a:txBody>
                  <a:tcPr/>
                </a:tc>
              </a:tr>
              <a:tr h="629965">
                <a:tc>
                  <a:txBody>
                    <a:bodyPr/>
                    <a:lstStyle/>
                    <a:p>
                      <a:r>
                        <a:rPr lang="ru-RU" sz="2400" dirty="0" smtClean="0"/>
                        <a:t>Внутримышечная</a:t>
                      </a:r>
                      <a:endParaRPr lang="ru-RU" sz="2400" dirty="0"/>
                    </a:p>
                  </a:txBody>
                  <a:tcPr/>
                </a:tc>
                <a:tc>
                  <a:txBody>
                    <a:bodyPr/>
                    <a:lstStyle/>
                    <a:p>
                      <a:pPr algn="ctr"/>
                      <a:r>
                        <a:rPr lang="ru-RU" sz="2400" dirty="0" smtClean="0"/>
                        <a:t>60</a:t>
                      </a:r>
                      <a:endParaRPr lang="ru-RU" sz="2400" dirty="0"/>
                    </a:p>
                  </a:txBody>
                  <a:tcPr/>
                </a:tc>
                <a:tc>
                  <a:txBody>
                    <a:bodyPr/>
                    <a:lstStyle/>
                    <a:p>
                      <a:pPr algn="ctr"/>
                      <a:r>
                        <a:rPr lang="ru-RU" sz="2400" dirty="0" smtClean="0"/>
                        <a:t>0,8-1</a:t>
                      </a:r>
                      <a:endParaRPr lang="ru-RU" sz="2400" dirty="0"/>
                    </a:p>
                  </a:txBody>
                  <a:tcPr/>
                </a:tc>
              </a:tr>
              <a:tr h="629965">
                <a:tc>
                  <a:txBody>
                    <a:bodyPr/>
                    <a:lstStyle/>
                    <a:p>
                      <a:r>
                        <a:rPr lang="ru-RU" sz="2400" dirty="0" smtClean="0"/>
                        <a:t>Внутривенная</a:t>
                      </a:r>
                      <a:endParaRPr lang="ru-RU" sz="2400" dirty="0"/>
                    </a:p>
                  </a:txBody>
                  <a:tcPr/>
                </a:tc>
                <a:tc>
                  <a:txBody>
                    <a:bodyPr/>
                    <a:lstStyle/>
                    <a:p>
                      <a:pPr algn="ctr"/>
                      <a:r>
                        <a:rPr lang="ru-RU" sz="2400" dirty="0" smtClean="0"/>
                        <a:t>40</a:t>
                      </a:r>
                      <a:endParaRPr lang="ru-RU" sz="2400" dirty="0"/>
                    </a:p>
                  </a:txBody>
                  <a:tcPr/>
                </a:tc>
                <a:tc>
                  <a:txBody>
                    <a:bodyPr/>
                    <a:lstStyle/>
                    <a:p>
                      <a:pPr algn="ctr"/>
                      <a:r>
                        <a:rPr lang="ru-RU" sz="2400" dirty="0" smtClean="0"/>
                        <a:t>0,8</a:t>
                      </a:r>
                      <a:endParaRPr lang="ru-RU" sz="2400" dirty="0"/>
                    </a:p>
                  </a:txBody>
                  <a:tcPr/>
                </a:tc>
              </a:tr>
            </a:tbl>
          </a:graphicData>
        </a:graphic>
      </p:graphicFrame>
      <p:pic>
        <p:nvPicPr>
          <p:cNvPr id="2050" name="Рисунок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124744"/>
            <a:ext cx="8352928" cy="2286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8521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95536" y="1484784"/>
            <a:ext cx="8568952" cy="4724400"/>
          </a:xfrm>
        </p:spPr>
        <p:txBody>
          <a:bodyPr/>
          <a:lstStyle/>
          <a:p>
            <a:r>
              <a:rPr lang="ru-RU" dirty="0" smtClean="0"/>
              <a:t>Для каждой инъекции необходимо </a:t>
            </a:r>
            <a:r>
              <a:rPr lang="ru-RU" dirty="0" smtClean="0">
                <a:solidFill>
                  <a:srgbClr val="FF0000"/>
                </a:solidFill>
              </a:rPr>
              <a:t>две иглы</a:t>
            </a:r>
            <a:r>
              <a:rPr lang="ru-RU" dirty="0" smtClean="0"/>
              <a:t>. Одна используется для набора раствора в шприц, другая – непосредственно для </a:t>
            </a:r>
            <a:r>
              <a:rPr lang="ru-RU" dirty="0" smtClean="0"/>
              <a:t>инъекции!!!!</a:t>
            </a:r>
          </a:p>
          <a:p>
            <a:r>
              <a:rPr lang="ru-RU" dirty="0" smtClean="0"/>
              <a:t>Смена игл обеспечивает соблюдение стерильности. Этому же требованию отвечает предварительная обработка шейки ампулы или пробки флакона</a:t>
            </a:r>
            <a:endParaRPr lang="ru-RU"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Если вводят </a:t>
            </a:r>
            <a:r>
              <a:rPr lang="ru-RU" b="1" dirty="0" smtClean="0">
                <a:solidFill>
                  <a:srgbClr val="FF0000"/>
                </a:solidFill>
              </a:rPr>
              <a:t>масляный раствор</a:t>
            </a:r>
            <a:r>
              <a:rPr lang="ru-RU" dirty="0" smtClean="0"/>
              <a:t>, то ампулу следует подогреть до температуры – </a:t>
            </a:r>
            <a:r>
              <a:rPr lang="ru-RU" u="sng" dirty="0" smtClean="0">
                <a:solidFill>
                  <a:srgbClr val="FF0000"/>
                </a:solidFill>
              </a:rPr>
              <a:t>38 градусов на водяной бане</a:t>
            </a:r>
            <a:endParaRPr lang="ru-RU" u="sng"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52400"/>
            <a:ext cx="7855024" cy="1404392"/>
          </a:xfrm>
        </p:spPr>
        <p:txBody>
          <a:bodyPr/>
          <a:lstStyle/>
          <a:p>
            <a:r>
              <a:rPr lang="ru-RU" sz="3200" b="1" dirty="0" smtClean="0">
                <a:solidFill>
                  <a:schemeClr val="tx1">
                    <a:lumMod val="60000"/>
                    <a:lumOff val="40000"/>
                  </a:schemeClr>
                </a:solidFill>
              </a:rPr>
              <a:t>Классификация лекарственных средств для парентерального </a:t>
            </a:r>
            <a:r>
              <a:rPr lang="ru-RU" sz="3200" b="1" dirty="0" smtClean="0">
                <a:solidFill>
                  <a:schemeClr val="tx1">
                    <a:lumMod val="60000"/>
                    <a:lumOff val="40000"/>
                  </a:schemeClr>
                </a:solidFill>
              </a:rPr>
              <a:t>применения</a:t>
            </a:r>
            <a:endParaRPr lang="ru-RU" sz="3200" b="1" dirty="0">
              <a:solidFill>
                <a:schemeClr val="tx1">
                  <a:lumMod val="60000"/>
                  <a:lumOff val="40000"/>
                </a:schemeClr>
              </a:solidFill>
            </a:endParaRPr>
          </a:p>
        </p:txBody>
      </p:sp>
      <p:sp>
        <p:nvSpPr>
          <p:cNvPr id="4" name="Прямоугольник 3"/>
          <p:cNvSpPr/>
          <p:nvPr/>
        </p:nvSpPr>
        <p:spPr>
          <a:xfrm>
            <a:off x="251520" y="1772816"/>
            <a:ext cx="5904656" cy="4832092"/>
          </a:xfrm>
          <a:prstGeom prst="rect">
            <a:avLst/>
          </a:prstGeom>
        </p:spPr>
        <p:txBody>
          <a:bodyPr wrap="square">
            <a:spAutoFit/>
          </a:bodyPr>
          <a:lstStyle/>
          <a:p>
            <a:pPr>
              <a:buFont typeface="Wingdings" pitchFamily="2" charset="2"/>
              <a:buChar char="Ø"/>
            </a:pPr>
            <a:r>
              <a:rPr lang="ru-RU" sz="2800" dirty="0" smtClean="0"/>
              <a:t> инъекционные </a:t>
            </a:r>
            <a:r>
              <a:rPr lang="ru-RU" sz="2800" dirty="0" smtClean="0"/>
              <a:t>лекарственные средства; </a:t>
            </a:r>
            <a:endParaRPr lang="ru-RU" sz="2800" dirty="0" smtClean="0"/>
          </a:p>
          <a:p>
            <a:pPr>
              <a:buFont typeface="Wingdings" pitchFamily="2" charset="2"/>
              <a:buChar char="Ø"/>
            </a:pPr>
            <a:r>
              <a:rPr lang="ru-RU" sz="2800" dirty="0" smtClean="0"/>
              <a:t> </a:t>
            </a:r>
            <a:r>
              <a:rPr lang="ru-RU" sz="2800" dirty="0" smtClean="0"/>
              <a:t>внутривенные </a:t>
            </a:r>
            <a:r>
              <a:rPr lang="ru-RU" sz="2800" dirty="0" err="1" smtClean="0"/>
              <a:t>инфузионные</a:t>
            </a:r>
            <a:r>
              <a:rPr lang="ru-RU" sz="2800" dirty="0" smtClean="0"/>
              <a:t> лекарственные средства; </a:t>
            </a:r>
            <a:endParaRPr lang="ru-RU" sz="2800" dirty="0" smtClean="0"/>
          </a:p>
          <a:p>
            <a:pPr>
              <a:buFont typeface="Wingdings" pitchFamily="2" charset="2"/>
              <a:buChar char="Ø"/>
            </a:pPr>
            <a:r>
              <a:rPr lang="ru-RU" sz="2800" dirty="0" smtClean="0"/>
              <a:t> </a:t>
            </a:r>
            <a:r>
              <a:rPr lang="ru-RU" sz="2800" dirty="0" smtClean="0"/>
              <a:t>концентраты </a:t>
            </a:r>
            <a:r>
              <a:rPr lang="ru-RU" sz="2800" dirty="0" smtClean="0"/>
              <a:t>для инъекционных или внутривенных </a:t>
            </a:r>
            <a:r>
              <a:rPr lang="ru-RU" sz="2800" dirty="0" err="1" smtClean="0"/>
              <a:t>инфузионных</a:t>
            </a:r>
            <a:r>
              <a:rPr lang="ru-RU" sz="2800" dirty="0" smtClean="0"/>
              <a:t> лекарственных средств; </a:t>
            </a:r>
            <a:endParaRPr lang="ru-RU" sz="2800" dirty="0" smtClean="0"/>
          </a:p>
          <a:p>
            <a:pPr>
              <a:buFont typeface="Wingdings" pitchFamily="2" charset="2"/>
              <a:buChar char="Ø"/>
            </a:pPr>
            <a:r>
              <a:rPr lang="ru-RU" sz="2800" dirty="0" smtClean="0"/>
              <a:t> </a:t>
            </a:r>
            <a:r>
              <a:rPr lang="ru-RU" sz="2800" dirty="0" smtClean="0"/>
              <a:t>порошки </a:t>
            </a:r>
            <a:r>
              <a:rPr lang="ru-RU" sz="2800" dirty="0" smtClean="0"/>
              <a:t>для инъекционных или внутривенных </a:t>
            </a:r>
            <a:r>
              <a:rPr lang="ru-RU" sz="2800" dirty="0" err="1" smtClean="0"/>
              <a:t>инфузионных</a:t>
            </a:r>
            <a:r>
              <a:rPr lang="ru-RU" sz="2800" dirty="0" smtClean="0"/>
              <a:t> лекарственных средств</a:t>
            </a:r>
            <a:r>
              <a:rPr lang="ru-RU" sz="2800" dirty="0" smtClean="0"/>
              <a:t>;</a:t>
            </a:r>
          </a:p>
          <a:p>
            <a:pPr>
              <a:buFont typeface="Wingdings" pitchFamily="2" charset="2"/>
              <a:buChar char="Ø"/>
            </a:pPr>
            <a:r>
              <a:rPr lang="ru-RU" sz="2800" dirty="0" smtClean="0"/>
              <a:t> </a:t>
            </a:r>
            <a:r>
              <a:rPr lang="ru-RU" sz="2800" dirty="0" smtClean="0"/>
              <a:t>имплантаты.</a:t>
            </a:r>
            <a:endParaRPr lang="ru-RU" sz="2800" dirty="0"/>
          </a:p>
        </p:txBody>
      </p:sp>
      <p:pic>
        <p:nvPicPr>
          <p:cNvPr id="41986" name="Picture 2" descr="https://luv.ru/assets/i/ai/4/7/0/i/3219720.jpg"/>
          <p:cNvPicPr>
            <a:picLocks noChangeAspect="1" noChangeArrowheads="1"/>
          </p:cNvPicPr>
          <p:nvPr/>
        </p:nvPicPr>
        <p:blipFill>
          <a:blip r:embed="rId2" cstate="print"/>
          <a:srcRect/>
          <a:stretch>
            <a:fillRect/>
          </a:stretch>
        </p:blipFill>
        <p:spPr bwMode="auto">
          <a:xfrm>
            <a:off x="6300192" y="1196752"/>
            <a:ext cx="2592288" cy="1728192"/>
          </a:xfrm>
          <a:prstGeom prst="rect">
            <a:avLst/>
          </a:prstGeom>
          <a:noFill/>
        </p:spPr>
      </p:pic>
      <p:pic>
        <p:nvPicPr>
          <p:cNvPr id="41988" name="Picture 4" descr="https://medicalclub.info/upload/medialibrary/ffd/ffd71f4c809259c0d750ea0049ceddd8.jpg"/>
          <p:cNvPicPr>
            <a:picLocks noChangeAspect="1" noChangeArrowheads="1"/>
          </p:cNvPicPr>
          <p:nvPr/>
        </p:nvPicPr>
        <p:blipFill>
          <a:blip r:embed="rId3" cstate="print"/>
          <a:srcRect/>
          <a:stretch>
            <a:fillRect/>
          </a:stretch>
        </p:blipFill>
        <p:spPr bwMode="auto">
          <a:xfrm>
            <a:off x="7128255" y="2708920"/>
            <a:ext cx="2015745" cy="2018625"/>
          </a:xfrm>
          <a:prstGeom prst="rect">
            <a:avLst/>
          </a:prstGeom>
          <a:noFill/>
        </p:spPr>
      </p:pic>
      <p:sp>
        <p:nvSpPr>
          <p:cNvPr id="41990" name="AutoShape 6" descr="https://elixir.farm/wa-data/public/shop/products/30/76/7630/images/11049/item_8960_big.jpg.750x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2" name="AutoShape 8" descr="https://elixir.farm/wa-data/public/shop/products/30/76/7630/images/11049/item_8960_big.jpg.750x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994" name="Picture 10" descr="https://samson-pharma.ru/upload/iblock/219/2191392f9fe06a64ba7abb2d1dcdc616.png"/>
          <p:cNvPicPr>
            <a:picLocks noChangeAspect="1" noChangeArrowheads="1"/>
          </p:cNvPicPr>
          <p:nvPr/>
        </p:nvPicPr>
        <p:blipFill>
          <a:blip r:embed="rId4" cstate="print"/>
          <a:srcRect/>
          <a:stretch>
            <a:fillRect/>
          </a:stretch>
        </p:blipFill>
        <p:spPr bwMode="auto">
          <a:xfrm>
            <a:off x="5220072" y="3654152"/>
            <a:ext cx="3203848" cy="32038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776864" cy="1440160"/>
          </a:xfrm>
        </p:spPr>
        <p:txBody>
          <a:bodyPr>
            <a:noAutofit/>
          </a:bodyPr>
          <a:lstStyle/>
          <a:p>
            <a:pPr algn="ctr"/>
            <a:r>
              <a:rPr lang="ru-RU" sz="4800" b="1" dirty="0" smtClean="0">
                <a:solidFill>
                  <a:schemeClr val="tx1">
                    <a:lumMod val="60000"/>
                    <a:lumOff val="40000"/>
                  </a:schemeClr>
                </a:solidFill>
              </a:rPr>
              <a:t>Классификация шприцев и игл</a:t>
            </a:r>
            <a:endParaRPr lang="ru-RU" sz="4800" b="1" dirty="0">
              <a:solidFill>
                <a:schemeClr val="tx1">
                  <a:lumMod val="60000"/>
                  <a:lumOff val="40000"/>
                </a:schemeClr>
              </a:solidFill>
            </a:endParaRPr>
          </a:p>
        </p:txBody>
      </p:sp>
      <p:pic>
        <p:nvPicPr>
          <p:cNvPr id="1026" name="Рисунок 2"/>
          <p:cNvPicPr>
            <a:picLocks noGrp="1" noChangeAspect="1" noChangeArrowheads="1"/>
          </p:cNvPicPr>
          <p:nvPr>
            <p:ph idx="1"/>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21348" y="3338478"/>
            <a:ext cx="2676376" cy="877900"/>
          </a:xfrm>
          <a:prstGeom prst="rect">
            <a:avLst/>
          </a:prstGeom>
          <a:solidFill>
            <a:srgbClr val="FFFFFF">
              <a:shade val="85000"/>
            </a:srgbClr>
          </a:solidFill>
          <a:ln w="190500" cap="sq">
            <a:solidFill>
              <a:srgbClr val="FFFFFF"/>
            </a:solidFill>
            <a:miter lim="800000"/>
          </a:ln>
          <a:effectLst>
            <a:outerShdw dist="35921" dir="2700000" algn="ctr" rotWithShape="0">
              <a:schemeClr val="bg2"/>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Скругленный прямоугольник 3"/>
          <p:cNvSpPr/>
          <p:nvPr/>
        </p:nvSpPr>
        <p:spPr>
          <a:xfrm>
            <a:off x="179512" y="1700808"/>
            <a:ext cx="4032448" cy="10081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3600" dirty="0" smtClean="0"/>
              <a:t>По применению</a:t>
            </a:r>
            <a:endParaRPr lang="ru-RU" sz="3600" dirty="0"/>
          </a:p>
        </p:txBody>
      </p:sp>
      <p:sp>
        <p:nvSpPr>
          <p:cNvPr id="5" name="Скругленный прямоугольник 4"/>
          <p:cNvSpPr/>
          <p:nvPr/>
        </p:nvSpPr>
        <p:spPr>
          <a:xfrm>
            <a:off x="4788024" y="1772816"/>
            <a:ext cx="4176464"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3600" dirty="0"/>
              <a:t>По назначению</a:t>
            </a:r>
          </a:p>
        </p:txBody>
      </p:sp>
      <p:pic>
        <p:nvPicPr>
          <p:cNvPr id="1027" name="Рисунок 3"/>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131840" y="3775249"/>
            <a:ext cx="2676525" cy="877887"/>
          </a:xfrm>
          <a:prstGeom prst="rect">
            <a:avLst/>
          </a:prstGeom>
          <a:solidFill>
            <a:srgbClr val="FFFFFF">
              <a:shade val="85000"/>
            </a:srgbClr>
          </a:solidFill>
          <a:ln w="190500" cap="sq">
            <a:solidFill>
              <a:srgbClr val="FFFFFF"/>
            </a:solidFill>
            <a:miter lim="800000"/>
          </a:ln>
          <a:effectLst>
            <a:outerShdw dist="35921" dir="2700000" algn="ctr" rotWithShape="0">
              <a:schemeClr val="bg2"/>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Box 5"/>
          <p:cNvSpPr txBox="1"/>
          <p:nvPr/>
        </p:nvSpPr>
        <p:spPr>
          <a:xfrm>
            <a:off x="271024" y="3409836"/>
            <a:ext cx="2632452" cy="523220"/>
          </a:xfrm>
          <a:prstGeom prst="rect">
            <a:avLst/>
          </a:prstGeom>
          <a:noFill/>
        </p:spPr>
        <p:txBody>
          <a:bodyPr wrap="none" rtlCol="0">
            <a:spAutoFit/>
          </a:bodyPr>
          <a:lstStyle/>
          <a:p>
            <a:r>
              <a:rPr lang="ru-RU" sz="2800" b="1" dirty="0">
                <a:solidFill>
                  <a:schemeClr val="dk1"/>
                </a:solidFill>
              </a:rPr>
              <a:t>многократного</a:t>
            </a:r>
          </a:p>
        </p:txBody>
      </p:sp>
      <p:sp>
        <p:nvSpPr>
          <p:cNvPr id="7" name="TextBox 6"/>
          <p:cNvSpPr txBox="1"/>
          <p:nvPr/>
        </p:nvSpPr>
        <p:spPr>
          <a:xfrm>
            <a:off x="3203848" y="3933056"/>
            <a:ext cx="2592288" cy="523220"/>
          </a:xfrm>
          <a:prstGeom prst="rect">
            <a:avLst/>
          </a:prstGeom>
          <a:noFill/>
        </p:spPr>
        <p:txBody>
          <a:bodyPr wrap="square" rtlCol="0">
            <a:spAutoFit/>
          </a:bodyPr>
          <a:lstStyle/>
          <a:p>
            <a:r>
              <a:rPr lang="ru-RU" sz="2800" b="1" dirty="0">
                <a:solidFill>
                  <a:schemeClr val="dk1"/>
                </a:solidFill>
              </a:rPr>
              <a:t>Однократного </a:t>
            </a:r>
          </a:p>
        </p:txBody>
      </p:sp>
      <p:sp>
        <p:nvSpPr>
          <p:cNvPr id="8" name="Скругленный прямоугольник 7"/>
          <p:cNvSpPr/>
          <p:nvPr/>
        </p:nvSpPr>
        <p:spPr>
          <a:xfrm>
            <a:off x="5724128" y="2924944"/>
            <a:ext cx="3258624" cy="31683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ctr">
              <a:buFont typeface="Wingdings" pitchFamily="2" charset="2"/>
              <a:buChar char="v"/>
            </a:pPr>
            <a:r>
              <a:rPr lang="ru-RU" sz="2800" dirty="0" smtClean="0"/>
              <a:t>Инсулиновые</a:t>
            </a:r>
          </a:p>
          <a:p>
            <a:pPr marL="285750" indent="-285750" algn="ctr">
              <a:buFont typeface="Wingdings" pitchFamily="2" charset="2"/>
              <a:buChar char="v"/>
            </a:pPr>
            <a:r>
              <a:rPr lang="ru-RU" sz="2800" dirty="0" smtClean="0"/>
              <a:t>Туберкулиновые</a:t>
            </a:r>
          </a:p>
          <a:p>
            <a:pPr marL="285750" indent="-285750" algn="ctr">
              <a:buFont typeface="Wingdings" pitchFamily="2" charset="2"/>
              <a:buChar char="v"/>
            </a:pPr>
            <a:r>
              <a:rPr lang="ru-RU" sz="2800" dirty="0" smtClean="0"/>
              <a:t>Шприц Жане</a:t>
            </a:r>
          </a:p>
          <a:p>
            <a:pPr marL="285750" indent="-285750" algn="ctr">
              <a:buFont typeface="Wingdings" pitchFamily="2" charset="2"/>
              <a:buChar char="v"/>
            </a:pPr>
            <a:r>
              <a:rPr lang="ru-RU" sz="2800" dirty="0" smtClean="0"/>
              <a:t>Универсальные</a:t>
            </a:r>
            <a:endParaRPr lang="ru-RU" sz="2800" dirty="0"/>
          </a:p>
        </p:txBody>
      </p:sp>
    </p:spTree>
    <p:extLst>
      <p:ext uri="{BB962C8B-B14F-4D97-AF65-F5344CB8AC3E}">
        <p14:creationId xmlns:p14="http://schemas.microsoft.com/office/powerpoint/2010/main" xmlns="" val="229174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52400"/>
            <a:ext cx="7783016" cy="1066800"/>
          </a:xfrm>
        </p:spPr>
        <p:txBody>
          <a:bodyPr/>
          <a:lstStyle/>
          <a:p>
            <a:r>
              <a:rPr lang="ru-RU" dirty="0" smtClean="0">
                <a:solidFill>
                  <a:schemeClr val="tx1">
                    <a:lumMod val="60000"/>
                    <a:lumOff val="40000"/>
                  </a:schemeClr>
                </a:solidFill>
              </a:rPr>
              <a:t>Правила разведения антибиотиков</a:t>
            </a:r>
            <a:endParaRPr lang="ru-RU" dirty="0">
              <a:solidFill>
                <a:schemeClr val="tx1">
                  <a:lumMod val="60000"/>
                  <a:lumOff val="40000"/>
                </a:schemeClr>
              </a:solidFill>
            </a:endParaRPr>
          </a:p>
        </p:txBody>
      </p:sp>
      <p:sp>
        <p:nvSpPr>
          <p:cNvPr id="4" name="Прямоугольник 3"/>
          <p:cNvSpPr/>
          <p:nvPr/>
        </p:nvSpPr>
        <p:spPr>
          <a:xfrm>
            <a:off x="323528" y="1628800"/>
            <a:ext cx="8820472" cy="4893647"/>
          </a:xfrm>
          <a:prstGeom prst="rect">
            <a:avLst/>
          </a:prstGeom>
        </p:spPr>
        <p:txBody>
          <a:bodyPr wrap="square">
            <a:spAutoFit/>
          </a:bodyPr>
          <a:lstStyle/>
          <a:p>
            <a:pPr>
              <a:buFont typeface="Arial" pitchFamily="34" charset="0"/>
              <a:buChar char="•"/>
            </a:pPr>
            <a:r>
              <a:rPr lang="ru-RU" sz="2400" dirty="0" smtClean="0"/>
              <a:t>Антибиотики для инъекций выпускают в виде кристаллического порошка в специальных флаконах</a:t>
            </a:r>
            <a:r>
              <a:rPr lang="ru-RU" sz="2400" dirty="0" smtClean="0"/>
              <a:t>.</a:t>
            </a:r>
          </a:p>
          <a:p>
            <a:pPr>
              <a:buFont typeface="Arial" pitchFamily="34" charset="0"/>
              <a:buChar char="•"/>
            </a:pPr>
            <a:r>
              <a:rPr lang="ru-RU" sz="2400" dirty="0" smtClean="0"/>
              <a:t> </a:t>
            </a:r>
            <a:r>
              <a:rPr lang="ru-RU" sz="2400" dirty="0" smtClean="0"/>
              <a:t>Перед употреблением его растворяют в стерильном изотоническом растворе хлорида натрия (физиологический раствор 0,9% натрия хлорида), воде для инъекций, 0,5% растворе новокаина, или </a:t>
            </a:r>
            <a:r>
              <a:rPr lang="ru-RU" sz="2400" dirty="0" err="1" smtClean="0"/>
              <a:t>лидокаина</a:t>
            </a:r>
            <a:r>
              <a:rPr lang="ru-RU" sz="2400" dirty="0" smtClean="0"/>
              <a:t>. </a:t>
            </a:r>
            <a:endParaRPr lang="ru-RU" sz="2400" dirty="0" smtClean="0"/>
          </a:p>
          <a:p>
            <a:pPr>
              <a:buFont typeface="Arial" pitchFamily="34" charset="0"/>
              <a:buChar char="•"/>
            </a:pPr>
            <a:r>
              <a:rPr lang="ru-RU" sz="2400" dirty="0" smtClean="0"/>
              <a:t>Пенициллин </a:t>
            </a:r>
            <a:r>
              <a:rPr lang="ru-RU" sz="2400" dirty="0" smtClean="0"/>
              <a:t>(</a:t>
            </a:r>
            <a:r>
              <a:rPr lang="ru-RU" sz="2400" dirty="0" err="1" smtClean="0"/>
              <a:t>бензилпенициллина</a:t>
            </a:r>
            <a:r>
              <a:rPr lang="ru-RU" sz="2400" dirty="0" smtClean="0"/>
              <a:t> натриевая или калиевая соль). Выпускается во флаконах по 250000, 500000, 1000000 ЕД. Дозируется в единицах действия. </a:t>
            </a:r>
            <a:endParaRPr lang="ru-RU" sz="2400" dirty="0" smtClean="0"/>
          </a:p>
          <a:p>
            <a:pPr>
              <a:buFont typeface="Arial" pitchFamily="34" charset="0"/>
              <a:buChar char="•"/>
            </a:pPr>
            <a:r>
              <a:rPr lang="ru-RU" sz="2400" dirty="0" smtClean="0"/>
              <a:t>Пенициллин </a:t>
            </a:r>
            <a:r>
              <a:rPr lang="ru-RU" sz="2400" dirty="0" smtClean="0"/>
              <a:t>лучше растворять в 0,25% или 0,5% растворе новокаина, т.к. он лучше задерживается в организме. </a:t>
            </a:r>
            <a:endParaRPr lang="ru-RU" sz="2400" dirty="0" smtClean="0"/>
          </a:p>
          <a:p>
            <a:pPr>
              <a:buFont typeface="Arial" pitchFamily="34" charset="0"/>
              <a:buChar char="•"/>
            </a:pPr>
            <a:r>
              <a:rPr lang="ru-RU" sz="2400" dirty="0" smtClean="0"/>
              <a:t>При </a:t>
            </a:r>
            <a:r>
              <a:rPr lang="ru-RU" sz="2400" dirty="0" smtClean="0"/>
              <a:t>индивидуальной непереносимости новокаина используют </a:t>
            </a:r>
            <a:r>
              <a:rPr lang="ru-RU" sz="2400" dirty="0" err="1" smtClean="0"/>
              <a:t>физраствор</a:t>
            </a:r>
            <a:r>
              <a:rPr lang="ru-RU" sz="2400" dirty="0" smtClean="0"/>
              <a:t> или воду для инъекций. </a:t>
            </a:r>
            <a:endParaRPr lang="ru-RU"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19706" t="46465" r="46738" b="26311"/>
          <a:stretch>
            <a:fillRect/>
          </a:stretch>
        </p:blipFill>
        <p:spPr bwMode="auto">
          <a:xfrm>
            <a:off x="467544" y="1340768"/>
            <a:ext cx="5998822" cy="2736304"/>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l="52674" t="46465" r="15242" b="26311"/>
          <a:stretch>
            <a:fillRect/>
          </a:stretch>
        </p:blipFill>
        <p:spPr bwMode="auto">
          <a:xfrm>
            <a:off x="4211960" y="4221088"/>
            <a:ext cx="4932040" cy="2352900"/>
          </a:xfrm>
          <a:prstGeom prst="rect">
            <a:avLst/>
          </a:prstGeom>
          <a:noFill/>
          <a:ln w="9525">
            <a:noFill/>
            <a:miter lim="800000"/>
            <a:headEnd/>
            <a:tailEnd/>
          </a:ln>
          <a:effectLst/>
        </p:spPr>
      </p:pic>
      <p:sp>
        <p:nvSpPr>
          <p:cNvPr id="4" name="Прямоугольник 3"/>
          <p:cNvSpPr/>
          <p:nvPr/>
        </p:nvSpPr>
        <p:spPr bwMode="auto">
          <a:xfrm>
            <a:off x="1763688" y="260648"/>
            <a:ext cx="6768752" cy="648072"/>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rPr>
              <a:t>Растворители</a:t>
            </a:r>
            <a:endParaRPr kumimoji="0" lang="ru-RU" sz="2800" b="1"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ru-RU" sz="5400" b="1" dirty="0" smtClean="0">
                <a:solidFill>
                  <a:srgbClr val="FF0000"/>
                </a:solidFill>
              </a:rPr>
              <a:t>ВСЕ ЧТО ДАЛЬШЕ ЗАПИСАТЬ В ДНЕВНИК!!!!</a:t>
            </a:r>
            <a:endParaRPr lang="ru-RU" sz="5400"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7106" name="Picture 2" descr="Правила разведения антибиотиков алгоритм"/>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572560" cy="1143000"/>
          </a:xfrm>
        </p:spPr>
        <p:txBody>
          <a:bodyPr>
            <a:normAutofit fontScale="90000"/>
          </a:bodyPr>
          <a:lstStyle/>
          <a:p>
            <a:pPr algn="ctr"/>
            <a:r>
              <a:rPr lang="ru-RU" dirty="0" smtClean="0">
                <a:solidFill>
                  <a:schemeClr val="tx1">
                    <a:lumMod val="60000"/>
                    <a:lumOff val="40000"/>
                  </a:schemeClr>
                </a:solidFill>
              </a:rPr>
              <a:t>Разведение </a:t>
            </a:r>
            <a:r>
              <a:rPr lang="ru-RU" dirty="0" err="1" smtClean="0">
                <a:solidFill>
                  <a:schemeClr val="tx1">
                    <a:lumMod val="60000"/>
                    <a:lumOff val="40000"/>
                  </a:schemeClr>
                </a:solidFill>
              </a:rPr>
              <a:t>бензилпенициллина</a:t>
            </a:r>
            <a:r>
              <a:rPr lang="ru-RU" dirty="0" smtClean="0">
                <a:solidFill>
                  <a:schemeClr val="tx1">
                    <a:lumMod val="60000"/>
                    <a:lumOff val="40000"/>
                  </a:schemeClr>
                </a:solidFill>
              </a:rPr>
              <a:t> натриевой соли</a:t>
            </a:r>
            <a:endParaRPr lang="ru-RU" dirty="0">
              <a:solidFill>
                <a:schemeClr val="tx1">
                  <a:lumMod val="60000"/>
                  <a:lumOff val="40000"/>
                </a:schemeClr>
              </a:solidFill>
            </a:endParaRPr>
          </a:p>
        </p:txBody>
      </p:sp>
      <p:sp>
        <p:nvSpPr>
          <p:cNvPr id="3" name="Содержимое 2"/>
          <p:cNvSpPr>
            <a:spLocks noGrp="1"/>
          </p:cNvSpPr>
          <p:nvPr>
            <p:ph idx="1"/>
          </p:nvPr>
        </p:nvSpPr>
        <p:spPr>
          <a:xfrm>
            <a:off x="0" y="1428736"/>
            <a:ext cx="8786842" cy="5214974"/>
          </a:xfrm>
        </p:spPr>
        <p:txBody>
          <a:bodyPr/>
          <a:lstStyle/>
          <a:p>
            <a:pPr algn="ctr">
              <a:buNone/>
            </a:pPr>
            <a:r>
              <a:rPr lang="ru-RU" sz="4400" b="1" dirty="0" smtClean="0"/>
              <a:t> </a:t>
            </a:r>
            <a:r>
              <a:rPr lang="ru-RU" sz="4400" b="1" dirty="0" smtClean="0">
                <a:solidFill>
                  <a:srgbClr val="FF0000"/>
                </a:solidFill>
              </a:rPr>
              <a:t>Задача:</a:t>
            </a:r>
            <a:r>
              <a:rPr lang="ru-RU" sz="4400" b="1" dirty="0" smtClean="0"/>
              <a:t> </a:t>
            </a:r>
            <a:r>
              <a:rPr lang="ru-RU" sz="4400" dirty="0" smtClean="0"/>
              <a:t>Пациенту назначено внутримышечное введение </a:t>
            </a:r>
            <a:r>
              <a:rPr lang="ru-RU" sz="4400" dirty="0" err="1" smtClean="0"/>
              <a:t>бензилпенициллина</a:t>
            </a:r>
            <a:r>
              <a:rPr lang="ru-RU" sz="4400" dirty="0" smtClean="0"/>
              <a:t> натриевой соли по 400000 ЕД. Лекарство расфасовано по 500000 ЕД </a:t>
            </a:r>
            <a:r>
              <a:rPr lang="ru-RU" sz="4400" dirty="0" err="1" smtClean="0"/>
              <a:t>бензилпенициллина</a:t>
            </a:r>
            <a:r>
              <a:rPr lang="ru-RU" sz="4400" dirty="0" smtClean="0"/>
              <a:t> натриевой соли во флаконе. </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572560" cy="6357982"/>
          </a:xfrm>
        </p:spPr>
        <p:txBody>
          <a:bodyPr>
            <a:normAutofit lnSpcReduction="10000"/>
          </a:bodyPr>
          <a:lstStyle/>
          <a:p>
            <a:pPr lvl="0"/>
            <a:r>
              <a:rPr lang="ru-RU" dirty="0" smtClean="0"/>
              <a:t>1. Рассчитаем сколько мл </a:t>
            </a:r>
            <a:r>
              <a:rPr lang="ru-RU" u="sng" dirty="0" smtClean="0"/>
              <a:t>растворителя </a:t>
            </a:r>
            <a:r>
              <a:rPr lang="ru-RU" dirty="0" smtClean="0"/>
              <a:t>необходимо для разведения антибиотика во флаконе. </a:t>
            </a:r>
          </a:p>
          <a:p>
            <a:pPr algn="ctr">
              <a:lnSpc>
                <a:spcPct val="110000"/>
              </a:lnSpc>
              <a:buNone/>
            </a:pPr>
            <a:r>
              <a:rPr lang="ru-RU" sz="3600" b="1" u="sng" dirty="0" smtClean="0"/>
              <a:t>Разведение 1:1</a:t>
            </a:r>
            <a:r>
              <a:rPr lang="ru-RU" sz="3600" dirty="0" smtClean="0"/>
              <a:t> </a:t>
            </a:r>
            <a:r>
              <a:rPr lang="ru-RU" sz="3600" dirty="0" smtClean="0">
                <a:solidFill>
                  <a:srgbClr val="FF0000"/>
                </a:solidFill>
              </a:rPr>
              <a:t>(1 мл растворителя на 100 000 ЕД антибиотика)</a:t>
            </a:r>
            <a:endParaRPr lang="ru-RU" sz="3600" b="1" u="sng" dirty="0" smtClean="0">
              <a:solidFill>
                <a:srgbClr val="FF0000"/>
              </a:solidFill>
            </a:endParaRPr>
          </a:p>
          <a:p>
            <a:pPr algn="ctr">
              <a:buNone/>
            </a:pPr>
            <a:endParaRPr lang="ru-RU" sz="3600" dirty="0" smtClean="0"/>
          </a:p>
          <a:p>
            <a:pPr algn="ctr">
              <a:buNone/>
            </a:pPr>
            <a:r>
              <a:rPr lang="ru-RU" sz="3600" dirty="0" smtClean="0"/>
              <a:t>1мл  - 100 000 ЕД</a:t>
            </a:r>
          </a:p>
          <a:p>
            <a:pPr algn="ctr">
              <a:buNone/>
            </a:pPr>
            <a:r>
              <a:rPr lang="ru-RU" sz="3600" dirty="0" smtClean="0"/>
              <a:t>Х мл – 500 000 ЕД</a:t>
            </a:r>
          </a:p>
          <a:p>
            <a:pPr algn="ctr">
              <a:buNone/>
            </a:pPr>
            <a:endParaRPr lang="ru-RU" sz="3600" dirty="0" smtClean="0"/>
          </a:p>
          <a:p>
            <a:pPr algn="ctr">
              <a:buNone/>
            </a:pPr>
            <a:r>
              <a:rPr lang="ru-RU" sz="3600" dirty="0" smtClean="0"/>
              <a:t>  Х=    1 мл Х 500 000 ЕД   = 5 мл</a:t>
            </a:r>
          </a:p>
          <a:p>
            <a:pPr algn="ctr">
              <a:buNone/>
            </a:pPr>
            <a:r>
              <a:rPr lang="ru-RU" sz="3600" dirty="0" smtClean="0"/>
              <a:t>100 000 ЕД</a:t>
            </a:r>
          </a:p>
          <a:p>
            <a:pPr algn="ctr">
              <a:buNone/>
            </a:pPr>
            <a:endParaRPr lang="ru-RU" dirty="0"/>
          </a:p>
        </p:txBody>
      </p:sp>
      <p:cxnSp>
        <p:nvCxnSpPr>
          <p:cNvPr id="5" name="Прямая соединительная линия 4"/>
          <p:cNvCxnSpPr/>
          <p:nvPr/>
        </p:nvCxnSpPr>
        <p:spPr>
          <a:xfrm>
            <a:off x="2214546" y="5715016"/>
            <a:ext cx="4357718"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15436" cy="6215106"/>
          </a:xfrm>
        </p:spPr>
        <p:txBody>
          <a:bodyPr/>
          <a:lstStyle/>
          <a:p>
            <a:pPr lvl="0">
              <a:buNone/>
            </a:pPr>
            <a:r>
              <a:rPr lang="ru-RU" dirty="0" smtClean="0"/>
              <a:t>2. Теперь рассчитаем какое количество раствора антибиотика необходимо набрать в шприц. </a:t>
            </a:r>
          </a:p>
          <a:p>
            <a:pPr algn="ctr">
              <a:buNone/>
            </a:pPr>
            <a:endParaRPr lang="ru-RU" dirty="0" smtClean="0"/>
          </a:p>
          <a:p>
            <a:pPr algn="ctr">
              <a:buNone/>
            </a:pPr>
            <a:r>
              <a:rPr lang="ru-RU" sz="4400" dirty="0" smtClean="0"/>
              <a:t>500 000 ЕД – 5 мл</a:t>
            </a:r>
          </a:p>
          <a:p>
            <a:pPr algn="ctr">
              <a:buNone/>
            </a:pPr>
            <a:r>
              <a:rPr lang="ru-RU" sz="4400" dirty="0" smtClean="0"/>
              <a:t>400 000 ЕД – </a:t>
            </a:r>
            <a:r>
              <a:rPr lang="ru-RU" sz="4400" dirty="0" err="1" smtClean="0"/>
              <a:t>х</a:t>
            </a:r>
            <a:r>
              <a:rPr lang="ru-RU" sz="4400" dirty="0" smtClean="0"/>
              <a:t> мл</a:t>
            </a:r>
          </a:p>
          <a:p>
            <a:pPr algn="ctr">
              <a:buNone/>
            </a:pPr>
            <a:endParaRPr lang="ru-RU" sz="4400" dirty="0" smtClean="0"/>
          </a:p>
          <a:p>
            <a:pPr algn="ctr">
              <a:buNone/>
            </a:pPr>
            <a:r>
              <a:rPr lang="ru-RU" sz="4400" dirty="0" smtClean="0"/>
              <a:t>Х  =  400 000 </a:t>
            </a:r>
            <a:r>
              <a:rPr lang="ru-RU" sz="4400" dirty="0" err="1" smtClean="0"/>
              <a:t>х</a:t>
            </a:r>
            <a:r>
              <a:rPr lang="ru-RU" sz="4400" dirty="0" smtClean="0"/>
              <a:t> 5 мл  =  4 мл</a:t>
            </a:r>
          </a:p>
          <a:p>
            <a:pPr algn="ctr">
              <a:buNone/>
            </a:pPr>
            <a:r>
              <a:rPr lang="ru-RU" sz="4400" dirty="0" smtClean="0"/>
              <a:t>500 000</a:t>
            </a:r>
          </a:p>
          <a:p>
            <a:pPr lvl="0">
              <a:buNone/>
            </a:pPr>
            <a:endParaRPr lang="ru-RU" dirty="0" smtClean="0"/>
          </a:p>
          <a:p>
            <a:pPr>
              <a:buNone/>
            </a:pPr>
            <a:endParaRPr lang="ru-RU" dirty="0"/>
          </a:p>
        </p:txBody>
      </p:sp>
      <p:cxnSp>
        <p:nvCxnSpPr>
          <p:cNvPr id="5" name="Прямая соединительная линия 4"/>
          <p:cNvCxnSpPr/>
          <p:nvPr/>
        </p:nvCxnSpPr>
        <p:spPr>
          <a:xfrm>
            <a:off x="2071670" y="5429264"/>
            <a:ext cx="4143404"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00198"/>
          </a:xfrm>
        </p:spPr>
        <p:txBody>
          <a:bodyPr>
            <a:normAutofit/>
          </a:bodyPr>
          <a:lstStyle/>
          <a:p>
            <a:pPr algn="ctr"/>
            <a:r>
              <a:rPr lang="ru-RU" dirty="0" smtClean="0">
                <a:solidFill>
                  <a:schemeClr val="tx1">
                    <a:lumMod val="60000"/>
                    <a:lumOff val="40000"/>
                  </a:schemeClr>
                </a:solidFill>
              </a:rPr>
              <a:t>Разведение 1:2 (1 мл растворителя на 200 000 ЕД)</a:t>
            </a:r>
            <a:endParaRPr lang="ru-RU" dirty="0">
              <a:solidFill>
                <a:schemeClr val="tx1">
                  <a:lumMod val="60000"/>
                  <a:lumOff val="40000"/>
                </a:schemeClr>
              </a:solidFill>
            </a:endParaRPr>
          </a:p>
        </p:txBody>
      </p:sp>
      <p:sp>
        <p:nvSpPr>
          <p:cNvPr id="3" name="Содержимое 2"/>
          <p:cNvSpPr>
            <a:spLocks noGrp="1"/>
          </p:cNvSpPr>
          <p:nvPr>
            <p:ph idx="1"/>
          </p:nvPr>
        </p:nvSpPr>
        <p:spPr>
          <a:xfrm>
            <a:off x="285720" y="1600200"/>
            <a:ext cx="8572560" cy="5043510"/>
          </a:xfrm>
        </p:spPr>
        <p:txBody>
          <a:bodyPr/>
          <a:lstStyle/>
          <a:p>
            <a:pPr algn="ctr">
              <a:buNone/>
            </a:pPr>
            <a:r>
              <a:rPr lang="ru-RU" sz="4400" dirty="0" smtClean="0"/>
              <a:t>1 мл – 200 000 ЕД</a:t>
            </a:r>
          </a:p>
          <a:p>
            <a:pPr algn="ctr">
              <a:buNone/>
            </a:pPr>
            <a:r>
              <a:rPr lang="ru-RU" sz="4400" dirty="0" smtClean="0"/>
              <a:t>Х мл – 500 000 ЕД</a:t>
            </a:r>
          </a:p>
          <a:p>
            <a:pPr algn="ctr">
              <a:buNone/>
            </a:pPr>
            <a:endParaRPr lang="ru-RU" sz="4400" dirty="0" smtClean="0"/>
          </a:p>
          <a:p>
            <a:pPr algn="ctr">
              <a:buNone/>
            </a:pPr>
            <a:r>
              <a:rPr lang="ru-RU" sz="4400" dirty="0" smtClean="0"/>
              <a:t>Х =  1 мл </a:t>
            </a:r>
            <a:r>
              <a:rPr lang="ru-RU" sz="4400" dirty="0" err="1" smtClean="0"/>
              <a:t>х</a:t>
            </a:r>
            <a:r>
              <a:rPr lang="ru-RU" sz="4400" dirty="0" smtClean="0"/>
              <a:t> 500 000 ЕД  = 2,5 мл</a:t>
            </a:r>
          </a:p>
          <a:p>
            <a:pPr algn="ctr">
              <a:buNone/>
            </a:pPr>
            <a:r>
              <a:rPr lang="ru-RU" sz="4400" dirty="0" smtClean="0"/>
              <a:t>200 000 ЕД</a:t>
            </a:r>
          </a:p>
          <a:p>
            <a:endParaRPr lang="ru-RU" dirty="0"/>
          </a:p>
        </p:txBody>
      </p:sp>
      <p:cxnSp>
        <p:nvCxnSpPr>
          <p:cNvPr id="5" name="Прямая соединительная линия 4"/>
          <p:cNvCxnSpPr/>
          <p:nvPr/>
        </p:nvCxnSpPr>
        <p:spPr>
          <a:xfrm>
            <a:off x="1571604" y="4857760"/>
            <a:ext cx="4929222"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600200"/>
            <a:ext cx="8401080" cy="4525963"/>
          </a:xfrm>
        </p:spPr>
        <p:txBody>
          <a:bodyPr>
            <a:normAutofit fontScale="92500" lnSpcReduction="10000"/>
          </a:bodyPr>
          <a:lstStyle/>
          <a:p>
            <a:pPr algn="ctr">
              <a:buNone/>
            </a:pPr>
            <a:r>
              <a:rPr lang="ru-RU" sz="4800" dirty="0" smtClean="0"/>
              <a:t>500000 ЕД – 2,5 мл</a:t>
            </a:r>
          </a:p>
          <a:p>
            <a:pPr algn="ctr">
              <a:buNone/>
            </a:pPr>
            <a:r>
              <a:rPr lang="ru-RU" sz="4800" dirty="0" smtClean="0"/>
              <a:t>400 000 ЕД – </a:t>
            </a:r>
            <a:r>
              <a:rPr lang="ru-RU" sz="4800" dirty="0" err="1" smtClean="0"/>
              <a:t>х</a:t>
            </a:r>
            <a:endParaRPr lang="ru-RU" sz="4800" dirty="0" smtClean="0"/>
          </a:p>
          <a:p>
            <a:pPr algn="ctr">
              <a:buNone/>
            </a:pPr>
            <a:endParaRPr lang="ru-RU" sz="4800" dirty="0" smtClean="0"/>
          </a:p>
          <a:p>
            <a:pPr algn="ctr">
              <a:buNone/>
            </a:pPr>
            <a:r>
              <a:rPr lang="ru-RU" sz="4800" dirty="0" smtClean="0"/>
              <a:t>Х = 2,5 мл </a:t>
            </a:r>
            <a:r>
              <a:rPr lang="ru-RU" sz="4800" dirty="0" err="1" smtClean="0"/>
              <a:t>х</a:t>
            </a:r>
            <a:r>
              <a:rPr lang="ru-RU" sz="4800" dirty="0" smtClean="0"/>
              <a:t> 400 000 ЕД = 2 мл</a:t>
            </a:r>
          </a:p>
          <a:p>
            <a:pPr algn="ctr">
              <a:buNone/>
            </a:pPr>
            <a:r>
              <a:rPr lang="ru-RU" sz="4800" dirty="0" smtClean="0"/>
              <a:t>500 000 ЕД</a:t>
            </a:r>
          </a:p>
          <a:p>
            <a:pPr algn="ctr">
              <a:buNone/>
            </a:pPr>
            <a:r>
              <a:rPr lang="ru-RU" sz="4800" dirty="0" smtClean="0"/>
              <a:t>  </a:t>
            </a:r>
          </a:p>
          <a:p>
            <a:endParaRPr lang="ru-RU" dirty="0"/>
          </a:p>
        </p:txBody>
      </p:sp>
      <p:cxnSp>
        <p:nvCxnSpPr>
          <p:cNvPr id="5" name="Прямая соединительная линия 4"/>
          <p:cNvCxnSpPr/>
          <p:nvPr/>
        </p:nvCxnSpPr>
        <p:spPr>
          <a:xfrm>
            <a:off x="1643042" y="4572008"/>
            <a:ext cx="5286412"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РЕШИТЬ ЗАДАЧИ</a:t>
            </a:r>
            <a:endParaRPr lang="ru-RU" dirty="0">
              <a:solidFill>
                <a:srgbClr val="FF0000"/>
              </a:solidFill>
            </a:endParaRPr>
          </a:p>
        </p:txBody>
      </p:sp>
      <p:sp>
        <p:nvSpPr>
          <p:cNvPr id="3" name="Содержимое 2"/>
          <p:cNvSpPr>
            <a:spLocks noGrp="1"/>
          </p:cNvSpPr>
          <p:nvPr>
            <p:ph idx="1"/>
          </p:nvPr>
        </p:nvSpPr>
        <p:spPr>
          <a:xfrm>
            <a:off x="0" y="1268760"/>
            <a:ext cx="9144000" cy="5400600"/>
          </a:xfrm>
        </p:spPr>
        <p:txBody>
          <a:bodyPr/>
          <a:lstStyle/>
          <a:p>
            <a:r>
              <a:rPr lang="ru-RU" dirty="0" smtClean="0"/>
              <a:t>1. Вам предстоит разведение антибиотиков </a:t>
            </a:r>
            <a:r>
              <a:rPr lang="ru-RU" b="1" dirty="0" smtClean="0"/>
              <a:t>Вопрос 1:</a:t>
            </a:r>
            <a:r>
              <a:rPr lang="ru-RU" dirty="0" smtClean="0"/>
              <a:t> Какие растворы используются для разведения антибиотиков</a:t>
            </a:r>
            <a:r>
              <a:rPr lang="ru-RU" dirty="0" smtClean="0"/>
              <a:t>.;</a:t>
            </a:r>
          </a:p>
          <a:p>
            <a:pPr>
              <a:buNone/>
            </a:pPr>
            <a:r>
              <a:rPr lang="ru-RU" dirty="0" smtClean="0"/>
              <a:t> </a:t>
            </a:r>
            <a:r>
              <a:rPr lang="ru-RU" b="1" dirty="0" smtClean="0"/>
              <a:t>Вопрос 2:</a:t>
            </a:r>
            <a:r>
              <a:rPr lang="ru-RU" dirty="0" smtClean="0"/>
              <a:t> Определите количество растворителя, при условии, что во флаконе: 1) 1 000 000 ЕД – необходимо добавить _____ мл раствора 2) 500 000 ЕД – необходимо добавить _____ мл раствора 3) 0,5г – необходимо добавить _____ мл раствора 4) 0,25г – необходимо добавить _____ мл раствора;</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1506" name="Picture 2" descr="http://royalmachinery.ru/upload/images/shprits/safety_syringe.jpg"/>
          <p:cNvPicPr>
            <a:picLocks noChangeAspect="1" noChangeArrowheads="1"/>
          </p:cNvPicPr>
          <p:nvPr/>
        </p:nvPicPr>
        <p:blipFill>
          <a:blip r:embed="rId2" cstate="print"/>
          <a:srcRect/>
          <a:stretch>
            <a:fillRect/>
          </a:stretch>
        </p:blipFill>
        <p:spPr bwMode="auto">
          <a:xfrm>
            <a:off x="179512" y="1340768"/>
            <a:ext cx="4032448" cy="3024336"/>
          </a:xfrm>
          <a:prstGeom prst="rect">
            <a:avLst/>
          </a:prstGeom>
          <a:noFill/>
        </p:spPr>
      </p:pic>
      <p:sp>
        <p:nvSpPr>
          <p:cNvPr id="5" name="Прямоугольник 4"/>
          <p:cNvSpPr/>
          <p:nvPr/>
        </p:nvSpPr>
        <p:spPr>
          <a:xfrm>
            <a:off x="2555776" y="260648"/>
            <a:ext cx="388843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САМОБЛОКИРУЮЩИЙСЯ ШПРИЦ</a:t>
            </a:r>
            <a:endParaRPr lang="ru-RU" dirty="0"/>
          </a:p>
        </p:txBody>
      </p:sp>
      <p:sp>
        <p:nvSpPr>
          <p:cNvPr id="6" name="Прямоугольник 5"/>
          <p:cNvSpPr/>
          <p:nvPr/>
        </p:nvSpPr>
        <p:spPr>
          <a:xfrm>
            <a:off x="4283968" y="2492896"/>
            <a:ext cx="4644008" cy="34563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Виды шприцев одноразовых, которые были предназначены специально для регулярных масштабных программ иммунизации населения или же проведения любых других инъекций в больших объемах. Их особенность в том, что повторное использование такого шприца невозможно и исключено механически. Они так сконструированы, что после первого использования поршень блокируется, и шприц остается только выкинуть.</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772816"/>
            <a:ext cx="8964488" cy="4401205"/>
          </a:xfrm>
          <a:prstGeom prst="rect">
            <a:avLst/>
          </a:prstGeom>
        </p:spPr>
        <p:txBody>
          <a:bodyPr wrap="square">
            <a:spAutoFit/>
          </a:bodyPr>
          <a:lstStyle/>
          <a:p>
            <a:r>
              <a:rPr lang="ru-RU" dirty="0" smtClean="0"/>
              <a:t>2. </a:t>
            </a:r>
            <a:r>
              <a:rPr lang="ru-RU" sz="2800" dirty="0" smtClean="0"/>
              <a:t>Во </a:t>
            </a:r>
            <a:r>
              <a:rPr lang="ru-RU" sz="2800" dirty="0" smtClean="0"/>
              <a:t>флаконе 1 000 000ЕД пенициллина. Для разведения использовали 10 мл раствора новокаина. Назначение врача: необходимо сделать инъекцию 250 000 ЕД </a:t>
            </a:r>
            <a:endParaRPr lang="ru-RU" sz="2800" dirty="0" smtClean="0"/>
          </a:p>
          <a:p>
            <a:r>
              <a:rPr lang="ru-RU" sz="2800" dirty="0" smtClean="0"/>
              <a:t>Вопрос </a:t>
            </a:r>
            <a:r>
              <a:rPr lang="ru-RU" sz="2800" dirty="0" smtClean="0"/>
              <a:t>1: Сколько мл раствора вы наберете в шприц для инъекции.; </a:t>
            </a:r>
            <a:endParaRPr lang="ru-RU" sz="2800" dirty="0" smtClean="0"/>
          </a:p>
          <a:p>
            <a:r>
              <a:rPr lang="ru-RU" sz="2800" dirty="0" smtClean="0"/>
              <a:t>Вопрос </a:t>
            </a:r>
            <a:r>
              <a:rPr lang="ru-RU" sz="2800" dirty="0" smtClean="0"/>
              <a:t>2: Сколько остается во флаконе ЕД антибиотика.; </a:t>
            </a:r>
            <a:endParaRPr lang="ru-RU" sz="2800" dirty="0" smtClean="0"/>
          </a:p>
          <a:p>
            <a:r>
              <a:rPr lang="ru-RU" sz="2800" dirty="0" smtClean="0"/>
              <a:t>Вопрос </a:t>
            </a:r>
            <a:r>
              <a:rPr lang="ru-RU" sz="2800" dirty="0" smtClean="0"/>
              <a:t>3: Сколько остается во флаконе мл раствора антибиотика.;</a:t>
            </a:r>
            <a:endParaRPr lang="ru-RU"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060848"/>
            <a:ext cx="8280920" cy="1200329"/>
          </a:xfrm>
          <a:prstGeom prst="rect">
            <a:avLst/>
          </a:prstGeom>
        </p:spPr>
        <p:txBody>
          <a:bodyPr wrap="square">
            <a:spAutoFit/>
          </a:bodyPr>
          <a:lstStyle/>
          <a:p>
            <a:r>
              <a:rPr lang="ru-RU" sz="2400" dirty="0" smtClean="0"/>
              <a:t>3. Пациенту </a:t>
            </a:r>
            <a:r>
              <a:rPr lang="ru-RU" sz="2400" dirty="0" smtClean="0"/>
              <a:t>назначена инъекция </a:t>
            </a:r>
            <a:r>
              <a:rPr lang="ru-RU" sz="2400" dirty="0" err="1" smtClean="0"/>
              <a:t>Бициллина</a:t>
            </a:r>
            <a:r>
              <a:rPr lang="ru-RU" sz="2400" dirty="0" smtClean="0"/>
              <a:t> 600 000 ЕД. </a:t>
            </a:r>
            <a:endParaRPr lang="ru-RU" sz="2400" dirty="0" smtClean="0"/>
          </a:p>
          <a:p>
            <a:r>
              <a:rPr lang="ru-RU" sz="2400" dirty="0" smtClean="0"/>
              <a:t>Вопрос </a:t>
            </a:r>
            <a:r>
              <a:rPr lang="ru-RU" sz="2400" dirty="0" smtClean="0"/>
              <a:t>1: Определите растворитель и его количество.; </a:t>
            </a:r>
            <a:endParaRPr lang="ru-RU" sz="2400" dirty="0" smtClean="0"/>
          </a:p>
          <a:p>
            <a:r>
              <a:rPr lang="ru-RU" sz="2400" dirty="0" smtClean="0"/>
              <a:t>Вопрос 2: </a:t>
            </a:r>
            <a:r>
              <a:rPr lang="ru-RU" sz="2400" dirty="0" smtClean="0"/>
              <a:t>Определите технику проведения инъекции.;</a:t>
            </a:r>
            <a:endParaRPr lang="ru-R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2987824" y="332656"/>
            <a:ext cx="360040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Шприц-тюбик</a:t>
            </a:r>
            <a:endParaRPr lang="ru-RU" sz="3200" dirty="0"/>
          </a:p>
        </p:txBody>
      </p:sp>
      <p:sp>
        <p:nvSpPr>
          <p:cNvPr id="22530" name="AutoShape 2" descr="https://studfile.net/html/1540/146/html_6QM4AK62WE.ua1C/img-dRwGY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2" name="AutoShape 4" descr="https://studfile.net/html/1540/146/html_6QM4AK62WE.ua1C/img-dRwGY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img-dRwGYd.jpg"/>
          <p:cNvPicPr>
            <a:picLocks noChangeAspect="1"/>
          </p:cNvPicPr>
          <p:nvPr/>
        </p:nvPicPr>
        <p:blipFill>
          <a:blip r:embed="rId2" cstate="print"/>
          <a:stretch>
            <a:fillRect/>
          </a:stretch>
        </p:blipFill>
        <p:spPr>
          <a:xfrm>
            <a:off x="395536" y="1988840"/>
            <a:ext cx="3312368" cy="4463980"/>
          </a:xfrm>
          <a:prstGeom prst="rect">
            <a:avLst/>
          </a:prstGeom>
        </p:spPr>
      </p:pic>
      <p:sp>
        <p:nvSpPr>
          <p:cNvPr id="8" name="Прямоугольник 7"/>
          <p:cNvSpPr/>
          <p:nvPr/>
        </p:nvSpPr>
        <p:spPr>
          <a:xfrm>
            <a:off x="3923928" y="2636912"/>
            <a:ext cx="4572000" cy="147732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ru-RU" dirty="0" smtClean="0"/>
              <a:t>предназначен для одноразового введения какого-либо лекарственного препарата. Они полностью стерильны и уже содержат нужную дозу лекарства в герметичном сосуде-корпусе</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260648"/>
            <a:ext cx="439248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Шприц-ручка</a:t>
            </a:r>
            <a:endParaRPr lang="ru-RU" sz="3200" dirty="0"/>
          </a:p>
        </p:txBody>
      </p:sp>
      <p:pic>
        <p:nvPicPr>
          <p:cNvPr id="23554" name="Picture 2" descr="http://diabetsahar.ru/wp-content/uploads/2019/02a/shpric-ruchka_ukol_5.jpg"/>
          <p:cNvPicPr>
            <a:picLocks noChangeAspect="1" noChangeArrowheads="1"/>
          </p:cNvPicPr>
          <p:nvPr/>
        </p:nvPicPr>
        <p:blipFill>
          <a:blip r:embed="rId2" cstate="print"/>
          <a:srcRect/>
          <a:stretch>
            <a:fillRect/>
          </a:stretch>
        </p:blipFill>
        <p:spPr bwMode="auto">
          <a:xfrm>
            <a:off x="467544" y="1700808"/>
            <a:ext cx="3240360" cy="2160240"/>
          </a:xfrm>
          <a:prstGeom prst="rect">
            <a:avLst/>
          </a:prstGeom>
          <a:noFill/>
        </p:spPr>
      </p:pic>
      <p:sp>
        <p:nvSpPr>
          <p:cNvPr id="4" name="Прямоугольник 3"/>
          <p:cNvSpPr/>
          <p:nvPr/>
        </p:nvSpPr>
        <p:spPr>
          <a:xfrm>
            <a:off x="4139952" y="2708920"/>
            <a:ext cx="4572000" cy="369331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ru-RU" dirty="0" smtClean="0"/>
              <a:t>с его помощью люди с сахарным диабетом вводят в организм инсулин. Свое название этот шприц получил из-за видимой схожести с авторучкой. Состоит из нескольких частей: самого корпуса, картриджа (или гильзы, патрона) с дозой инсулина, съемной иглы, которая надевается на кончик картриджа, механизма срабатывания поршня, футляра и колпачка. Так же, как и инсулиновый шприц, шприц-ручка имеет очень тонкую иглу, для менее болезненного проведения процедуры.</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260648"/>
            <a:ext cx="475252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err="1" smtClean="0"/>
              <a:t>Карпульные</a:t>
            </a:r>
            <a:r>
              <a:rPr lang="ru-RU" sz="2800" dirty="0" smtClean="0"/>
              <a:t> шприцы</a:t>
            </a:r>
            <a:endParaRPr lang="ru-RU" sz="2800" dirty="0"/>
          </a:p>
        </p:txBody>
      </p:sp>
      <p:pic>
        <p:nvPicPr>
          <p:cNvPr id="24578" name="Picture 2" descr="https://zdrava-21.ru/components/com_jshopping/files/img_products/shprits_karpulnyy.jpeg"/>
          <p:cNvPicPr>
            <a:picLocks noChangeAspect="1" noChangeArrowheads="1"/>
          </p:cNvPicPr>
          <p:nvPr/>
        </p:nvPicPr>
        <p:blipFill>
          <a:blip r:embed="rId2" cstate="print"/>
          <a:srcRect t="32572" b="33650"/>
          <a:stretch>
            <a:fillRect/>
          </a:stretch>
        </p:blipFill>
        <p:spPr bwMode="auto">
          <a:xfrm>
            <a:off x="899592" y="1772816"/>
            <a:ext cx="7034863" cy="2376264"/>
          </a:xfrm>
          <a:prstGeom prst="rect">
            <a:avLst/>
          </a:prstGeom>
          <a:noFill/>
        </p:spPr>
      </p:pic>
      <p:sp>
        <p:nvSpPr>
          <p:cNvPr id="4" name="Прямоугольник 3"/>
          <p:cNvSpPr/>
          <p:nvPr/>
        </p:nvSpPr>
        <p:spPr>
          <a:xfrm>
            <a:off x="3131840" y="4725144"/>
            <a:ext cx="4572000" cy="9233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ru-RU" dirty="0" err="1" smtClean="0"/>
              <a:t>Карпульный</a:t>
            </a:r>
            <a:r>
              <a:rPr lang="ru-RU" dirty="0" smtClean="0"/>
              <a:t> шприц относится к инъекционным и в основном применяется в стоматологии.</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260648"/>
            <a:ext cx="496855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Шприц-пистолет</a:t>
            </a:r>
            <a:endParaRPr lang="ru-RU" sz="2800" dirty="0"/>
          </a:p>
        </p:txBody>
      </p:sp>
      <p:pic>
        <p:nvPicPr>
          <p:cNvPr id="25602" name="Picture 2" descr="https://cdn1.ozone.ru/s3/multimedia-k/6008099192.jpg"/>
          <p:cNvPicPr>
            <a:picLocks noChangeAspect="1" noChangeArrowheads="1"/>
          </p:cNvPicPr>
          <p:nvPr/>
        </p:nvPicPr>
        <p:blipFill>
          <a:blip r:embed="rId2" cstate="print"/>
          <a:srcRect/>
          <a:stretch>
            <a:fillRect/>
          </a:stretch>
        </p:blipFill>
        <p:spPr bwMode="auto">
          <a:xfrm>
            <a:off x="323528" y="2060848"/>
            <a:ext cx="2952328" cy="2952328"/>
          </a:xfrm>
          <a:prstGeom prst="rect">
            <a:avLst/>
          </a:prstGeom>
          <a:noFill/>
        </p:spPr>
      </p:pic>
      <p:sp>
        <p:nvSpPr>
          <p:cNvPr id="4" name="Прямоугольник 3"/>
          <p:cNvSpPr/>
          <p:nvPr/>
        </p:nvSpPr>
        <p:spPr>
          <a:xfrm>
            <a:off x="3995936" y="2060848"/>
            <a:ext cx="4932040"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его еще называют шприцом Калашникова, но не из-за схожести с тем самым автоматом, а из-за фамилии человека, который его придумал. Весь механизм придуман для быстрого и безболезненного введения лекарства и рассчитан на самостоятельное использование. Использование: установить в конструкцию шприц 5 мл (предварительно наполненный лекарством), поднести к коже и нажать на спусковой крючок. Очень важно, чтобы объем используемого шприца был именно 5 мл, тогда он будет плотно держаться и не выпадет во время процесса.</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332656"/>
            <a:ext cx="439248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Шприц-дротик</a:t>
            </a:r>
            <a:endParaRPr lang="ru-RU" sz="2400" dirty="0"/>
          </a:p>
        </p:txBody>
      </p:sp>
      <p:sp>
        <p:nvSpPr>
          <p:cNvPr id="26626" name="AutoShape 2" descr="https://dan-inject.com/images/daninject/artikelfotos/Instructions/dart_loading_air_pressure/dart_load_air_zoo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28" name="AutoShape 4" descr="https://www.afrimash.com/wp-content/uploads/2017/07/Blowpipe-dart-syringes-1ml-3m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Рисунок 4" descr="dart_load_air_zoom.jpg"/>
          <p:cNvPicPr>
            <a:picLocks noChangeAspect="1"/>
          </p:cNvPicPr>
          <p:nvPr/>
        </p:nvPicPr>
        <p:blipFill>
          <a:blip r:embed="rId2" cstate="print"/>
          <a:stretch>
            <a:fillRect/>
          </a:stretch>
        </p:blipFill>
        <p:spPr>
          <a:xfrm>
            <a:off x="323528" y="1844824"/>
            <a:ext cx="3591125" cy="2377058"/>
          </a:xfrm>
          <a:prstGeom prst="rect">
            <a:avLst/>
          </a:prstGeom>
        </p:spPr>
      </p:pic>
      <p:sp>
        <p:nvSpPr>
          <p:cNvPr id="6" name="Прямоугольник 5"/>
          <p:cNvSpPr/>
          <p:nvPr/>
        </p:nvSpPr>
        <p:spPr>
          <a:xfrm>
            <a:off x="3995936" y="3068960"/>
            <a:ext cx="4716016"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виды шприцев, которые чаще всего используются в ветеринарии. С их помощью больным животным вкалывают анестетики или какие-либо лекарственные препараты. Также именно этот вид шприцов используется во время охоты на диких животных, или когда крупного зверя нужно на некоторое время усыпить. Существуют специальные ветеринарные ружья, вместо патронов они стреляют такими дротиками со снотворным.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7920880" cy="1296144"/>
          </a:xfrm>
        </p:spPr>
        <p:txBody>
          <a:bodyPr>
            <a:noAutofit/>
          </a:bodyPr>
          <a:lstStyle/>
          <a:p>
            <a:pPr algn="ctr"/>
            <a:r>
              <a:rPr lang="ru-RU" sz="5400" b="1" dirty="0" smtClean="0">
                <a:solidFill>
                  <a:schemeClr val="tx1">
                    <a:lumMod val="60000"/>
                    <a:lumOff val="40000"/>
                  </a:schemeClr>
                </a:solidFill>
              </a:rPr>
              <a:t>Устройство шприцев</a:t>
            </a:r>
            <a:endParaRPr lang="ru-RU" sz="5400" b="1" dirty="0">
              <a:solidFill>
                <a:schemeClr val="tx1">
                  <a:lumMod val="60000"/>
                  <a:lumOff val="40000"/>
                </a:schemeClr>
              </a:solidFill>
            </a:endParaRPr>
          </a:p>
        </p:txBody>
      </p:sp>
      <p:sp>
        <p:nvSpPr>
          <p:cNvPr id="3" name="Объект 2"/>
          <p:cNvSpPr>
            <a:spLocks noGrp="1"/>
          </p:cNvSpPr>
          <p:nvPr>
            <p:ph idx="1"/>
          </p:nvPr>
        </p:nvSpPr>
        <p:spPr/>
        <p:txBody>
          <a:bodyPr/>
          <a:lstStyle/>
          <a:p>
            <a:endParaRPr lang="ru-RU"/>
          </a:p>
        </p:txBody>
      </p:sp>
      <p:pic>
        <p:nvPicPr>
          <p:cNvPr id="2051" name="Рисунок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484784"/>
            <a:ext cx="7560840" cy="5146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0719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2">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Тема Offic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ма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Тема2</Template>
  <TotalTime>248</TotalTime>
  <Words>962</Words>
  <Application>Microsoft Office PowerPoint</Application>
  <PresentationFormat>Экран (4:3)</PresentationFormat>
  <Paragraphs>125</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Тема2</vt:lpstr>
      <vt:lpstr>Парентеральный путь введения</vt:lpstr>
      <vt:lpstr>Классификация шприцев и игл</vt:lpstr>
      <vt:lpstr>Слайд 3</vt:lpstr>
      <vt:lpstr>Слайд 4</vt:lpstr>
      <vt:lpstr>Слайд 5</vt:lpstr>
      <vt:lpstr>Слайд 6</vt:lpstr>
      <vt:lpstr>Слайд 7</vt:lpstr>
      <vt:lpstr>Слайд 8</vt:lpstr>
      <vt:lpstr>Устройство шприцев</vt:lpstr>
      <vt:lpstr>Устройство шприца многоразового применения</vt:lpstr>
      <vt:lpstr>Устройство шприца однократного применения</vt:lpstr>
      <vt:lpstr>Определение цены деления шприца</vt:lpstr>
      <vt:lpstr>Слайд 13</vt:lpstr>
      <vt:lpstr>Правила техники безопасности </vt:lpstr>
      <vt:lpstr>ЗАДАНИЕ</vt:lpstr>
      <vt:lpstr>Устройство инъекционной иглы</vt:lpstr>
      <vt:lpstr>Слайд 17</vt:lpstr>
      <vt:lpstr>Слайд 18</vt:lpstr>
      <vt:lpstr>Классификация лекарственных средств для парентерального применения</vt:lpstr>
      <vt:lpstr>Правила разведения антибиотиков</vt:lpstr>
      <vt:lpstr>Слайд 21</vt:lpstr>
      <vt:lpstr>Слайд 22</vt:lpstr>
      <vt:lpstr>Слайд 23</vt:lpstr>
      <vt:lpstr>Разведение бензилпенициллина натриевой соли</vt:lpstr>
      <vt:lpstr>Слайд 25</vt:lpstr>
      <vt:lpstr>Слайд 26</vt:lpstr>
      <vt:lpstr>Разведение 1:2 (1 мл растворителя на 200 000 ЕД)</vt:lpstr>
      <vt:lpstr>Слайд 28</vt:lpstr>
      <vt:lpstr>РЕШИТЬ ЗАДАЧИ</vt:lpstr>
      <vt:lpstr>Слайд 30</vt:lpstr>
      <vt:lpstr>Слайд 31</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Венера</dc:creator>
  <cp:lastModifiedBy>Венера</cp:lastModifiedBy>
  <cp:revision>41</cp:revision>
  <dcterms:created xsi:type="dcterms:W3CDTF">2006-05-25T17:55:54Z</dcterms:created>
  <dcterms:modified xsi:type="dcterms:W3CDTF">2020-04-04T08:13:05Z</dcterms:modified>
</cp:coreProperties>
</file>