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DA2685-5AE1-46B9-8508-ECDF8D0BB22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4A4605D-3C73-4442-8756-267ADC241D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4C069C9-0C87-410B-9474-A778C96C4C73}"/>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5" name="Нижний колонтитул 4">
            <a:extLst>
              <a:ext uri="{FF2B5EF4-FFF2-40B4-BE49-F238E27FC236}">
                <a16:creationId xmlns:a16="http://schemas.microsoft.com/office/drawing/2014/main" id="{AB0CF163-0CE6-41E9-815D-38370EBBE7B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0DD6165-704C-4A67-84AC-4F3AC38E0F7E}"/>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354372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458968-050D-48CE-A23D-7F3981FF135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AF99559-6D5A-44B6-8C39-9AFF9FB9C8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3A1CB90-4C5D-4636-9B9F-F72747DACC83}"/>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5" name="Нижний колонтитул 4">
            <a:extLst>
              <a:ext uri="{FF2B5EF4-FFF2-40B4-BE49-F238E27FC236}">
                <a16:creationId xmlns:a16="http://schemas.microsoft.com/office/drawing/2014/main" id="{5E8F17A9-7CE0-49A4-BE93-FE0F86A760A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97A0F4C-E9ED-4EF6-8817-198FCD0BF64A}"/>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257148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6C934A3-FC68-4FCC-936F-77B6DDDBD456}"/>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22F0177A-1CB3-4930-AA82-420C343DD96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BA77A9F-F5B1-458B-95CE-7EC5ADB22006}"/>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5" name="Нижний колонтитул 4">
            <a:extLst>
              <a:ext uri="{FF2B5EF4-FFF2-40B4-BE49-F238E27FC236}">
                <a16:creationId xmlns:a16="http://schemas.microsoft.com/office/drawing/2014/main" id="{F7C566DC-7A4C-4DA5-87D1-FED548BDE29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3372AB9-600A-4624-B328-931DC5AA81AB}"/>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281448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B9171A-1F28-4296-A2E7-9F79165BF2F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A668F74-5BBD-48E7-BC8A-B4E68B23199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0965CD9-F640-4F7D-B5E1-D0A8EE923BCB}"/>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5" name="Нижний колонтитул 4">
            <a:extLst>
              <a:ext uri="{FF2B5EF4-FFF2-40B4-BE49-F238E27FC236}">
                <a16:creationId xmlns:a16="http://schemas.microsoft.com/office/drawing/2014/main" id="{B3E27E9A-DDC5-4B84-A496-A1C167BE8B5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3AC969A-A0A9-4AEA-B1E1-EFF69A11DD3A}"/>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4264163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F94892-1DE5-4C38-AF79-A1718E3C8DB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EB5FF32-0989-4C48-B5E3-3EEB77EBB6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2D3DFBE-5847-4E91-824F-F60F131F297E}"/>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5" name="Нижний колонтитул 4">
            <a:extLst>
              <a:ext uri="{FF2B5EF4-FFF2-40B4-BE49-F238E27FC236}">
                <a16:creationId xmlns:a16="http://schemas.microsoft.com/office/drawing/2014/main" id="{040CAC4D-42FB-4D4E-9DC4-3389B39721A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3A6BFAF-9B12-4065-84DD-5B1D13E9EF68}"/>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227488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4F031E-FC86-4CD8-AF5B-CB2CD97C8DF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A9D5AA3-565F-4243-9CCD-42993EB33DD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BA2E03D-07BC-4DD6-B868-74827E96C30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9F27512-FE41-46AD-A12B-AA58AC7F90EA}"/>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6" name="Нижний колонтитул 5">
            <a:extLst>
              <a:ext uri="{FF2B5EF4-FFF2-40B4-BE49-F238E27FC236}">
                <a16:creationId xmlns:a16="http://schemas.microsoft.com/office/drawing/2014/main" id="{8DE2992B-1651-46AE-83E9-0937D8E4F91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5098DAD-93DB-41A1-B7AD-2570058860DE}"/>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246831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EEDD2B-D310-4BC5-AB7C-B0F0A192A95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C128C58-46CC-4674-8243-87094D6D41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7004306-7AE6-490B-9F3A-3CB9851456F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4D0547C-190F-4359-B551-4AB46420DC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88A91E9-65D5-41EC-B25B-561002B0838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D2DCB00-D8F3-443F-B9C1-EBDC80178883}"/>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8" name="Нижний колонтитул 7">
            <a:extLst>
              <a:ext uri="{FF2B5EF4-FFF2-40B4-BE49-F238E27FC236}">
                <a16:creationId xmlns:a16="http://schemas.microsoft.com/office/drawing/2014/main" id="{9582148C-C543-4C7A-A8F9-AC1922568CE1}"/>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FAE0DD-A862-47D4-B33C-F96500499E71}"/>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67819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090A93-A7EA-4F07-B9A2-F613C01EB65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96A55CD-E4B1-4FB2-B02D-C0EFBF7F4BC7}"/>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4" name="Нижний колонтитул 3">
            <a:extLst>
              <a:ext uri="{FF2B5EF4-FFF2-40B4-BE49-F238E27FC236}">
                <a16:creationId xmlns:a16="http://schemas.microsoft.com/office/drawing/2014/main" id="{4CD11BD6-CB32-43C6-B75E-24180DE7843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0CD3DF37-294B-4E60-A9F4-CF777183122B}"/>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2676686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EFD806B-AF05-4827-BD5D-3D5C18BB5CFA}"/>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3" name="Нижний колонтитул 2">
            <a:extLst>
              <a:ext uri="{FF2B5EF4-FFF2-40B4-BE49-F238E27FC236}">
                <a16:creationId xmlns:a16="http://schemas.microsoft.com/office/drawing/2014/main" id="{468036FC-F1DA-477B-B90F-AA676A48AA0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58FAF381-6AB3-46B9-9A8E-77813900F974}"/>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891686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317C83-A02D-4EA6-B8A6-AC474BD9472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3485748-0E1E-400C-8873-5069934744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3B823AB-6913-4F01-B380-2685B8E76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C834DCC-C37D-4558-8D2B-51BB498F77F5}"/>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6" name="Нижний колонтитул 5">
            <a:extLst>
              <a:ext uri="{FF2B5EF4-FFF2-40B4-BE49-F238E27FC236}">
                <a16:creationId xmlns:a16="http://schemas.microsoft.com/office/drawing/2014/main" id="{411C88A4-96CE-428D-BC85-92DBB08F16C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C37FF2F-78D5-4F2B-AC55-951A780C569A}"/>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379201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418F21-61CC-41B0-A47D-F644A08CEF8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562FD91-F8A5-4168-A771-F9C7F5BAB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4C6C0F1-2B7F-4B09-B1FF-8C019E8E6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D1BDD26-0F87-4F05-BAAF-69226B41E097}"/>
              </a:ext>
            </a:extLst>
          </p:cNvPr>
          <p:cNvSpPr>
            <a:spLocks noGrp="1"/>
          </p:cNvSpPr>
          <p:nvPr>
            <p:ph type="dt" sz="half" idx="10"/>
          </p:nvPr>
        </p:nvSpPr>
        <p:spPr/>
        <p:txBody>
          <a:bodyPr/>
          <a:lstStyle/>
          <a:p>
            <a:fld id="{F9D14A23-5824-42D9-8827-7DFE94C3B3C4}" type="datetimeFigureOut">
              <a:rPr lang="ru-RU" smtClean="0"/>
              <a:t>26.10.2020</a:t>
            </a:fld>
            <a:endParaRPr lang="ru-RU"/>
          </a:p>
        </p:txBody>
      </p:sp>
      <p:sp>
        <p:nvSpPr>
          <p:cNvPr id="6" name="Нижний колонтитул 5">
            <a:extLst>
              <a:ext uri="{FF2B5EF4-FFF2-40B4-BE49-F238E27FC236}">
                <a16:creationId xmlns:a16="http://schemas.microsoft.com/office/drawing/2014/main" id="{8B806AFA-ABF8-4E36-BAAD-C603D1C9784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8871D18-D358-4DAF-9031-465CD91720F3}"/>
              </a:ext>
            </a:extLst>
          </p:cNvPr>
          <p:cNvSpPr>
            <a:spLocks noGrp="1"/>
          </p:cNvSpPr>
          <p:nvPr>
            <p:ph type="sldNum" sz="quarter" idx="12"/>
          </p:nvPr>
        </p:nvSpPr>
        <p:spPr/>
        <p:txBody>
          <a:bodyPr/>
          <a:lstStyle/>
          <a:p>
            <a:fld id="{058999D2-8EEF-4721-82F5-089848F3E64A}" type="slidenum">
              <a:rPr lang="ru-RU" smtClean="0"/>
              <a:t>‹#›</a:t>
            </a:fld>
            <a:endParaRPr lang="ru-RU"/>
          </a:p>
        </p:txBody>
      </p:sp>
    </p:spTree>
    <p:extLst>
      <p:ext uri="{BB962C8B-B14F-4D97-AF65-F5344CB8AC3E}">
        <p14:creationId xmlns:p14="http://schemas.microsoft.com/office/powerpoint/2010/main" val="354039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8AC269-3D49-4EF7-97D8-53E9777405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8557D06-E72C-492C-A21B-9A70F7281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F0E6A1C-E928-40FD-8074-644AC44EB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14A23-5824-42D9-8827-7DFE94C3B3C4}" type="datetimeFigureOut">
              <a:rPr lang="ru-RU" smtClean="0"/>
              <a:t>26.10.2020</a:t>
            </a:fld>
            <a:endParaRPr lang="ru-RU"/>
          </a:p>
        </p:txBody>
      </p:sp>
      <p:sp>
        <p:nvSpPr>
          <p:cNvPr id="5" name="Нижний колонтитул 4">
            <a:extLst>
              <a:ext uri="{FF2B5EF4-FFF2-40B4-BE49-F238E27FC236}">
                <a16:creationId xmlns:a16="http://schemas.microsoft.com/office/drawing/2014/main" id="{F420E31C-AC20-47ED-B7C2-9E2D2958CD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40C072D-1C73-4E31-80D7-3219192973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999D2-8EEF-4721-82F5-089848F3E64A}" type="slidenum">
              <a:rPr lang="ru-RU" smtClean="0"/>
              <a:t>‹#›</a:t>
            </a:fld>
            <a:endParaRPr lang="ru-RU"/>
          </a:p>
        </p:txBody>
      </p:sp>
    </p:spTree>
    <p:extLst>
      <p:ext uri="{BB962C8B-B14F-4D97-AF65-F5344CB8AC3E}">
        <p14:creationId xmlns:p14="http://schemas.microsoft.com/office/powerpoint/2010/main" val="3086147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4721B6-45D3-4EE6-A1BA-D0E194B679F4}"/>
              </a:ext>
            </a:extLst>
          </p:cNvPr>
          <p:cNvSpPr>
            <a:spLocks noGrp="1"/>
          </p:cNvSpPr>
          <p:nvPr>
            <p:ph type="ctrTitle"/>
          </p:nvPr>
        </p:nvSpPr>
        <p:spPr/>
        <p:txBody>
          <a:bodyPr/>
          <a:lstStyle/>
          <a:p>
            <a:r>
              <a:rPr lang="ru-RU" dirty="0">
                <a:latin typeface="Times New Roman" panose="02020603050405020304" pitchFamily="18" charset="0"/>
                <a:cs typeface="Times New Roman" panose="02020603050405020304" pitchFamily="18" charset="0"/>
              </a:rPr>
              <a:t>Изучение зависимости периода колебаний</a:t>
            </a:r>
          </a:p>
        </p:txBody>
      </p:sp>
    </p:spTree>
    <p:extLst>
      <p:ext uri="{BB962C8B-B14F-4D97-AF65-F5344CB8AC3E}">
        <p14:creationId xmlns:p14="http://schemas.microsoft.com/office/powerpoint/2010/main" val="1967972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D21BDC-DE31-48C0-A703-4D2A8DB2233A}"/>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Задача № 5</a:t>
            </a:r>
          </a:p>
        </p:txBody>
      </p:sp>
      <p:sp>
        <p:nvSpPr>
          <p:cNvPr id="3" name="Объект 2">
            <a:extLst>
              <a:ext uri="{FF2B5EF4-FFF2-40B4-BE49-F238E27FC236}">
                <a16:creationId xmlns:a16="http://schemas.microsoft.com/office/drawing/2014/main" id="{9E3E4667-5859-4AB3-839F-11BBB4C25A3B}"/>
              </a:ext>
            </a:extLst>
          </p:cNvPr>
          <p:cNvSpPr>
            <a:spLocks noGrp="1"/>
          </p:cNvSpPr>
          <p:nvPr>
            <p:ph idx="1"/>
          </p:nvPr>
        </p:nvSpPr>
        <p:spPr>
          <a:xfrm>
            <a:off x="838199" y="1825625"/>
            <a:ext cx="10958465" cy="1603375"/>
          </a:xfrm>
        </p:spPr>
        <p:txBody>
          <a:bodyPr/>
          <a:lstStyle/>
          <a:p>
            <a:pPr marL="0" indent="0" algn="just">
              <a:buNone/>
            </a:pPr>
            <a:r>
              <a:rPr lang="ru-RU" dirty="0">
                <a:latin typeface="Times New Roman" panose="02020603050405020304" pitchFamily="18" charset="0"/>
                <a:cs typeface="Times New Roman" panose="02020603050405020304" pitchFamily="18" charset="0"/>
              </a:rPr>
              <a:t>	Длина звуковой волны самого низкого мужского голоса достигает 3,4 метра, а самого высокого женского 25 см. Найдите частоты колебаний этих голосов</a:t>
            </a:r>
          </a:p>
        </p:txBody>
      </p:sp>
    </p:spTree>
    <p:extLst>
      <p:ext uri="{BB962C8B-B14F-4D97-AF65-F5344CB8AC3E}">
        <p14:creationId xmlns:p14="http://schemas.microsoft.com/office/powerpoint/2010/main" val="2627095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a:extLst>
                  <a:ext uri="{FF2B5EF4-FFF2-40B4-BE49-F238E27FC236}">
                    <a16:creationId xmlns:a16="http://schemas.microsoft.com/office/drawing/2014/main" id="{B7044A6D-0B30-4496-86FB-2CBF8E4CB73C}"/>
                  </a:ext>
                </a:extLst>
              </p:cNvPr>
              <p:cNvSpPr>
                <a:spLocks noGrp="1"/>
              </p:cNvSpPr>
              <p:nvPr>
                <p:ph idx="1"/>
              </p:nvPr>
            </p:nvSpPr>
            <p:spPr>
              <a:xfrm>
                <a:off x="376560" y="556118"/>
                <a:ext cx="2260108" cy="2364635"/>
              </a:xfrm>
            </p:spPr>
            <p:txBody>
              <a:bodyPr>
                <a:normAutofit fontScale="85000" lnSpcReduction="20000"/>
              </a:bodyPr>
              <a:lstStyle/>
              <a:p>
                <a:pPr marL="0" indent="0">
                  <a:buNone/>
                </a:pPr>
                <a:r>
                  <a:rPr lang="ru-RU" dirty="0">
                    <a:latin typeface="Times New Roman" panose="02020603050405020304" pitchFamily="18" charset="0"/>
                    <a:cs typeface="Times New Roman" panose="02020603050405020304" pitchFamily="18" charset="0"/>
                  </a:rPr>
                  <a:t>Дано:</a:t>
                </a:r>
                <a:endParaRPr lang="en-US" dirty="0">
                  <a:latin typeface="Times New Roman" panose="02020603050405020304" pitchFamily="18" charset="0"/>
                  <a:cs typeface="Times New Roman" panose="02020603050405020304" pitchFamily="18" charset="0"/>
                </a:endParaRPr>
              </a:p>
              <a:p>
                <a:pPr marL="0" indent="0">
                  <a:buNone/>
                </a:pPr>
                <a14:m>
                  <m:oMath xmlns:m="http://schemas.openxmlformats.org/officeDocument/2006/math">
                    <m:sSub>
                      <m:sSubPr>
                        <m:ctrlPr>
                          <a:rPr lang="ru-RU" i="1" smtClean="0">
                            <a:latin typeface="Cambria Math" panose="02040503050406030204" pitchFamily="18" charset="0"/>
                          </a:rPr>
                        </m:ctrlPr>
                      </m:sSubPr>
                      <m:e>
                        <m:r>
                          <m:rPr>
                            <m:sty m:val="p"/>
                          </m:rPr>
                          <a:rPr lang="el-GR" i="1" smtClean="0">
                            <a:latin typeface="Cambria Math" panose="02040503050406030204" pitchFamily="18" charset="0"/>
                          </a:rPr>
                          <m:t>λ</m:t>
                        </m:r>
                      </m:e>
                      <m:sub>
                        <m:r>
                          <a:rPr lang="en-US" b="0" i="1" smtClean="0">
                            <a:latin typeface="Cambria Math" panose="02040503050406030204" pitchFamily="18" charset="0"/>
                          </a:rPr>
                          <m:t>𝑚</m:t>
                        </m:r>
                      </m:sub>
                    </m:sSub>
                  </m:oMath>
                </a14:m>
                <a:r>
                  <a:rPr lang="en-US" dirty="0">
                    <a:latin typeface="Times New Roman" panose="02020603050405020304" pitchFamily="18" charset="0"/>
                    <a:cs typeface="Times New Roman" panose="02020603050405020304" pitchFamily="18" charset="0"/>
                  </a:rPr>
                  <a:t> = 3</a:t>
                </a:r>
                <a:r>
                  <a:rPr lang="ru-RU" dirty="0">
                    <a:latin typeface="Times New Roman" panose="02020603050405020304" pitchFamily="18" charset="0"/>
                    <a:cs typeface="Times New Roman" panose="02020603050405020304" pitchFamily="18" charset="0"/>
                  </a:rPr>
                  <a:t>,4 м.</a:t>
                </a:r>
              </a:p>
              <a:p>
                <a:pPr marL="0" indent="0">
                  <a:buNone/>
                </a:pPr>
                <a14:m>
                  <m:oMath xmlns:m="http://schemas.openxmlformats.org/officeDocument/2006/math">
                    <m:sSub>
                      <m:sSubPr>
                        <m:ctrlPr>
                          <a:rPr lang="ru-RU" i="1" smtClean="0">
                            <a:latin typeface="Cambria Math" panose="02040503050406030204" pitchFamily="18" charset="0"/>
                          </a:rPr>
                        </m:ctrlPr>
                      </m:sSubPr>
                      <m:e>
                        <m:r>
                          <m:rPr>
                            <m:sty m:val="p"/>
                          </m:rPr>
                          <a:rPr lang="el-GR" i="1" smtClean="0">
                            <a:latin typeface="Cambria Math" panose="02040503050406030204" pitchFamily="18" charset="0"/>
                          </a:rPr>
                          <m:t>λ</m:t>
                        </m:r>
                      </m:e>
                      <m:sub>
                        <m:r>
                          <a:rPr lang="ru-RU" b="0" i="1" smtClean="0">
                            <a:latin typeface="Cambria Math" panose="02040503050406030204" pitchFamily="18" charset="0"/>
                          </a:rPr>
                          <m:t>ж</m:t>
                        </m:r>
                      </m:sub>
                    </m:sSub>
                  </m:oMath>
                </a14:m>
                <a:r>
                  <a:rPr lang="ru-RU" dirty="0">
                    <a:latin typeface="Times New Roman" panose="02020603050405020304" pitchFamily="18" charset="0"/>
                    <a:cs typeface="Times New Roman" panose="02020603050405020304" pitchFamily="18" charset="0"/>
                  </a:rPr>
                  <a:t>= 25 см</a:t>
                </a:r>
              </a:p>
              <a:p>
                <a:pPr marL="0" indent="0">
                  <a:buNone/>
                </a:pPr>
                <a:r>
                  <a:rPr lang="ru-RU" dirty="0">
                    <a:latin typeface="Times New Roman" panose="02020603050405020304" pitchFamily="18" charset="0"/>
                    <a:cs typeface="Times New Roman" panose="02020603050405020304" pitchFamily="18" charset="0"/>
                  </a:rPr>
                  <a:t>Найти:</a:t>
                </a:r>
              </a:p>
              <a:p>
                <a:pPr marL="0" indent="0">
                  <a:buNone/>
                </a:pPr>
                <a14:m>
                  <m:oMath xmlns:m="http://schemas.openxmlformats.org/officeDocument/2006/math">
                    <m:sSub>
                      <m:sSubPr>
                        <m:ctrlPr>
                          <a:rPr lang="ru-RU" i="1" smtClean="0">
                            <a:latin typeface="Cambria Math" panose="02040503050406030204" pitchFamily="18" charset="0"/>
                          </a:rPr>
                        </m:ctrlPr>
                      </m:sSubPr>
                      <m:e>
                        <m:r>
                          <m:rPr>
                            <m:sty m:val="p"/>
                          </m:rPr>
                          <a:rPr lang="el-GR" i="1" smtClean="0">
                            <a:latin typeface="Cambria Math" panose="02040503050406030204" pitchFamily="18" charset="0"/>
                          </a:rPr>
                          <m:t>ν</m:t>
                        </m:r>
                      </m:e>
                      <m:sub>
                        <m:r>
                          <a:rPr lang="ru-RU" b="0" i="1" smtClean="0">
                            <a:latin typeface="Cambria Math" panose="02040503050406030204" pitchFamily="18" charset="0"/>
                          </a:rPr>
                          <m:t>м</m:t>
                        </m:r>
                      </m:sub>
                    </m:sSub>
                  </m:oMath>
                </a14:m>
                <a:r>
                  <a:rPr lang="ru-RU" dirty="0">
                    <a:latin typeface="Times New Roman" panose="02020603050405020304" pitchFamily="18" charset="0"/>
                    <a:cs typeface="Times New Roman" panose="02020603050405020304" pitchFamily="18" charset="0"/>
                  </a:rPr>
                  <a:t> - ?</a:t>
                </a:r>
              </a:p>
              <a:p>
                <a:pPr marL="0" indent="0">
                  <a:buNone/>
                </a:pPr>
                <a14:m>
                  <m:oMath xmlns:m="http://schemas.openxmlformats.org/officeDocument/2006/math">
                    <m:sSub>
                      <m:sSubPr>
                        <m:ctrlPr>
                          <a:rPr lang="ru-RU" i="1" smtClean="0">
                            <a:latin typeface="Cambria Math" panose="02040503050406030204" pitchFamily="18" charset="0"/>
                          </a:rPr>
                        </m:ctrlPr>
                      </m:sSubPr>
                      <m:e>
                        <m:r>
                          <m:rPr>
                            <m:sty m:val="p"/>
                          </m:rPr>
                          <a:rPr lang="el-GR" i="1" smtClean="0">
                            <a:latin typeface="Cambria Math" panose="02040503050406030204" pitchFamily="18" charset="0"/>
                          </a:rPr>
                          <m:t>ν</m:t>
                        </m:r>
                      </m:e>
                      <m:sub>
                        <m:r>
                          <a:rPr lang="ru-RU" b="0" i="1" smtClean="0">
                            <a:latin typeface="Cambria Math" panose="02040503050406030204" pitchFamily="18" charset="0"/>
                          </a:rPr>
                          <m:t>ж</m:t>
                        </m:r>
                      </m:sub>
                    </m:sSub>
                  </m:oMath>
                </a14:m>
                <a:r>
                  <a:rPr lang="ru-RU" dirty="0">
                    <a:latin typeface="Times New Roman" panose="02020603050405020304" pitchFamily="18" charset="0"/>
                    <a:cs typeface="Times New Roman" panose="02020603050405020304" pitchFamily="18" charset="0"/>
                  </a:rPr>
                  <a:t> - ?</a:t>
                </a:r>
              </a:p>
              <a:p>
                <a:pPr marL="0" indent="0">
                  <a:buNone/>
                </a:pPr>
                <a:endParaRPr lang="ru-RU" dirty="0"/>
              </a:p>
            </p:txBody>
          </p:sp>
        </mc:Choice>
        <mc:Fallback>
          <p:sp>
            <p:nvSpPr>
              <p:cNvPr id="3" name="Объект 2">
                <a:extLst>
                  <a:ext uri="{FF2B5EF4-FFF2-40B4-BE49-F238E27FC236}">
                    <a16:creationId xmlns:a16="http://schemas.microsoft.com/office/drawing/2014/main" id="{B7044A6D-0B30-4496-86FB-2CBF8E4CB73C}"/>
                  </a:ext>
                </a:extLst>
              </p:cNvPr>
              <p:cNvSpPr>
                <a:spLocks noGrp="1" noRot="1" noChangeAspect="1" noMove="1" noResize="1" noEditPoints="1" noAdjustHandles="1" noChangeArrowheads="1" noChangeShapeType="1" noTextEdit="1"/>
              </p:cNvSpPr>
              <p:nvPr>
                <p:ph idx="1"/>
              </p:nvPr>
            </p:nvSpPr>
            <p:spPr>
              <a:xfrm>
                <a:off x="376560" y="556118"/>
                <a:ext cx="2260108" cy="2364635"/>
              </a:xfrm>
              <a:blipFill>
                <a:blip r:embed="rId2"/>
                <a:stretch>
                  <a:fillRect l="-4313" t="-6186" b="-2062"/>
                </a:stretch>
              </a:blipFill>
            </p:spPr>
            <p:txBody>
              <a:bodyPr/>
              <a:lstStyle/>
              <a:p>
                <a:r>
                  <a:rPr lang="ru-RU">
                    <a:noFill/>
                  </a:rPr>
                  <a:t> </a:t>
                </a:r>
              </a:p>
            </p:txBody>
          </p:sp>
        </mc:Fallback>
      </mc:AlternateContent>
      <p:sp>
        <p:nvSpPr>
          <p:cNvPr id="4" name="TextBox 3">
            <a:extLst>
              <a:ext uri="{FF2B5EF4-FFF2-40B4-BE49-F238E27FC236}">
                <a16:creationId xmlns:a16="http://schemas.microsoft.com/office/drawing/2014/main" id="{F727E658-A04B-4390-A585-B345BAAF168E}"/>
              </a:ext>
            </a:extLst>
          </p:cNvPr>
          <p:cNvSpPr txBox="1"/>
          <p:nvPr/>
        </p:nvSpPr>
        <p:spPr>
          <a:xfrm>
            <a:off x="2636668" y="556118"/>
            <a:ext cx="995785" cy="1131913"/>
          </a:xfrm>
          <a:prstGeom prst="rect">
            <a:avLst/>
          </a:prstGeom>
          <a:noFill/>
        </p:spPr>
        <p:txBody>
          <a:bodyPr wrap="none" rtlCol="0">
            <a:spAutoFit/>
          </a:bodyPr>
          <a:lstStyle/>
          <a:p>
            <a:pPr>
              <a:lnSpc>
                <a:spcPct val="70000"/>
              </a:lnSpc>
              <a:spcBef>
                <a:spcPts val="1000"/>
              </a:spcBef>
            </a:pPr>
            <a:r>
              <a:rPr lang="ru-RU" sz="2400" dirty="0">
                <a:latin typeface="Times New Roman" panose="02020603050405020304" pitchFamily="18" charset="0"/>
                <a:cs typeface="Times New Roman" panose="02020603050405020304" pitchFamily="18" charset="0"/>
              </a:rPr>
              <a:t>СИ:</a:t>
            </a:r>
          </a:p>
          <a:p>
            <a:pPr>
              <a:lnSpc>
                <a:spcPct val="70000"/>
              </a:lnSpc>
              <a:spcBef>
                <a:spcPts val="1000"/>
              </a:spcBef>
            </a:pPr>
            <a:endParaRPr lang="ru-RU" sz="2400" dirty="0">
              <a:latin typeface="Times New Roman" panose="02020603050405020304" pitchFamily="18" charset="0"/>
              <a:cs typeface="Times New Roman" panose="02020603050405020304" pitchFamily="18" charset="0"/>
            </a:endParaRPr>
          </a:p>
          <a:p>
            <a:pPr>
              <a:lnSpc>
                <a:spcPct val="70000"/>
              </a:lnSpc>
              <a:spcBef>
                <a:spcPts val="1000"/>
              </a:spcBef>
            </a:pPr>
            <a:r>
              <a:rPr lang="ru-RU" sz="2400" dirty="0">
                <a:latin typeface="Times New Roman" panose="02020603050405020304" pitchFamily="18" charset="0"/>
                <a:cs typeface="Times New Roman" panose="02020603050405020304" pitchFamily="18" charset="0"/>
              </a:rPr>
              <a:t>0,25 м</a:t>
            </a:r>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C2675F57-51E1-4E0A-BC7B-EADBB1EB9E77}"/>
                  </a:ext>
                </a:extLst>
              </p:cNvPr>
              <p:cNvSpPr txBox="1"/>
              <p:nvPr/>
            </p:nvSpPr>
            <p:spPr>
              <a:xfrm>
                <a:off x="3867396" y="399495"/>
                <a:ext cx="8296695" cy="4660763"/>
              </a:xfrm>
              <a:prstGeom prst="rect">
                <a:avLst/>
              </a:prstGeom>
              <a:noFill/>
            </p:spPr>
            <p:txBody>
              <a:bodyPr wrap="none" rtlCol="0">
                <a:spAutoFit/>
              </a:bodyPr>
              <a:lstStyle/>
              <a:p>
                <a:pPr algn="just"/>
                <a:r>
                  <a:rPr lang="ru-RU" dirty="0">
                    <a:latin typeface="Times New Roman" panose="02020603050405020304" pitchFamily="18" charset="0"/>
                    <a:cs typeface="Times New Roman" panose="02020603050405020304" pitchFamily="18" charset="0"/>
                  </a:rPr>
                  <a:t>Решение:</a:t>
                </a:r>
              </a:p>
              <a:p>
                <a:pPr algn="just"/>
                <a:r>
                  <a:rPr lang="ru-RU" dirty="0">
                    <a:latin typeface="Times New Roman" panose="02020603050405020304" pitchFamily="18" charset="0"/>
                    <a:cs typeface="Times New Roman" panose="02020603050405020304" pitchFamily="18" charset="0"/>
                  </a:rPr>
                  <a:t>	Для решения данной задачи запишем базовую формулу скорости волны, </a:t>
                </a:r>
              </a:p>
              <a:p>
                <a:pPr algn="just"/>
                <a:r>
                  <a:rPr lang="ru-RU" dirty="0">
                    <a:latin typeface="Times New Roman" panose="02020603050405020304" pitchFamily="18" charset="0"/>
                    <a:cs typeface="Times New Roman" panose="02020603050405020304" pitchFamily="18" charset="0"/>
                  </a:rPr>
                  <a:t>через частоту колебаний:</a:t>
                </a:r>
              </a:p>
              <a:p>
                <a:pPr algn="ctr"/>
                <a:r>
                  <a:rPr lang="ru-RU" dirty="0">
                    <a:latin typeface="Times New Roman" panose="02020603050405020304" pitchFamily="18" charset="0"/>
                    <a:cs typeface="Times New Roman" panose="02020603050405020304" pitchFamily="18" charset="0"/>
                  </a:rPr>
                  <a:t>ʋ = </a:t>
                </a:r>
                <a14:m>
                  <m:oMath xmlns:m="http://schemas.openxmlformats.org/officeDocument/2006/math">
                    <m:r>
                      <m:rPr>
                        <m:sty m:val="p"/>
                      </m:rPr>
                      <a:rPr lang="el-GR" i="1" smtClean="0">
                        <a:latin typeface="Cambria Math" panose="02040503050406030204" pitchFamily="18" charset="0"/>
                      </a:rPr>
                      <m:t>λ</m:t>
                    </m:r>
                  </m:oMath>
                </a14:m>
                <a:r>
                  <a:rPr lang="ru-RU" dirty="0">
                    <a:latin typeface="Times New Roman" panose="02020603050405020304" pitchFamily="18" charset="0"/>
                    <a:cs typeface="Times New Roman" panose="02020603050405020304" pitchFamily="18" charset="0"/>
                  </a:rPr>
                  <a:t>*</a:t>
                </a:r>
                <a:r>
                  <a:rPr lang="el-GR" dirty="0"/>
                  <a:t> </a:t>
                </a:r>
                <a14:m>
                  <m:oMath xmlns:m="http://schemas.openxmlformats.org/officeDocument/2006/math">
                    <m:r>
                      <m:rPr>
                        <m:sty m:val="p"/>
                      </m:rPr>
                      <a:rPr lang="el-GR" i="1" smtClean="0">
                        <a:latin typeface="Cambria Math" panose="02040503050406030204" pitchFamily="18" charset="0"/>
                      </a:rPr>
                      <m:t>ν</m:t>
                    </m:r>
                  </m:oMath>
                </a14:m>
                <a:endParaRPr lang="ru-RU" dirty="0">
                  <a:latin typeface="Times New Roman" panose="02020603050405020304" pitchFamily="18" charset="0"/>
                  <a:cs typeface="Times New Roman" panose="02020603050405020304" pitchFamily="18" charset="0"/>
                </a:endParaRPr>
              </a:p>
              <a:p>
                <a:pPr algn="ctr"/>
                <a:r>
                  <a:rPr lang="ru-RU" dirty="0">
                    <a:latin typeface="Times New Roman" panose="02020603050405020304" pitchFamily="18" charset="0"/>
                    <a:cs typeface="Times New Roman" panose="02020603050405020304" pitchFamily="18" charset="0"/>
                  </a:rPr>
                  <a:t>Выразим из этой формулы частоту:</a:t>
                </a:r>
              </a:p>
              <a:p>
                <a:pPr algn="ctr"/>
                <a14:m>
                  <m:oMath xmlns:m="http://schemas.openxmlformats.org/officeDocument/2006/math">
                    <m:r>
                      <m:rPr>
                        <m:sty m:val="p"/>
                      </m:rPr>
                      <a:rPr lang="el-GR" i="1" smtClean="0">
                        <a:latin typeface="Cambria Math" panose="02040503050406030204" pitchFamily="18" charset="0"/>
                      </a:rPr>
                      <m:t>ν</m:t>
                    </m:r>
                    <m:r>
                      <a:rPr lang="ru-RU" b="0" i="1" smtClean="0">
                        <a:latin typeface="Cambria Math" panose="02040503050406030204" pitchFamily="18" charset="0"/>
                      </a:rPr>
                      <m:t> </m:t>
                    </m:r>
                  </m:oMath>
                </a14:m>
                <a:r>
                  <a:rPr lang="ru-RU" dirty="0">
                    <a:latin typeface="Times New Roman" panose="02020603050405020304" pitchFamily="18" charset="0"/>
                    <a:cs typeface="Times New Roman" panose="02020603050405020304" pitchFamily="18" charset="0"/>
                  </a:rPr>
                  <a:t>= </a:t>
                </a:r>
                <a14:m>
                  <m:oMath xmlns:m="http://schemas.openxmlformats.org/officeDocument/2006/math">
                    <m:f>
                      <m:fPr>
                        <m:ctrlPr>
                          <a:rPr lang="ru-RU" i="1" smtClean="0">
                            <a:latin typeface="Cambria Math" panose="02040503050406030204" pitchFamily="18" charset="0"/>
                            <a:cs typeface="Times New Roman" panose="02020603050405020304" pitchFamily="18" charset="0"/>
                          </a:rPr>
                        </m:ctrlPr>
                      </m:fPr>
                      <m:num>
                        <m:r>
                          <m:rPr>
                            <m:nor/>
                          </m:rPr>
                          <a:rPr lang="ru-RU" dirty="0" smtClean="0">
                            <a:latin typeface="Times New Roman" panose="02020603050405020304" pitchFamily="18" charset="0"/>
                            <a:cs typeface="Times New Roman" panose="02020603050405020304" pitchFamily="18" charset="0"/>
                          </a:rPr>
                          <m:t>ʋ</m:t>
                        </m:r>
                      </m:num>
                      <m:den>
                        <m:r>
                          <m:rPr>
                            <m:sty m:val="p"/>
                          </m:rPr>
                          <a:rPr lang="el-GR" i="1" smtClean="0">
                            <a:latin typeface="Cambria Math" panose="02040503050406030204" pitchFamily="18" charset="0"/>
                          </a:rPr>
                          <m:t>λ</m:t>
                        </m:r>
                      </m:den>
                    </m:f>
                  </m:oMath>
                </a14:m>
                <a:endParaRPr lang="ru-RU" dirty="0">
                  <a:latin typeface="Times New Roman" panose="02020603050405020304" pitchFamily="18" charset="0"/>
                  <a:cs typeface="Times New Roman" panose="02020603050405020304" pitchFamily="18" charset="0"/>
                </a:endParaRPr>
              </a:p>
              <a:p>
                <a:pPr algn="ctr"/>
                <a:r>
                  <a:rPr lang="ru-RU" dirty="0">
                    <a:latin typeface="Times New Roman" panose="02020603050405020304" pitchFamily="18" charset="0"/>
                    <a:cs typeface="Times New Roman" panose="02020603050405020304" pitchFamily="18" charset="0"/>
                  </a:rPr>
                  <a:t>По условию задачи, мы знаем длины волн, но не знаем их скорости. Обратим </a:t>
                </a:r>
              </a:p>
              <a:p>
                <a:pPr algn="ctr"/>
                <a:r>
                  <a:rPr lang="ru-RU" dirty="0">
                    <a:latin typeface="Times New Roman" panose="02020603050405020304" pitchFamily="18" charset="0"/>
                    <a:cs typeface="Times New Roman" panose="02020603050405020304" pitchFamily="18" charset="0"/>
                  </a:rPr>
                  <a:t>внимание на то, что как правило в повседневной жизни мы разговариваем в</a:t>
                </a:r>
              </a:p>
              <a:p>
                <a:pPr algn="ctr"/>
                <a:r>
                  <a:rPr lang="ru-RU" dirty="0">
                    <a:latin typeface="Times New Roman" panose="02020603050405020304" pitchFamily="18" charset="0"/>
                    <a:cs typeface="Times New Roman" panose="02020603050405020304" pitchFamily="18" charset="0"/>
                  </a:rPr>
                  <a:t> воздушной среде. На лекции № 5 «Механические колебания и волны» мы </a:t>
                </a:r>
              </a:p>
              <a:p>
                <a:pPr algn="ctr"/>
                <a:r>
                  <a:rPr lang="ru-RU" dirty="0">
                    <a:latin typeface="Times New Roman" panose="02020603050405020304" pitchFamily="18" charset="0"/>
                    <a:cs typeface="Times New Roman" panose="02020603050405020304" pitchFamily="18" charset="0"/>
                  </a:rPr>
                  <a:t>записывали значение скорости звука в воздухе:</a:t>
                </a:r>
              </a:p>
              <a:p>
                <a:pPr algn="ctr"/>
                <a:r>
                  <a:rPr lang="ru-RU" dirty="0">
                    <a:latin typeface="Times New Roman" panose="02020603050405020304" pitchFamily="18" charset="0"/>
                    <a:cs typeface="Times New Roman" panose="02020603050405020304" pitchFamily="18" charset="0"/>
                  </a:rPr>
                  <a:t>ʋ=340 м/с</a:t>
                </a:r>
              </a:p>
              <a:p>
                <a:pPr algn="ctr"/>
                <a:r>
                  <a:rPr lang="ru-RU" dirty="0">
                    <a:latin typeface="Times New Roman" panose="02020603050405020304" pitchFamily="18" charset="0"/>
                    <a:cs typeface="Times New Roman" panose="02020603050405020304" pitchFamily="18" charset="0"/>
                  </a:rPr>
                  <a:t>Именно это значение мы будем использовать для расчетов:</a:t>
                </a:r>
              </a:p>
              <a:p>
                <a:pPr algn="ctr"/>
                <a14:m>
                  <m:oMath xmlns:m="http://schemas.openxmlformats.org/officeDocument/2006/math">
                    <m:sSub>
                      <m:sSubPr>
                        <m:ctrlPr>
                          <a:rPr lang="ru-RU" i="1" smtClean="0">
                            <a:latin typeface="Cambria Math" panose="02040503050406030204" pitchFamily="18" charset="0"/>
                          </a:rPr>
                        </m:ctrlPr>
                      </m:sSubPr>
                      <m:e>
                        <m:r>
                          <m:rPr>
                            <m:sty m:val="p"/>
                          </m:rPr>
                          <a:rPr lang="el-GR" i="1" smtClean="0">
                            <a:latin typeface="Cambria Math" panose="02040503050406030204" pitchFamily="18" charset="0"/>
                          </a:rPr>
                          <m:t>ν</m:t>
                        </m:r>
                      </m:e>
                      <m:sub>
                        <m:r>
                          <a:rPr lang="ru-RU" b="0" i="1" smtClean="0">
                            <a:latin typeface="Cambria Math" panose="02040503050406030204" pitchFamily="18" charset="0"/>
                          </a:rPr>
                          <m:t>м</m:t>
                        </m:r>
                      </m:sub>
                    </m:sSub>
                  </m:oMath>
                </a14:m>
                <a:r>
                  <a:rPr lang="ru-RU" dirty="0">
                    <a:latin typeface="Times New Roman" panose="02020603050405020304" pitchFamily="18" charset="0"/>
                    <a:cs typeface="Times New Roman" panose="02020603050405020304" pitchFamily="18" charset="0"/>
                  </a:rPr>
                  <a:t>=</a:t>
                </a:r>
                <a14:m>
                  <m:oMath xmlns:m="http://schemas.openxmlformats.org/officeDocument/2006/math">
                    <m:f>
                      <m:fPr>
                        <m:ctrlPr>
                          <a:rPr lang="ru-RU" i="1" dirty="0" smtClean="0">
                            <a:latin typeface="Cambria Math" panose="02040503050406030204" pitchFamily="18" charset="0"/>
                            <a:cs typeface="Times New Roman" panose="02020603050405020304" pitchFamily="18" charset="0"/>
                          </a:rPr>
                        </m:ctrlPr>
                      </m:fPr>
                      <m:num>
                        <m:sSub>
                          <m:sSubPr>
                            <m:ctrlPr>
                              <a:rPr lang="ru-RU" i="1" dirty="0" smtClean="0">
                                <a:latin typeface="Cambria Math" panose="02040503050406030204" pitchFamily="18" charset="0"/>
                                <a:cs typeface="Times New Roman" panose="02020603050405020304" pitchFamily="18" charset="0"/>
                              </a:rPr>
                            </m:ctrlPr>
                          </m:sSubPr>
                          <m:e>
                            <m:r>
                              <m:rPr>
                                <m:nor/>
                              </m:rPr>
                              <a:rPr lang="ru-RU" dirty="0" smtClean="0">
                                <a:latin typeface="Times New Roman" panose="02020603050405020304" pitchFamily="18" charset="0"/>
                                <a:cs typeface="Times New Roman" panose="02020603050405020304" pitchFamily="18" charset="0"/>
                              </a:rPr>
                              <m:t>ʋ</m:t>
                            </m:r>
                          </m:e>
                          <m:sub>
                            <m:r>
                              <a:rPr lang="ru-RU" b="0" i="1" dirty="0" smtClean="0">
                                <a:latin typeface="Cambria Math" panose="02040503050406030204" pitchFamily="18" charset="0"/>
                                <a:cs typeface="Times New Roman" panose="02020603050405020304" pitchFamily="18" charset="0"/>
                              </a:rPr>
                              <m:t>воз</m:t>
                            </m:r>
                          </m:sub>
                        </m:sSub>
                      </m:num>
                      <m:den>
                        <m:sSub>
                          <m:sSubPr>
                            <m:ctrlPr>
                              <a:rPr lang="ru-RU" i="1" dirty="0" smtClean="0">
                                <a:latin typeface="Cambria Math" panose="02040503050406030204" pitchFamily="18" charset="0"/>
                                <a:cs typeface="Times New Roman" panose="02020603050405020304" pitchFamily="18" charset="0"/>
                              </a:rPr>
                            </m:ctrlPr>
                          </m:sSubPr>
                          <m:e>
                            <m:r>
                              <m:rPr>
                                <m:sty m:val="p"/>
                              </m:rPr>
                              <a:rPr lang="el-GR" i="1" smtClean="0">
                                <a:latin typeface="Cambria Math" panose="02040503050406030204" pitchFamily="18" charset="0"/>
                              </a:rPr>
                              <m:t>λ</m:t>
                            </m:r>
                          </m:e>
                          <m:sub>
                            <m:r>
                              <a:rPr lang="ru-RU" b="0" i="1" dirty="0" smtClean="0">
                                <a:latin typeface="Cambria Math" panose="02040503050406030204" pitchFamily="18" charset="0"/>
                                <a:cs typeface="Times New Roman" panose="02020603050405020304" pitchFamily="18" charset="0"/>
                              </a:rPr>
                              <m:t>м</m:t>
                            </m:r>
                          </m:sub>
                        </m:sSub>
                      </m:den>
                    </m:f>
                  </m:oMath>
                </a14:m>
                <a:endParaRPr lang="ru-RU"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ru-RU" i="1" smtClean="0">
                            <a:latin typeface="Cambria Math" panose="02040503050406030204" pitchFamily="18" charset="0"/>
                          </a:rPr>
                        </m:ctrlPr>
                      </m:sSubPr>
                      <m:e>
                        <m:r>
                          <m:rPr>
                            <m:sty m:val="p"/>
                          </m:rPr>
                          <a:rPr lang="el-GR" i="1" smtClean="0">
                            <a:latin typeface="Cambria Math" panose="02040503050406030204" pitchFamily="18" charset="0"/>
                          </a:rPr>
                          <m:t>ν</m:t>
                        </m:r>
                      </m:e>
                      <m:sub>
                        <m:r>
                          <a:rPr lang="ru-RU" b="0" i="1" smtClean="0">
                            <a:latin typeface="Cambria Math" panose="02040503050406030204" pitchFamily="18" charset="0"/>
                          </a:rPr>
                          <m:t>ж</m:t>
                        </m:r>
                      </m:sub>
                    </m:sSub>
                  </m:oMath>
                </a14:m>
                <a:r>
                  <a:rPr lang="ru-RU" dirty="0">
                    <a:latin typeface="Times New Roman" panose="02020603050405020304" pitchFamily="18" charset="0"/>
                    <a:cs typeface="Times New Roman" panose="02020603050405020304" pitchFamily="18" charset="0"/>
                  </a:rPr>
                  <a:t>=</a:t>
                </a:r>
                <a14:m>
                  <m:oMath xmlns:m="http://schemas.openxmlformats.org/officeDocument/2006/math">
                    <m:f>
                      <m:fPr>
                        <m:ctrlPr>
                          <a:rPr lang="ru-RU" i="1" dirty="0" smtClean="0">
                            <a:latin typeface="Cambria Math" panose="02040503050406030204" pitchFamily="18" charset="0"/>
                            <a:cs typeface="Times New Roman" panose="02020603050405020304" pitchFamily="18" charset="0"/>
                          </a:rPr>
                        </m:ctrlPr>
                      </m:fPr>
                      <m:num>
                        <m:sSub>
                          <m:sSubPr>
                            <m:ctrlPr>
                              <a:rPr lang="ru-RU" i="1" dirty="0" smtClean="0">
                                <a:latin typeface="Cambria Math" panose="02040503050406030204" pitchFamily="18" charset="0"/>
                                <a:cs typeface="Times New Roman" panose="02020603050405020304" pitchFamily="18" charset="0"/>
                              </a:rPr>
                            </m:ctrlPr>
                          </m:sSubPr>
                          <m:e>
                            <m:r>
                              <m:rPr>
                                <m:nor/>
                              </m:rPr>
                              <a:rPr lang="ru-RU" dirty="0" smtClean="0">
                                <a:latin typeface="Times New Roman" panose="02020603050405020304" pitchFamily="18" charset="0"/>
                                <a:cs typeface="Times New Roman" panose="02020603050405020304" pitchFamily="18" charset="0"/>
                              </a:rPr>
                              <m:t>ʋ</m:t>
                            </m:r>
                          </m:e>
                          <m:sub>
                            <m:r>
                              <a:rPr lang="ru-RU" b="0" i="1" dirty="0" smtClean="0">
                                <a:latin typeface="Cambria Math" panose="02040503050406030204" pitchFamily="18" charset="0"/>
                                <a:cs typeface="Times New Roman" panose="02020603050405020304" pitchFamily="18" charset="0"/>
                              </a:rPr>
                              <m:t>воз</m:t>
                            </m:r>
                          </m:sub>
                        </m:sSub>
                      </m:num>
                      <m:den>
                        <m:sSub>
                          <m:sSubPr>
                            <m:ctrlPr>
                              <a:rPr lang="ru-RU" i="1" dirty="0" smtClean="0">
                                <a:latin typeface="Cambria Math" panose="02040503050406030204" pitchFamily="18" charset="0"/>
                                <a:cs typeface="Times New Roman" panose="02020603050405020304" pitchFamily="18" charset="0"/>
                              </a:rPr>
                            </m:ctrlPr>
                          </m:sSubPr>
                          <m:e>
                            <m:r>
                              <m:rPr>
                                <m:sty m:val="p"/>
                              </m:rPr>
                              <a:rPr lang="el-GR" i="1" smtClean="0">
                                <a:latin typeface="Cambria Math" panose="02040503050406030204" pitchFamily="18" charset="0"/>
                              </a:rPr>
                              <m:t>λ</m:t>
                            </m:r>
                          </m:e>
                          <m:sub>
                            <m:r>
                              <a:rPr lang="ru-RU" b="0" i="1" smtClean="0">
                                <a:latin typeface="Cambria Math" panose="02040503050406030204" pitchFamily="18" charset="0"/>
                              </a:rPr>
                              <m:t>ж</m:t>
                            </m:r>
                          </m:sub>
                        </m:sSub>
                      </m:den>
                    </m:f>
                  </m:oMath>
                </a14:m>
                <a:endParaRPr lang="ru-RU" dirty="0">
                  <a:latin typeface="Times New Roman" panose="02020603050405020304" pitchFamily="18" charset="0"/>
                  <a:cs typeface="Times New Roman" panose="02020603050405020304" pitchFamily="18" charset="0"/>
                </a:endParaRPr>
              </a:p>
              <a:p>
                <a:pPr algn="ctr"/>
                <a:r>
                  <a:rPr lang="ru-RU" dirty="0">
                    <a:latin typeface="Times New Roman" panose="02020603050405020304" pitchFamily="18" charset="0"/>
                    <a:cs typeface="Times New Roman" panose="02020603050405020304" pitchFamily="18" charset="0"/>
                  </a:rPr>
                  <a:t>Подставьте числовые значение в формулы, посчитайте и запишите ответ</a:t>
                </a:r>
              </a:p>
            </p:txBody>
          </p:sp>
        </mc:Choice>
        <mc:Fallback>
          <p:sp>
            <p:nvSpPr>
              <p:cNvPr id="5" name="TextBox 4">
                <a:extLst>
                  <a:ext uri="{FF2B5EF4-FFF2-40B4-BE49-F238E27FC236}">
                    <a16:creationId xmlns:a16="http://schemas.microsoft.com/office/drawing/2014/main" id="{C2675F57-51E1-4E0A-BC7B-EADBB1EB9E77}"/>
                  </a:ext>
                </a:extLst>
              </p:cNvPr>
              <p:cNvSpPr txBox="1">
                <a:spLocks noRot="1" noChangeAspect="1" noMove="1" noResize="1" noEditPoints="1" noAdjustHandles="1" noChangeArrowheads="1" noChangeShapeType="1" noTextEdit="1"/>
              </p:cNvSpPr>
              <p:nvPr/>
            </p:nvSpPr>
            <p:spPr>
              <a:xfrm>
                <a:off x="3867396" y="399495"/>
                <a:ext cx="8296695" cy="4660763"/>
              </a:xfrm>
              <a:prstGeom prst="rect">
                <a:avLst/>
              </a:prstGeom>
              <a:blipFill>
                <a:blip r:embed="rId3"/>
                <a:stretch>
                  <a:fillRect l="-588" t="-785" b="-1178"/>
                </a:stretch>
              </a:blipFill>
            </p:spPr>
            <p:txBody>
              <a:bodyPr/>
              <a:lstStyle/>
              <a:p>
                <a:r>
                  <a:rPr lang="ru-RU">
                    <a:noFill/>
                  </a:rPr>
                  <a:t> </a:t>
                </a:r>
              </a:p>
            </p:txBody>
          </p:sp>
        </mc:Fallback>
      </mc:AlternateContent>
    </p:spTree>
    <p:extLst>
      <p:ext uri="{BB962C8B-B14F-4D97-AF65-F5344CB8AC3E}">
        <p14:creationId xmlns:p14="http://schemas.microsoft.com/office/powerpoint/2010/main" val="3021106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88B749-FA97-4232-A597-7D76AC6A4ABB}"/>
              </a:ext>
            </a:extLst>
          </p:cNvPr>
          <p:cNvSpPr>
            <a:spLocks noGrp="1"/>
          </p:cNvSpPr>
          <p:nvPr>
            <p:ph type="title"/>
          </p:nvPr>
        </p:nvSpPr>
        <p:spPr/>
        <p:txBody>
          <a:bodyPr/>
          <a:lstStyle/>
          <a:p>
            <a:r>
              <a:rPr lang="ru-RU" sz="3600" dirty="0">
                <a:latin typeface="Times New Roman" panose="02020603050405020304" pitchFamily="18" charset="0"/>
                <a:ea typeface="+mn-ea"/>
                <a:cs typeface="Times New Roman" panose="02020603050405020304" pitchFamily="18" charset="0"/>
              </a:rPr>
              <a:t>Задача № 1</a:t>
            </a:r>
          </a:p>
        </p:txBody>
      </p:sp>
      <p:sp>
        <p:nvSpPr>
          <p:cNvPr id="3" name="Объект 2">
            <a:extLst>
              <a:ext uri="{FF2B5EF4-FFF2-40B4-BE49-F238E27FC236}">
                <a16:creationId xmlns:a16="http://schemas.microsoft.com/office/drawing/2014/main" id="{75583099-389B-4ADC-A07A-E67F2CCC3625}"/>
              </a:ext>
            </a:extLst>
          </p:cNvPr>
          <p:cNvSpPr>
            <a:spLocks noGrp="1"/>
          </p:cNvSpPr>
          <p:nvPr>
            <p:ph idx="1"/>
          </p:nvPr>
        </p:nvSpPr>
        <p:spPr>
          <a:xfrm>
            <a:off x="838200" y="1825625"/>
            <a:ext cx="10515600" cy="1672177"/>
          </a:xfrm>
        </p:spPr>
        <p:txBody>
          <a:bodyPr>
            <a:normAutofit/>
          </a:bodyPr>
          <a:lstStyle/>
          <a:p>
            <a:pPr marL="0" indent="0">
              <a:buNone/>
            </a:pPr>
            <a:r>
              <a:rPr lang="ru-RU" sz="3600" dirty="0">
                <a:latin typeface="Times New Roman" panose="02020603050405020304" pitchFamily="18" charset="0"/>
                <a:cs typeface="Times New Roman" panose="02020603050405020304" pitchFamily="18" charset="0"/>
              </a:rPr>
              <a:t>	Грузовик, колеблющийся на пружине, за 8 секунд совершил 32 колебания. Найдите период и частоту колебаний</a:t>
            </a:r>
          </a:p>
        </p:txBody>
      </p:sp>
    </p:spTree>
    <p:extLst>
      <p:ext uri="{BB962C8B-B14F-4D97-AF65-F5344CB8AC3E}">
        <p14:creationId xmlns:p14="http://schemas.microsoft.com/office/powerpoint/2010/main" val="2883014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4C3F72-F05F-47AE-9DB2-2E231CA22FC2}"/>
              </a:ext>
            </a:extLst>
          </p:cNvPr>
          <p:cNvSpPr>
            <a:spLocks noGrp="1"/>
          </p:cNvSpPr>
          <p:nvPr>
            <p:ph idx="1"/>
          </p:nvPr>
        </p:nvSpPr>
        <p:spPr>
          <a:xfrm>
            <a:off x="838200" y="866836"/>
            <a:ext cx="1319074" cy="3163626"/>
          </a:xfrm>
        </p:spPr>
        <p:txBody>
          <a:bodyPr/>
          <a:lstStyle/>
          <a:p>
            <a:pPr marL="0" indent="0">
              <a:buNone/>
            </a:pPr>
            <a:r>
              <a:rPr lang="ru-RU" dirty="0">
                <a:latin typeface="Times New Roman" panose="02020603050405020304" pitchFamily="18" charset="0"/>
                <a:cs typeface="Times New Roman" panose="02020603050405020304" pitchFamily="18" charset="0"/>
              </a:rPr>
              <a:t>Дано:</a:t>
            </a:r>
          </a:p>
          <a:p>
            <a:pPr marL="0" indent="0">
              <a:buNone/>
            </a:pPr>
            <a:r>
              <a:rPr lang="en-US" dirty="0">
                <a:latin typeface="Times New Roman" panose="02020603050405020304" pitchFamily="18" charset="0"/>
                <a:cs typeface="Times New Roman" panose="02020603050405020304" pitchFamily="18" charset="0"/>
              </a:rPr>
              <a:t>t=8 </a:t>
            </a:r>
            <a:r>
              <a:rPr lang="ru-RU" dirty="0">
                <a:latin typeface="Times New Roman" panose="02020603050405020304" pitchFamily="18" charset="0"/>
                <a:cs typeface="Times New Roman" panose="02020603050405020304" pitchFamily="18" charset="0"/>
              </a:rPr>
              <a:t>сек</a:t>
            </a:r>
          </a:p>
          <a:p>
            <a:pPr marL="0" indent="0">
              <a:buNone/>
            </a:pPr>
            <a:r>
              <a:rPr lang="en-US" dirty="0">
                <a:latin typeface="Times New Roman" panose="02020603050405020304" pitchFamily="18" charset="0"/>
                <a:cs typeface="Times New Roman" panose="02020603050405020304" pitchFamily="18" charset="0"/>
              </a:rPr>
              <a:t>N=32</a:t>
            </a:r>
          </a:p>
          <a:p>
            <a:pPr marL="0" indent="0">
              <a:buNone/>
            </a:pPr>
            <a:r>
              <a:rPr lang="ru-RU" dirty="0">
                <a:latin typeface="Times New Roman" panose="02020603050405020304" pitchFamily="18" charset="0"/>
                <a:cs typeface="Times New Roman" panose="02020603050405020304" pitchFamily="18" charset="0"/>
              </a:rPr>
              <a:t>Найти:</a:t>
            </a:r>
          </a:p>
          <a:p>
            <a:pPr marL="0" indent="0">
              <a:buNone/>
            </a:pPr>
            <a:r>
              <a:rPr lang="en-US" dirty="0">
                <a:latin typeface="Times New Roman" panose="02020603050405020304" pitchFamily="18" charset="0"/>
                <a:cs typeface="Times New Roman" panose="02020603050405020304" pitchFamily="18" charset="0"/>
              </a:rPr>
              <a:t>T-</a:t>
            </a:r>
            <a:r>
              <a:rPr lang="ru-RU" dirty="0">
                <a:latin typeface="Times New Roman" panose="02020603050405020304" pitchFamily="18" charset="0"/>
                <a:cs typeface="Times New Roman" panose="02020603050405020304" pitchFamily="18" charset="0"/>
              </a:rPr>
              <a:t>?</a:t>
            </a:r>
          </a:p>
          <a:p>
            <a:pPr marL="0" indent="0">
              <a:buNone/>
            </a:pPr>
            <a:r>
              <a:rPr lang="el-GR" dirty="0">
                <a:latin typeface="Times New Roman" panose="02020603050405020304" pitchFamily="18" charset="0"/>
                <a:cs typeface="Times New Roman" panose="02020603050405020304" pitchFamily="18" charset="0"/>
              </a:rPr>
              <a:t>ν</a:t>
            </a:r>
            <a:r>
              <a:rPr lang="ru-RU" dirty="0">
                <a:latin typeface="Times New Roman" panose="02020603050405020304" pitchFamily="18" charset="0"/>
                <a:cs typeface="Times New Roman" panose="02020603050405020304" pitchFamily="18" charset="0"/>
              </a:rPr>
              <a:t> - ?</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A5EB14CA-8FFF-42A8-A038-935918DCCC09}"/>
                  </a:ext>
                </a:extLst>
              </p:cNvPr>
              <p:cNvSpPr txBox="1"/>
              <p:nvPr/>
            </p:nvSpPr>
            <p:spPr>
              <a:xfrm>
                <a:off x="3559946" y="790113"/>
                <a:ext cx="6174575" cy="1416863"/>
              </a:xfrm>
              <a:prstGeom prst="rect">
                <a:avLst/>
              </a:prstGeom>
              <a:noFill/>
            </p:spPr>
            <p:txBody>
              <a:bodyPr wrap="none" rtlCol="0">
                <a:spAutoFit/>
              </a:bodyPr>
              <a:lstStyle/>
              <a:p>
                <a:pPr>
                  <a:lnSpc>
                    <a:spcPct val="90000"/>
                  </a:lnSpc>
                  <a:spcBef>
                    <a:spcPts val="1000"/>
                  </a:spcBef>
                </a:pPr>
                <a:r>
                  <a:rPr lang="ru-RU" sz="2800" dirty="0">
                    <a:latin typeface="Times New Roman" panose="02020603050405020304" pitchFamily="18" charset="0"/>
                    <a:cs typeface="Times New Roman" panose="02020603050405020304" pitchFamily="18" charset="0"/>
                  </a:rPr>
                  <a:t>Решение:</a:t>
                </a:r>
              </a:p>
              <a:p>
                <a:pPr>
                  <a:lnSpc>
                    <a:spcPct val="90000"/>
                  </a:lnSpc>
                  <a:spcBef>
                    <a:spcPts val="1000"/>
                  </a:spcBef>
                </a:pPr>
                <a:r>
                  <a:rPr lang="el-GR" sz="4000" dirty="0">
                    <a:latin typeface="Times New Roman" panose="02020603050405020304" pitchFamily="18" charset="0"/>
                    <a:cs typeface="Times New Roman" panose="02020603050405020304" pitchFamily="18" charset="0"/>
                  </a:rPr>
                  <a:t>ν</a:t>
                </a:r>
                <a:r>
                  <a:rPr lang="ru-RU" sz="4000" dirty="0">
                    <a:latin typeface="Times New Roman" panose="02020603050405020304" pitchFamily="18" charset="0"/>
                    <a:cs typeface="Times New Roman" panose="02020603050405020304" pitchFamily="18" charset="0"/>
                  </a:rPr>
                  <a:t>= </a:t>
                </a:r>
                <a14:m>
                  <m:oMath xmlns:m="http://schemas.openxmlformats.org/officeDocument/2006/math">
                    <m:f>
                      <m:fPr>
                        <m:ctrlPr>
                          <a:rPr lang="ru-RU" sz="4000" i="1" smtClean="0">
                            <a:latin typeface="Cambria Math" panose="02040503050406030204" pitchFamily="18" charset="0"/>
                            <a:cs typeface="Times New Roman" panose="02020603050405020304" pitchFamily="18" charset="0"/>
                          </a:rPr>
                        </m:ctrlPr>
                      </m:fPr>
                      <m:num>
                        <m:r>
                          <a:rPr lang="en-US" sz="4000" b="0" i="1" smtClean="0">
                            <a:latin typeface="Cambria Math" panose="02040503050406030204" pitchFamily="18" charset="0"/>
                            <a:cs typeface="Times New Roman" panose="02020603050405020304" pitchFamily="18" charset="0"/>
                          </a:rPr>
                          <m:t>𝑁</m:t>
                        </m:r>
                      </m:num>
                      <m:den>
                        <m:r>
                          <a:rPr lang="en-US" sz="4000" b="0" i="1" smtClean="0">
                            <a:latin typeface="Cambria Math" panose="02040503050406030204" pitchFamily="18" charset="0"/>
                            <a:cs typeface="Times New Roman" panose="02020603050405020304" pitchFamily="18" charset="0"/>
                          </a:rPr>
                          <m:t>𝑡</m:t>
                        </m:r>
                      </m:den>
                    </m:f>
                  </m:oMath>
                </a14:m>
                <a:r>
                  <a:rPr lang="en-US" sz="28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т.к. </a:t>
                </a:r>
                <a:r>
                  <a:rPr lang="en-US" sz="2800" dirty="0">
                    <a:latin typeface="Times New Roman" panose="02020603050405020304" pitchFamily="18" charset="0"/>
                    <a:cs typeface="Times New Roman" panose="02020603050405020304" pitchFamily="18" charset="0"/>
                  </a:rPr>
                  <a:t>T= </a:t>
                </a:r>
                <a14:m>
                  <m:oMath xmlns:m="http://schemas.openxmlformats.org/officeDocument/2006/math">
                    <m:f>
                      <m:fPr>
                        <m:ctrlPr>
                          <a:rPr lang="en-US"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1</m:t>
                        </m:r>
                      </m:num>
                      <m:den>
                        <m:r>
                          <m:rPr>
                            <m:nor/>
                          </m:rPr>
                          <a:rPr lang="el-GR" sz="2800" dirty="0" smtClean="0">
                            <a:latin typeface="Times New Roman" panose="02020603050405020304" pitchFamily="18" charset="0"/>
                            <a:cs typeface="Times New Roman" panose="02020603050405020304" pitchFamily="18" charset="0"/>
                          </a:rPr>
                          <m:t>ν</m:t>
                        </m:r>
                      </m:den>
                    </m:f>
                  </m:oMath>
                </a14:m>
                <a:r>
                  <a:rPr lang="en-US" sz="28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следовательно</a:t>
                </a:r>
                <a:r>
                  <a:rPr lang="en-US" sz="2800" dirty="0">
                    <a:latin typeface="Times New Roman" panose="02020603050405020304" pitchFamily="18" charset="0"/>
                    <a:cs typeface="Times New Roman" panose="02020603050405020304" pitchFamily="18" charset="0"/>
                  </a:rPr>
                  <a:t>  T= </a:t>
                </a:r>
                <a14:m>
                  <m:oMath xmlns:m="http://schemas.openxmlformats.org/officeDocument/2006/math">
                    <m:f>
                      <m:fPr>
                        <m:ctrlPr>
                          <a:rPr lang="en-US"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𝑡</m:t>
                        </m:r>
                      </m:num>
                      <m:den>
                        <m:r>
                          <a:rPr lang="en-US" sz="2800" b="0" i="1" smtClean="0">
                            <a:latin typeface="Cambria Math" panose="02040503050406030204" pitchFamily="18" charset="0"/>
                            <a:cs typeface="Times New Roman" panose="02020603050405020304" pitchFamily="18" charset="0"/>
                          </a:rPr>
                          <m:t>𝑁</m:t>
                        </m:r>
                      </m:den>
                    </m:f>
                  </m:oMath>
                </a14:m>
                <a:endParaRPr lang="ru-RU" sz="2800" dirty="0">
                  <a:latin typeface="Times New Roman" panose="02020603050405020304" pitchFamily="18" charset="0"/>
                  <a:cs typeface="Times New Roman" panose="02020603050405020304" pitchFamily="18" charset="0"/>
                </a:endParaRPr>
              </a:p>
            </p:txBody>
          </p:sp>
        </mc:Choice>
        <mc:Fallback>
          <p:sp>
            <p:nvSpPr>
              <p:cNvPr id="4" name="TextBox 3">
                <a:extLst>
                  <a:ext uri="{FF2B5EF4-FFF2-40B4-BE49-F238E27FC236}">
                    <a16:creationId xmlns:a16="http://schemas.microsoft.com/office/drawing/2014/main" id="{A5EB14CA-8FFF-42A8-A038-935918DCCC09}"/>
                  </a:ext>
                </a:extLst>
              </p:cNvPr>
              <p:cNvSpPr txBox="1">
                <a:spLocks noRot="1" noChangeAspect="1" noMove="1" noResize="1" noEditPoints="1" noAdjustHandles="1" noChangeArrowheads="1" noChangeShapeType="1" noTextEdit="1"/>
              </p:cNvSpPr>
              <p:nvPr/>
            </p:nvSpPr>
            <p:spPr>
              <a:xfrm>
                <a:off x="3559946" y="790113"/>
                <a:ext cx="6174575" cy="1416863"/>
              </a:xfrm>
              <a:prstGeom prst="rect">
                <a:avLst/>
              </a:prstGeom>
              <a:blipFill>
                <a:blip r:embed="rId2"/>
                <a:stretch>
                  <a:fillRect l="-3554" t="-7759" b="-8190"/>
                </a:stretch>
              </a:blipFill>
            </p:spPr>
            <p:txBody>
              <a:bodyPr/>
              <a:lstStyle/>
              <a:p>
                <a:r>
                  <a:rPr lang="ru-RU">
                    <a:noFill/>
                  </a:rPr>
                  <a:t> </a:t>
                </a:r>
              </a:p>
            </p:txBody>
          </p:sp>
        </mc:Fallback>
      </mc:AlternateContent>
      <p:sp>
        <p:nvSpPr>
          <p:cNvPr id="5" name="TextBox 4">
            <a:extLst>
              <a:ext uri="{FF2B5EF4-FFF2-40B4-BE49-F238E27FC236}">
                <a16:creationId xmlns:a16="http://schemas.microsoft.com/office/drawing/2014/main" id="{28520D3C-3BBD-4023-B270-F372DD86C9BB}"/>
              </a:ext>
            </a:extLst>
          </p:cNvPr>
          <p:cNvSpPr txBox="1"/>
          <p:nvPr/>
        </p:nvSpPr>
        <p:spPr>
          <a:xfrm>
            <a:off x="3675355" y="2787588"/>
            <a:ext cx="7612277" cy="480131"/>
          </a:xfrm>
          <a:prstGeom prst="rect">
            <a:avLst/>
          </a:prstGeom>
          <a:noFill/>
        </p:spPr>
        <p:txBody>
          <a:bodyPr wrap="none" rtlCol="0">
            <a:spAutoFit/>
          </a:bodyPr>
          <a:lstStyle/>
          <a:p>
            <a:pPr>
              <a:lnSpc>
                <a:spcPct val="90000"/>
              </a:lnSpc>
              <a:spcBef>
                <a:spcPts val="1000"/>
              </a:spcBef>
            </a:pPr>
            <a:r>
              <a:rPr lang="ru-RU" sz="2800" dirty="0">
                <a:latin typeface="Times New Roman" panose="02020603050405020304" pitchFamily="18" charset="0"/>
                <a:cs typeface="Times New Roman" panose="02020603050405020304" pitchFamily="18" charset="0"/>
              </a:rPr>
              <a:t>Подставьте числовые значения и получите ответ</a:t>
            </a:r>
          </a:p>
        </p:txBody>
      </p:sp>
    </p:spTree>
    <p:extLst>
      <p:ext uri="{BB962C8B-B14F-4D97-AF65-F5344CB8AC3E}">
        <p14:creationId xmlns:p14="http://schemas.microsoft.com/office/powerpoint/2010/main" val="452418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7B1974-CED9-40EF-8C75-0FC9F535E660}"/>
              </a:ext>
            </a:extLst>
          </p:cNvPr>
          <p:cNvSpPr>
            <a:spLocks noGrp="1"/>
          </p:cNvSpPr>
          <p:nvPr>
            <p:ph type="title"/>
          </p:nvPr>
        </p:nvSpPr>
        <p:spPr/>
        <p:txBody>
          <a:bodyPr/>
          <a:lstStyle/>
          <a:p>
            <a:r>
              <a:rPr lang="ru-RU" sz="3600" dirty="0">
                <a:latin typeface="Times New Roman" panose="02020603050405020304" pitchFamily="18" charset="0"/>
                <a:ea typeface="+mn-ea"/>
                <a:cs typeface="Times New Roman" panose="02020603050405020304" pitchFamily="18" charset="0"/>
              </a:rPr>
              <a:t>Задача № 2</a:t>
            </a:r>
          </a:p>
        </p:txBody>
      </p:sp>
      <p:sp>
        <p:nvSpPr>
          <p:cNvPr id="3" name="Объект 2">
            <a:extLst>
              <a:ext uri="{FF2B5EF4-FFF2-40B4-BE49-F238E27FC236}">
                <a16:creationId xmlns:a16="http://schemas.microsoft.com/office/drawing/2014/main" id="{5DFE4C99-5491-4183-A5A8-5F015480C07F}"/>
              </a:ext>
            </a:extLst>
          </p:cNvPr>
          <p:cNvSpPr>
            <a:spLocks noGrp="1"/>
          </p:cNvSpPr>
          <p:nvPr>
            <p:ph idx="1"/>
          </p:nvPr>
        </p:nvSpPr>
        <p:spPr>
          <a:xfrm>
            <a:off x="838200" y="1825625"/>
            <a:ext cx="10436441" cy="2222592"/>
          </a:xfrm>
        </p:spPr>
        <p:txBody>
          <a:bodyPr/>
          <a:lstStyle/>
          <a:p>
            <a:pPr marL="0" indent="0" algn="just">
              <a:spcBef>
                <a:spcPct val="0"/>
              </a:spcBef>
              <a:buNone/>
            </a:pPr>
            <a:r>
              <a:rPr lang="ru-RU" sz="3600" dirty="0">
                <a:latin typeface="Times New Roman" panose="02020603050405020304" pitchFamily="18" charset="0"/>
                <a:cs typeface="Times New Roman" panose="02020603050405020304" pitchFamily="18" charset="0"/>
              </a:rPr>
              <a:t>	Частота колебаний крыльев комара 600 ГЦ, период колебаний крыльев шмеля 5 </a:t>
            </a:r>
            <a:r>
              <a:rPr lang="ru-RU" sz="3600" dirty="0" err="1">
                <a:latin typeface="Times New Roman" panose="02020603050405020304" pitchFamily="18" charset="0"/>
                <a:cs typeface="Times New Roman" panose="02020603050405020304" pitchFamily="18" charset="0"/>
              </a:rPr>
              <a:t>мс</a:t>
            </a:r>
            <a:r>
              <a:rPr lang="ru-RU" sz="3600" dirty="0">
                <a:latin typeface="Times New Roman" panose="02020603050405020304" pitchFamily="18" charset="0"/>
                <a:cs typeface="Times New Roman" panose="02020603050405020304" pitchFamily="18" charset="0"/>
              </a:rPr>
              <a:t>. Какое из насекомых сделает при полете больше взмахов крыльями за 1 минуту и на сколько?</a:t>
            </a:r>
          </a:p>
        </p:txBody>
      </p:sp>
    </p:spTree>
    <p:extLst>
      <p:ext uri="{BB962C8B-B14F-4D97-AF65-F5344CB8AC3E}">
        <p14:creationId xmlns:p14="http://schemas.microsoft.com/office/powerpoint/2010/main" val="2635373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BF402B5-95F3-4D7F-A2D3-6DDCE56C745B}"/>
              </a:ext>
            </a:extLst>
          </p:cNvPr>
          <p:cNvSpPr>
            <a:spLocks noGrp="1"/>
          </p:cNvSpPr>
          <p:nvPr>
            <p:ph idx="1"/>
          </p:nvPr>
        </p:nvSpPr>
        <p:spPr>
          <a:xfrm>
            <a:off x="1228817" y="156623"/>
            <a:ext cx="1976021" cy="2968317"/>
          </a:xfrm>
        </p:spPr>
        <p:txBody>
          <a:bodyPr/>
          <a:lstStyle/>
          <a:p>
            <a:pPr marL="0" indent="0">
              <a:buNone/>
            </a:pPr>
            <a:r>
              <a:rPr lang="ru-RU" dirty="0">
                <a:latin typeface="Times New Roman" panose="02020603050405020304" pitchFamily="18" charset="0"/>
                <a:cs typeface="Times New Roman" panose="02020603050405020304" pitchFamily="18" charset="0"/>
              </a:rPr>
              <a:t>Дано:</a:t>
            </a:r>
          </a:p>
          <a:p>
            <a:pPr marL="0" indent="0">
              <a:buNone/>
            </a:pPr>
            <a:r>
              <a:rPr lang="el-GR" dirty="0">
                <a:latin typeface="Times New Roman" panose="02020603050405020304" pitchFamily="18" charset="0"/>
                <a:cs typeface="Times New Roman" panose="02020603050405020304" pitchFamily="18" charset="0"/>
              </a:rPr>
              <a:t>ν</a:t>
            </a:r>
            <a:r>
              <a:rPr lang="ru-RU" dirty="0">
                <a:latin typeface="Times New Roman" panose="02020603050405020304" pitchFamily="18" charset="0"/>
                <a:cs typeface="Times New Roman" panose="02020603050405020304" pitchFamily="18" charset="0"/>
              </a:rPr>
              <a:t> = 600Гц</a:t>
            </a:r>
          </a:p>
          <a:p>
            <a:pPr marL="0" indent="0">
              <a:buNone/>
            </a:pPr>
            <a:r>
              <a:rPr lang="en-US" dirty="0">
                <a:latin typeface="Times New Roman" panose="02020603050405020304" pitchFamily="18" charset="0"/>
                <a:cs typeface="Times New Roman" panose="02020603050405020304" pitchFamily="18" charset="0"/>
              </a:rPr>
              <a:t>T=5 </a:t>
            </a:r>
            <a:r>
              <a:rPr lang="ru-RU" dirty="0" err="1">
                <a:latin typeface="Times New Roman" panose="02020603050405020304" pitchFamily="18" charset="0"/>
                <a:cs typeface="Times New Roman" panose="02020603050405020304" pitchFamily="18" charset="0"/>
              </a:rPr>
              <a:t>мс</a:t>
            </a: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Найти:</a:t>
            </a:r>
          </a:p>
          <a:p>
            <a:pPr marL="0" indent="0">
              <a:buNone/>
            </a:pP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N - </a:t>
            </a:r>
            <a:r>
              <a:rPr lang="ru-RU" dirty="0">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B05E2BCE-A9AB-4430-A312-B6507EB37482}"/>
              </a:ext>
            </a:extLst>
          </p:cNvPr>
          <p:cNvSpPr txBox="1"/>
          <p:nvPr/>
        </p:nvSpPr>
        <p:spPr>
          <a:xfrm>
            <a:off x="3586579" y="156623"/>
            <a:ext cx="1330814" cy="1512209"/>
          </a:xfrm>
          <a:prstGeom prst="rect">
            <a:avLst/>
          </a:prstGeom>
          <a:noFill/>
        </p:spPr>
        <p:txBody>
          <a:bodyPr wrap="none" rtlCol="0">
            <a:spAutoFit/>
          </a:bodyPr>
          <a:lstStyle/>
          <a:p>
            <a:pPr>
              <a:lnSpc>
                <a:spcPct val="90000"/>
              </a:lnSpc>
              <a:spcBef>
                <a:spcPts val="1000"/>
              </a:spcBef>
            </a:pPr>
            <a:r>
              <a:rPr lang="ru-RU" sz="2800" dirty="0">
                <a:latin typeface="Times New Roman" panose="02020603050405020304" pitchFamily="18" charset="0"/>
                <a:cs typeface="Times New Roman" panose="02020603050405020304" pitchFamily="18" charset="0"/>
              </a:rPr>
              <a:t>СИ:</a:t>
            </a:r>
          </a:p>
          <a:p>
            <a:pPr>
              <a:lnSpc>
                <a:spcPct val="90000"/>
              </a:lnSpc>
              <a:spcBef>
                <a:spcPts val="1000"/>
              </a:spcBef>
            </a:pPr>
            <a:endParaRPr lang="ru-RU" sz="2800" dirty="0">
              <a:latin typeface="Times New Roman" panose="02020603050405020304" pitchFamily="18" charset="0"/>
              <a:cs typeface="Times New Roman" panose="02020603050405020304" pitchFamily="18" charset="0"/>
            </a:endParaRPr>
          </a:p>
          <a:p>
            <a:pPr>
              <a:lnSpc>
                <a:spcPct val="90000"/>
              </a:lnSpc>
              <a:spcBef>
                <a:spcPts val="1000"/>
              </a:spcBef>
            </a:pPr>
            <a:r>
              <a:rPr lang="ru-RU" sz="2800" dirty="0">
                <a:latin typeface="Times New Roman" panose="02020603050405020304" pitchFamily="18" charset="0"/>
                <a:cs typeface="Times New Roman" panose="02020603050405020304" pitchFamily="18" charset="0"/>
              </a:rPr>
              <a:t>0, 005 с</a:t>
            </a:r>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6C1071E5-A87C-49AF-806A-F9393D8EDE0C}"/>
                  </a:ext>
                </a:extLst>
              </p:cNvPr>
              <p:cNvSpPr txBox="1"/>
              <p:nvPr/>
            </p:nvSpPr>
            <p:spPr>
              <a:xfrm>
                <a:off x="4988414" y="90892"/>
                <a:ext cx="6792253" cy="6755054"/>
              </a:xfrm>
              <a:prstGeom prst="rect">
                <a:avLst/>
              </a:prstGeom>
              <a:noFill/>
            </p:spPr>
            <p:txBody>
              <a:bodyPr wrap="square" rtlCol="0">
                <a:spAutoFit/>
              </a:bodyPr>
              <a:lstStyle/>
              <a:p>
                <a:pPr>
                  <a:lnSpc>
                    <a:spcPct val="90000"/>
                  </a:lnSpc>
                  <a:spcBef>
                    <a:spcPts val="1000"/>
                  </a:spcBef>
                </a:pPr>
                <a:r>
                  <a:rPr lang="ru-RU" sz="2800" dirty="0">
                    <a:latin typeface="Times New Roman" panose="02020603050405020304" pitchFamily="18" charset="0"/>
                    <a:cs typeface="Times New Roman" panose="02020603050405020304" pitchFamily="18" charset="0"/>
                  </a:rPr>
                  <a:t>Решение:</a:t>
                </a:r>
              </a:p>
              <a:p>
                <a:pPr algn="just">
                  <a:lnSpc>
                    <a:spcPct val="90000"/>
                  </a:lnSpc>
                  <a:spcBef>
                    <a:spcPts val="1000"/>
                  </a:spcBef>
                </a:pPr>
                <a:r>
                  <a:rPr lang="ru-RU"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Вам необходимо найти, какое из насекомых сделает больше взмахов. Под взмахами в данной задаче можно понимать число колебаний. Чтобы найти, какое из насекомых делает больше взмахов, нам нужно найти сколько взмахов делает каждое насекомое, затем сравнить. Для того чтобы ответить на вопрос «На сколько больше?» нужно будет от большего числа колебаний отнять меньшее</a:t>
                </a:r>
              </a:p>
              <a:p>
                <a:pPr>
                  <a:lnSpc>
                    <a:spcPct val="90000"/>
                  </a:lnSpc>
                  <a:spcBef>
                    <a:spcPts val="1000"/>
                  </a:spcBef>
                </a:pPr>
                <a:r>
                  <a:rPr lang="ru-RU" sz="14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N</a:t>
                </a:r>
                <a:r>
                  <a:rPr lang="ru-RU" sz="1400" dirty="0">
                    <a:latin typeface="Times New Roman" panose="02020603050405020304" pitchFamily="18" charset="0"/>
                    <a:cs typeface="Times New Roman" panose="02020603050405020304" pitchFamily="18" charset="0"/>
                  </a:rPr>
                  <a:t> – разница колебаний</a:t>
                </a:r>
              </a:p>
              <a:p>
                <a:pPr>
                  <a:lnSpc>
                    <a:spcPct val="90000"/>
                  </a:lnSpc>
                  <a:spcBef>
                    <a:spcPts val="1000"/>
                  </a:spcBef>
                </a:pP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Найдем число взмахов комара, используем для этого формулу частоты, т.к. знаем частоту колебаний этого насекомого:</a:t>
                </a:r>
              </a:p>
              <a:p>
                <a:pPr algn="ctr">
                  <a:lnSpc>
                    <a:spcPct val="90000"/>
                  </a:lnSpc>
                  <a:spcBef>
                    <a:spcPts val="1000"/>
                  </a:spcBef>
                </a:pPr>
                <a:r>
                  <a:rPr lang="el-GR" sz="2800" dirty="0">
                    <a:latin typeface="Times New Roman" panose="02020603050405020304" pitchFamily="18" charset="0"/>
                    <a:cs typeface="Times New Roman" panose="02020603050405020304" pitchFamily="18" charset="0"/>
                  </a:rPr>
                  <a:t>ν</a:t>
                </a:r>
                <a:r>
                  <a:rPr lang="ru-RU" sz="2800" dirty="0">
                    <a:latin typeface="Times New Roman" panose="02020603050405020304" pitchFamily="18" charset="0"/>
                    <a:cs typeface="Times New Roman" panose="02020603050405020304" pitchFamily="18" charset="0"/>
                  </a:rPr>
                  <a:t>= </a:t>
                </a:r>
                <a14:m>
                  <m:oMath xmlns:m="http://schemas.openxmlformats.org/officeDocument/2006/math">
                    <m:f>
                      <m:fPr>
                        <m:ctrlPr>
                          <a:rPr lang="ru-RU"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𝑁</m:t>
                        </m:r>
                      </m:num>
                      <m:den>
                        <m:r>
                          <a:rPr lang="en-US" sz="2800" b="0" i="1" smtClean="0">
                            <a:latin typeface="Cambria Math" panose="02040503050406030204" pitchFamily="18" charset="0"/>
                            <a:cs typeface="Times New Roman" panose="02020603050405020304" pitchFamily="18" charset="0"/>
                          </a:rPr>
                          <m:t>𝑡</m:t>
                        </m:r>
                      </m:den>
                    </m:f>
                  </m:oMath>
                </a14:m>
                <a:endParaRPr lang="en-US" sz="2800" dirty="0">
                  <a:latin typeface="Times New Roman" panose="02020603050405020304" pitchFamily="18" charset="0"/>
                  <a:cs typeface="Times New Roman" panose="02020603050405020304" pitchFamily="18" charset="0"/>
                </a:endParaRPr>
              </a:p>
              <a:p>
                <a:pPr algn="ctr">
                  <a:lnSpc>
                    <a:spcPct val="90000"/>
                  </a:lnSpc>
                  <a:spcBef>
                    <a:spcPts val="1000"/>
                  </a:spcBef>
                </a:pPr>
                <a:r>
                  <a:rPr lang="ru-RU" dirty="0">
                    <a:latin typeface="Times New Roman" panose="02020603050405020304" pitchFamily="18" charset="0"/>
                    <a:cs typeface="Times New Roman" panose="02020603050405020304" pitchFamily="18" charset="0"/>
                  </a:rPr>
                  <a:t>Выразим </a:t>
                </a:r>
                <a:r>
                  <a:rPr lang="en-US" dirty="0">
                    <a:latin typeface="Times New Roman" panose="02020603050405020304" pitchFamily="18" charset="0"/>
                    <a:cs typeface="Times New Roman" panose="02020603050405020304" pitchFamily="18" charset="0"/>
                  </a:rPr>
                  <a:t>N</a:t>
                </a:r>
              </a:p>
              <a:p>
                <a:pPr algn="ctr">
                  <a:lnSpc>
                    <a:spcPct val="90000"/>
                  </a:lnSpc>
                  <a:spcBef>
                    <a:spcPts val="1000"/>
                  </a:spcBef>
                </a:pPr>
                <a:r>
                  <a:rPr lang="en-US" dirty="0">
                    <a:solidFill>
                      <a:srgbClr val="FF0000"/>
                    </a:solidFill>
                    <a:latin typeface="Times New Roman" panose="02020603050405020304" pitchFamily="18" charset="0"/>
                    <a:cs typeface="Times New Roman" panose="02020603050405020304" pitchFamily="18" charset="0"/>
                  </a:rPr>
                  <a:t>N=</a:t>
                </a:r>
                <a:r>
                  <a:rPr lang="el-GR" sz="1800" dirty="0">
                    <a:solidFill>
                      <a:srgbClr val="FF0000"/>
                    </a:solidFill>
                    <a:latin typeface="Times New Roman" panose="02020603050405020304" pitchFamily="18" charset="0"/>
                    <a:cs typeface="Times New Roman" panose="02020603050405020304" pitchFamily="18" charset="0"/>
                  </a:rPr>
                  <a:t> ν</a:t>
                </a:r>
                <a:r>
                  <a:rPr lang="en-US" sz="1800" dirty="0">
                    <a:solidFill>
                      <a:srgbClr val="FF0000"/>
                    </a:solidFill>
                    <a:latin typeface="Times New Roman" panose="02020603050405020304" pitchFamily="18" charset="0"/>
                    <a:cs typeface="Times New Roman" panose="02020603050405020304" pitchFamily="18" charset="0"/>
                  </a:rPr>
                  <a:t>*t</a:t>
                </a:r>
                <a:r>
                  <a:rPr lang="en-US" dirty="0">
                    <a:solidFill>
                      <a:srgbClr val="FF0000"/>
                    </a:solidFill>
                    <a:latin typeface="Times New Roman" panose="02020603050405020304" pitchFamily="18" charset="0"/>
                    <a:cs typeface="Times New Roman" panose="02020603050405020304" pitchFamily="18" charset="0"/>
                  </a:rPr>
                  <a:t> </a:t>
                </a:r>
              </a:p>
              <a:p>
                <a:pPr algn="just">
                  <a:lnSpc>
                    <a:spcPct val="90000"/>
                  </a:lnSpc>
                  <a:spcBef>
                    <a:spcPts val="1000"/>
                  </a:spcBef>
                </a:pPr>
                <a:r>
                  <a:rPr lang="ru-RU"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Найдем число взмахов шмеля, используем для этого формулу периода, т.к. знаем период колебаний этого насекомого</a:t>
                </a:r>
              </a:p>
              <a:p>
                <a:pPr algn="ctr">
                  <a:lnSpc>
                    <a:spcPct val="90000"/>
                  </a:lnSpc>
                  <a:spcBef>
                    <a:spcPts val="1000"/>
                  </a:spcBef>
                </a:pPr>
                <a:r>
                  <a:rPr lang="en-US" dirty="0">
                    <a:latin typeface="Times New Roman" panose="02020603050405020304" pitchFamily="18" charset="0"/>
                    <a:cs typeface="Times New Roman" panose="02020603050405020304" pitchFamily="18" charset="0"/>
                  </a:rPr>
                  <a:t>T=</a:t>
                </a:r>
                <a14:m>
                  <m:oMath xmlns:m="http://schemas.openxmlformats.org/officeDocument/2006/math">
                    <m:f>
                      <m:fPr>
                        <m:ctrlPr>
                          <a:rPr lang="en-US">
                            <a:latin typeface="Times New Roman" panose="02020603050405020304" pitchFamily="18" charset="0"/>
                            <a:cs typeface="Times New Roman" panose="02020603050405020304" pitchFamily="18" charset="0"/>
                          </a:rPr>
                        </m:ctrlPr>
                      </m:fPr>
                      <m:num>
                        <m:r>
                          <a:rPr lang="en-US">
                            <a:latin typeface="Times New Roman" panose="02020603050405020304" pitchFamily="18" charset="0"/>
                            <a:cs typeface="Times New Roman" panose="02020603050405020304" pitchFamily="18" charset="0"/>
                          </a:rPr>
                          <m:t>𝑡</m:t>
                        </m:r>
                      </m:num>
                      <m:den>
                        <m:r>
                          <a:rPr lang="en-US">
                            <a:latin typeface="Times New Roman" panose="02020603050405020304" pitchFamily="18" charset="0"/>
                            <a:cs typeface="Times New Roman" panose="02020603050405020304" pitchFamily="18" charset="0"/>
                          </a:rPr>
                          <m:t>𝑁</m:t>
                        </m:r>
                      </m:den>
                    </m:f>
                  </m:oMath>
                </a14:m>
                <a:endParaRPr lang="en-US" dirty="0">
                  <a:latin typeface="Times New Roman" panose="02020603050405020304" pitchFamily="18" charset="0"/>
                  <a:cs typeface="Times New Roman" panose="02020603050405020304" pitchFamily="18" charset="0"/>
                </a:endParaRPr>
              </a:p>
              <a:p>
                <a:pPr algn="ctr">
                  <a:lnSpc>
                    <a:spcPct val="90000"/>
                  </a:lnSpc>
                  <a:spcBef>
                    <a:spcPts val="1000"/>
                  </a:spcBef>
                </a:pPr>
                <a:r>
                  <a:rPr lang="ru-RU" sz="1400" dirty="0">
                    <a:latin typeface="Times New Roman" panose="02020603050405020304" pitchFamily="18" charset="0"/>
                    <a:cs typeface="Times New Roman" panose="02020603050405020304" pitchFamily="18" charset="0"/>
                  </a:rPr>
                  <a:t>Выразим </a:t>
                </a:r>
                <a:r>
                  <a:rPr lang="en-US" sz="1400" dirty="0">
                    <a:latin typeface="Times New Roman" panose="02020603050405020304" pitchFamily="18" charset="0"/>
                    <a:cs typeface="Times New Roman" panose="02020603050405020304" pitchFamily="18" charset="0"/>
                  </a:rPr>
                  <a:t>N</a:t>
                </a:r>
              </a:p>
              <a:p>
                <a:pPr algn="ctr">
                  <a:lnSpc>
                    <a:spcPct val="90000"/>
                  </a:lnSpc>
                  <a:spcBef>
                    <a:spcPts val="1000"/>
                  </a:spcBef>
                </a:pPr>
                <a:r>
                  <a:rPr lang="en-US" dirty="0">
                    <a:solidFill>
                      <a:srgbClr val="FF0000"/>
                    </a:solidFill>
                    <a:latin typeface="Times New Roman" panose="02020603050405020304" pitchFamily="18" charset="0"/>
                    <a:cs typeface="Times New Roman" panose="02020603050405020304" pitchFamily="18" charset="0"/>
                  </a:rPr>
                  <a:t>N=</a:t>
                </a:r>
                <a14:m>
                  <m:oMath xmlns:m="http://schemas.openxmlformats.org/officeDocument/2006/math">
                    <m:f>
                      <m:fPr>
                        <m:ctrlPr>
                          <a:rPr lang="en-US" i="1" smtClean="0">
                            <a:solidFill>
                              <a:srgbClr val="FF0000"/>
                            </a:solidFill>
                            <a:latin typeface="Cambria Math" panose="02040503050406030204" pitchFamily="18" charset="0"/>
                            <a:cs typeface="Times New Roman" panose="02020603050405020304" pitchFamily="18" charset="0"/>
                          </a:rPr>
                        </m:ctrlPr>
                      </m:fPr>
                      <m:num>
                        <m:r>
                          <a:rPr lang="en-US" b="0" i="1" smtClean="0">
                            <a:solidFill>
                              <a:srgbClr val="FF0000"/>
                            </a:solidFill>
                            <a:latin typeface="Cambria Math" panose="02040503050406030204" pitchFamily="18" charset="0"/>
                            <a:cs typeface="Times New Roman" panose="02020603050405020304" pitchFamily="18" charset="0"/>
                          </a:rPr>
                          <m:t>𝑡</m:t>
                        </m:r>
                      </m:num>
                      <m:den>
                        <m:r>
                          <a:rPr lang="en-US" b="0" i="1" smtClean="0">
                            <a:solidFill>
                              <a:srgbClr val="FF0000"/>
                            </a:solidFill>
                            <a:latin typeface="Cambria Math" panose="02040503050406030204" pitchFamily="18" charset="0"/>
                            <a:cs typeface="Times New Roman" panose="02020603050405020304" pitchFamily="18" charset="0"/>
                          </a:rPr>
                          <m:t>𝑇</m:t>
                        </m:r>
                      </m:den>
                    </m:f>
                  </m:oMath>
                </a14:m>
                <a:endParaRPr lang="en-US" dirty="0">
                  <a:solidFill>
                    <a:srgbClr val="FF0000"/>
                  </a:solidFill>
                  <a:latin typeface="Times New Roman" panose="02020603050405020304" pitchFamily="18" charset="0"/>
                  <a:cs typeface="Times New Roman" panose="02020603050405020304" pitchFamily="18" charset="0"/>
                </a:endParaRPr>
              </a:p>
              <a:p>
                <a:pPr algn="ctr">
                  <a:lnSpc>
                    <a:spcPct val="90000"/>
                  </a:lnSpc>
                  <a:spcBef>
                    <a:spcPts val="1000"/>
                  </a:spcBef>
                </a:pPr>
                <a:r>
                  <a:rPr lang="ru-RU" sz="1400" dirty="0">
                    <a:latin typeface="Times New Roman" panose="02020603050405020304" pitchFamily="18" charset="0"/>
                    <a:cs typeface="Times New Roman" panose="02020603050405020304" pitchFamily="18" charset="0"/>
                  </a:rPr>
                  <a:t>Подставьте числовые значения в выделенные формулы, посчитайте, сравните  найдите </a:t>
                </a:r>
                <a:r>
                  <a:rPr lang="ru-RU"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N</a:t>
                </a:r>
                <a:r>
                  <a:rPr lang="ru-RU" sz="1400" dirty="0">
                    <a:latin typeface="Times New Roman" panose="02020603050405020304" pitchFamily="18" charset="0"/>
                    <a:cs typeface="Times New Roman" panose="02020603050405020304" pitchFamily="18" charset="0"/>
                  </a:rPr>
                  <a:t>.</a:t>
                </a:r>
              </a:p>
              <a:p>
                <a:pPr algn="ctr">
                  <a:lnSpc>
                    <a:spcPct val="90000"/>
                  </a:lnSpc>
                  <a:spcBef>
                    <a:spcPts val="1000"/>
                  </a:spcBef>
                </a:pPr>
                <a:r>
                  <a:rPr lang="ru-RU" sz="2000" dirty="0">
                    <a:solidFill>
                      <a:srgbClr val="FF0000"/>
                    </a:solidFill>
                    <a:latin typeface="Times New Roman" panose="02020603050405020304" pitchFamily="18" charset="0"/>
                    <a:cs typeface="Times New Roman" panose="02020603050405020304" pitchFamily="18" charset="0"/>
                  </a:rPr>
                  <a:t>∆</a:t>
                </a:r>
                <a:r>
                  <a:rPr lang="en-US" sz="2000" dirty="0">
                    <a:solidFill>
                      <a:srgbClr val="FF0000"/>
                    </a:solidFill>
                    <a:latin typeface="Times New Roman" panose="02020603050405020304" pitchFamily="18" charset="0"/>
                    <a:cs typeface="Times New Roman" panose="02020603050405020304" pitchFamily="18" charset="0"/>
                  </a:rPr>
                  <a:t>N</a:t>
                </a:r>
                <a:r>
                  <a:rPr lang="ru-RU" sz="1400" dirty="0">
                    <a:solidFill>
                      <a:srgbClr val="FF0000"/>
                    </a:solidFill>
                    <a:latin typeface="Times New Roman" panose="02020603050405020304" pitchFamily="18" charset="0"/>
                    <a:cs typeface="Times New Roman" panose="02020603050405020304" pitchFamily="18" charset="0"/>
                  </a:rPr>
                  <a:t>=</a:t>
                </a:r>
                <a14:m>
                  <m:oMath xmlns:m="http://schemas.openxmlformats.org/officeDocument/2006/math">
                    <m:sSub>
                      <m:sSubPr>
                        <m:ctrlPr>
                          <a:rPr lang="ru-RU" sz="1400" i="1" smtClean="0">
                            <a:solidFill>
                              <a:srgbClr val="FF0000"/>
                            </a:solidFill>
                            <a:latin typeface="Cambria Math" panose="02040503050406030204" pitchFamily="18" charset="0"/>
                            <a:cs typeface="Times New Roman" panose="02020603050405020304" pitchFamily="18" charset="0"/>
                          </a:rPr>
                        </m:ctrlPr>
                      </m:sSubPr>
                      <m:e>
                        <m:r>
                          <a:rPr lang="en-US" sz="1400" b="0" i="1" smtClean="0">
                            <a:solidFill>
                              <a:srgbClr val="FF0000"/>
                            </a:solidFill>
                            <a:latin typeface="Cambria Math" panose="02040503050406030204" pitchFamily="18" charset="0"/>
                            <a:cs typeface="Times New Roman" panose="02020603050405020304" pitchFamily="18" charset="0"/>
                          </a:rPr>
                          <m:t>𝑁</m:t>
                        </m:r>
                      </m:e>
                      <m:sub>
                        <m:r>
                          <a:rPr lang="ru-RU" sz="1400" b="0" i="1" smtClean="0">
                            <a:solidFill>
                              <a:srgbClr val="FF0000"/>
                            </a:solidFill>
                            <a:latin typeface="Cambria Math" panose="02040503050406030204" pitchFamily="18" charset="0"/>
                            <a:cs typeface="Times New Roman" panose="02020603050405020304" pitchFamily="18" charset="0"/>
                          </a:rPr>
                          <m:t>б</m:t>
                        </m:r>
                      </m:sub>
                    </m:sSub>
                    <m:r>
                      <a:rPr lang="ru-RU" sz="1400" b="0" i="0" smtClean="0">
                        <a:solidFill>
                          <a:srgbClr val="FF0000"/>
                        </a:solidFill>
                        <a:latin typeface="Cambria Math" panose="02040503050406030204" pitchFamily="18" charset="0"/>
                        <a:cs typeface="Times New Roman" panose="02020603050405020304" pitchFamily="18" charset="0"/>
                      </a:rPr>
                      <m:t> − </m:t>
                    </m:r>
                    <m:sSub>
                      <m:sSubPr>
                        <m:ctrlPr>
                          <a:rPr lang="ru-RU" sz="1400" b="0" i="1" smtClean="0">
                            <a:solidFill>
                              <a:srgbClr val="FF0000"/>
                            </a:solidFill>
                            <a:latin typeface="Cambria Math" panose="02040503050406030204" pitchFamily="18" charset="0"/>
                            <a:cs typeface="Times New Roman" panose="02020603050405020304" pitchFamily="18" charset="0"/>
                          </a:rPr>
                        </m:ctrlPr>
                      </m:sSubPr>
                      <m:e>
                        <m:r>
                          <a:rPr lang="en-US" sz="1400" b="0" i="1" smtClean="0">
                            <a:solidFill>
                              <a:srgbClr val="FF0000"/>
                            </a:solidFill>
                            <a:latin typeface="Cambria Math" panose="02040503050406030204" pitchFamily="18" charset="0"/>
                            <a:cs typeface="Times New Roman" panose="02020603050405020304" pitchFamily="18" charset="0"/>
                          </a:rPr>
                          <m:t>𝑁</m:t>
                        </m:r>
                      </m:e>
                      <m:sub>
                        <m:r>
                          <a:rPr lang="ru-RU" sz="1400" b="0" i="1" smtClean="0">
                            <a:solidFill>
                              <a:srgbClr val="FF0000"/>
                            </a:solidFill>
                            <a:latin typeface="Cambria Math" panose="02040503050406030204" pitchFamily="18" charset="0"/>
                            <a:cs typeface="Times New Roman" panose="02020603050405020304" pitchFamily="18" charset="0"/>
                          </a:rPr>
                          <m:t>м</m:t>
                        </m:r>
                      </m:sub>
                    </m:sSub>
                  </m:oMath>
                </a14:m>
                <a:endParaRPr lang="ru-RU" sz="1400" dirty="0">
                  <a:solidFill>
                    <a:srgbClr val="FF0000"/>
                  </a:solidFill>
                  <a:latin typeface="Times New Roman" panose="02020603050405020304" pitchFamily="18" charset="0"/>
                  <a:cs typeface="Times New Roman" panose="02020603050405020304" pitchFamily="18" charset="0"/>
                </a:endParaRPr>
              </a:p>
            </p:txBody>
          </p:sp>
        </mc:Choice>
        <mc:Fallback>
          <p:sp>
            <p:nvSpPr>
              <p:cNvPr id="5" name="TextBox 4">
                <a:extLst>
                  <a:ext uri="{FF2B5EF4-FFF2-40B4-BE49-F238E27FC236}">
                    <a16:creationId xmlns:a16="http://schemas.microsoft.com/office/drawing/2014/main" id="{6C1071E5-A87C-49AF-806A-F9393D8EDE0C}"/>
                  </a:ext>
                </a:extLst>
              </p:cNvPr>
              <p:cNvSpPr txBox="1">
                <a:spLocks noRot="1" noChangeAspect="1" noMove="1" noResize="1" noEditPoints="1" noAdjustHandles="1" noChangeArrowheads="1" noChangeShapeType="1" noTextEdit="1"/>
              </p:cNvSpPr>
              <p:nvPr/>
            </p:nvSpPr>
            <p:spPr>
              <a:xfrm>
                <a:off x="4988414" y="90892"/>
                <a:ext cx="6792253" cy="6755054"/>
              </a:xfrm>
              <a:prstGeom prst="rect">
                <a:avLst/>
              </a:prstGeom>
              <a:blipFill>
                <a:blip r:embed="rId2"/>
                <a:stretch>
                  <a:fillRect l="-1794" t="-1625" r="-807" b="-722"/>
                </a:stretch>
              </a:blipFill>
            </p:spPr>
            <p:txBody>
              <a:bodyPr/>
              <a:lstStyle/>
              <a:p>
                <a:r>
                  <a:rPr lang="ru-RU">
                    <a:noFill/>
                  </a:rPr>
                  <a:t> </a:t>
                </a:r>
              </a:p>
            </p:txBody>
          </p:sp>
        </mc:Fallback>
      </mc:AlternateContent>
    </p:spTree>
    <p:extLst>
      <p:ext uri="{BB962C8B-B14F-4D97-AF65-F5344CB8AC3E}">
        <p14:creationId xmlns:p14="http://schemas.microsoft.com/office/powerpoint/2010/main" val="4266020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3F13D2-3340-4DFF-B5AC-123068EBC6B0}"/>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Задача №3</a:t>
            </a:r>
          </a:p>
        </p:txBody>
      </p:sp>
      <p:sp>
        <p:nvSpPr>
          <p:cNvPr id="3" name="Объект 2">
            <a:extLst>
              <a:ext uri="{FF2B5EF4-FFF2-40B4-BE49-F238E27FC236}">
                <a16:creationId xmlns:a16="http://schemas.microsoft.com/office/drawing/2014/main" id="{01C721AF-0787-424A-AB98-733D9D809C76}"/>
              </a:ext>
            </a:extLst>
          </p:cNvPr>
          <p:cNvSpPr>
            <a:spLocks noGrp="1"/>
          </p:cNvSpPr>
          <p:nvPr>
            <p:ph idx="1"/>
          </p:nvPr>
        </p:nvSpPr>
        <p:spPr>
          <a:xfrm>
            <a:off x="838199" y="1825625"/>
            <a:ext cx="10818181" cy="1325563"/>
          </a:xfrm>
        </p:spPr>
        <p:txBody>
          <a:bodyPr/>
          <a:lstStyle/>
          <a:p>
            <a:pPr marL="0" indent="0">
              <a:buNone/>
            </a:pPr>
            <a:r>
              <a:rPr lang="ru-RU" dirty="0"/>
              <a:t>	</a:t>
            </a:r>
            <a:r>
              <a:rPr lang="ru-RU" dirty="0">
                <a:latin typeface="Times New Roman" panose="02020603050405020304" pitchFamily="18" charset="0"/>
                <a:cs typeface="Times New Roman" panose="02020603050405020304" pitchFamily="18" charset="0"/>
              </a:rPr>
              <a:t>Найти массу груза, который на пружине жесткостью 250 Н/м делает 20 колебаний за 16 секунд?</a:t>
            </a:r>
          </a:p>
        </p:txBody>
      </p:sp>
    </p:spTree>
    <p:extLst>
      <p:ext uri="{BB962C8B-B14F-4D97-AF65-F5344CB8AC3E}">
        <p14:creationId xmlns:p14="http://schemas.microsoft.com/office/powerpoint/2010/main" val="405402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1DC601E-3C02-4917-8E32-5E84AC831E5D}"/>
              </a:ext>
            </a:extLst>
          </p:cNvPr>
          <p:cNvSpPr>
            <a:spLocks noGrp="1"/>
          </p:cNvSpPr>
          <p:nvPr>
            <p:ph idx="1"/>
          </p:nvPr>
        </p:nvSpPr>
        <p:spPr>
          <a:xfrm>
            <a:off x="376562" y="263156"/>
            <a:ext cx="2757256" cy="3305668"/>
          </a:xfrm>
        </p:spPr>
        <p:txBody>
          <a:bodyPr/>
          <a:lstStyle/>
          <a:p>
            <a:pPr marL="0" indent="0">
              <a:buNone/>
            </a:pPr>
            <a:r>
              <a:rPr lang="ru-RU" dirty="0">
                <a:latin typeface="Times New Roman" panose="02020603050405020304" pitchFamily="18" charset="0"/>
                <a:cs typeface="Times New Roman" panose="02020603050405020304" pitchFamily="18" charset="0"/>
              </a:rPr>
              <a:t>Дано:</a:t>
            </a:r>
          </a:p>
          <a:p>
            <a:pPr marL="0" indent="0">
              <a:buNone/>
            </a:pPr>
            <a:r>
              <a:rPr lang="en-US" dirty="0">
                <a:latin typeface="Times New Roman" panose="02020603050405020304" pitchFamily="18" charset="0"/>
                <a:cs typeface="Times New Roman" panose="02020603050405020304" pitchFamily="18" charset="0"/>
              </a:rPr>
              <a:t>k = 250</a:t>
            </a:r>
            <a:r>
              <a:rPr lang="ru-RU" dirty="0">
                <a:latin typeface="Times New Roman" panose="02020603050405020304" pitchFamily="18" charset="0"/>
                <a:cs typeface="Times New Roman" panose="02020603050405020304" pitchFamily="18" charset="0"/>
              </a:rPr>
              <a:t>Н/м</a:t>
            </a:r>
          </a:p>
          <a:p>
            <a:pPr marL="0" indent="0">
              <a:buNone/>
            </a:pPr>
            <a:r>
              <a:rPr lang="en-US" dirty="0">
                <a:latin typeface="Times New Roman" panose="02020603050405020304" pitchFamily="18" charset="0"/>
                <a:cs typeface="Times New Roman" panose="02020603050405020304" pitchFamily="18" charset="0"/>
              </a:rPr>
              <a:t>N = 20</a:t>
            </a:r>
          </a:p>
          <a:p>
            <a:pPr marL="0" indent="0">
              <a:buNone/>
            </a:pPr>
            <a:r>
              <a:rPr lang="en-US" dirty="0">
                <a:latin typeface="Times New Roman" panose="02020603050405020304" pitchFamily="18" charset="0"/>
                <a:cs typeface="Times New Roman" panose="02020603050405020304" pitchFamily="18" charset="0"/>
              </a:rPr>
              <a:t>T = 16 </a:t>
            </a:r>
            <a:r>
              <a:rPr lang="ru-RU" dirty="0">
                <a:latin typeface="Times New Roman" panose="02020603050405020304" pitchFamily="18" charset="0"/>
                <a:cs typeface="Times New Roman" panose="02020603050405020304" pitchFamily="18" charset="0"/>
              </a:rPr>
              <a:t>секунд</a:t>
            </a:r>
          </a:p>
          <a:p>
            <a:pPr marL="0" indent="0">
              <a:buNone/>
            </a:pPr>
            <a:r>
              <a:rPr lang="ru-RU" dirty="0">
                <a:latin typeface="Times New Roman" panose="02020603050405020304" pitchFamily="18" charset="0"/>
                <a:cs typeface="Times New Roman" panose="02020603050405020304" pitchFamily="18" charset="0"/>
              </a:rPr>
              <a:t>Найти:</a:t>
            </a:r>
          </a:p>
          <a:p>
            <a:pPr marL="0" indent="0">
              <a:buNone/>
            </a:pPr>
            <a:r>
              <a:rPr lang="en-US" dirty="0">
                <a:latin typeface="Times New Roman" panose="02020603050405020304" pitchFamily="18" charset="0"/>
                <a:cs typeface="Times New Roman" panose="02020603050405020304" pitchFamily="18" charset="0"/>
              </a:rPr>
              <a:t>m - </a:t>
            </a:r>
            <a:r>
              <a:rPr lang="ru-RU" dirty="0">
                <a:latin typeface="Times New Roman" panose="02020603050405020304" pitchFamily="18" charset="0"/>
                <a:cs typeface="Times New Roman" panose="02020603050405020304" pitchFamily="18" charset="0"/>
              </a:rPr>
              <a:t>?</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727A42FB-FC48-4144-B1C7-B6DE045F4748}"/>
                  </a:ext>
                </a:extLst>
              </p:cNvPr>
              <p:cNvSpPr txBox="1"/>
              <p:nvPr/>
            </p:nvSpPr>
            <p:spPr>
              <a:xfrm>
                <a:off x="2611877" y="87557"/>
                <a:ext cx="9580123" cy="6770443"/>
              </a:xfrm>
              <a:prstGeom prst="rect">
                <a:avLst/>
              </a:prstGeom>
              <a:noFill/>
            </p:spPr>
            <p:txBody>
              <a:bodyPr wrap="none" rtlCol="0">
                <a:spAutoFit/>
              </a:bodyPr>
              <a:lstStyle/>
              <a:p>
                <a:pPr>
                  <a:lnSpc>
                    <a:spcPct val="90000"/>
                  </a:lnSpc>
                  <a:spcBef>
                    <a:spcPts val="1000"/>
                  </a:spcBef>
                </a:pPr>
                <a:r>
                  <a:rPr lang="ru-RU" sz="2800" dirty="0">
                    <a:latin typeface="Times New Roman" panose="02020603050405020304" pitchFamily="18" charset="0"/>
                    <a:cs typeface="Times New Roman" panose="02020603050405020304" pitchFamily="18" charset="0"/>
                  </a:rPr>
                  <a:t>Решение:</a:t>
                </a:r>
              </a:p>
              <a:p>
                <a:pPr>
                  <a:lnSpc>
                    <a:spcPct val="90000"/>
                  </a:lnSpc>
                  <a:spcBef>
                    <a:spcPts val="1000"/>
                  </a:spcBef>
                </a:pPr>
                <a:r>
                  <a:rPr lang="ru-RU" sz="2000" dirty="0">
                    <a:latin typeface="Times New Roman" panose="02020603050405020304" pitchFamily="18" charset="0"/>
                    <a:cs typeface="Times New Roman" panose="02020603050405020304" pitchFamily="18" charset="0"/>
                  </a:rPr>
                  <a:t>Т.к. у нас тело совершает колебания на пружине, то для расчетов будем </a:t>
                </a:r>
                <a:endParaRPr lang="en-US" sz="2000" dirty="0">
                  <a:latin typeface="Times New Roman" panose="02020603050405020304" pitchFamily="18" charset="0"/>
                  <a:cs typeface="Times New Roman" panose="02020603050405020304" pitchFamily="18" charset="0"/>
                </a:endParaRPr>
              </a:p>
              <a:p>
                <a:pPr>
                  <a:lnSpc>
                    <a:spcPct val="90000"/>
                  </a:lnSpc>
                  <a:spcBef>
                    <a:spcPts val="1000"/>
                  </a:spcBef>
                </a:pPr>
                <a:r>
                  <a:rPr lang="ru-RU" sz="2000" dirty="0">
                    <a:latin typeface="Times New Roman" panose="02020603050405020304" pitchFamily="18" charset="0"/>
                    <a:cs typeface="Times New Roman" panose="02020603050405020304" pitchFamily="18" charset="0"/>
                  </a:rPr>
                  <a:t>использовать формулу пружинного</a:t>
                </a:r>
                <a:r>
                  <a:rPr lang="en-US"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маятника</a:t>
                </a:r>
                <a:endParaRPr lang="ru-RU" sz="2800" dirty="0">
                  <a:latin typeface="Times New Roman" panose="02020603050405020304" pitchFamily="18" charset="0"/>
                  <a:cs typeface="Times New Roman" panose="02020603050405020304" pitchFamily="18" charset="0"/>
                </a:endParaRPr>
              </a:p>
              <a:p>
                <a:pPr algn="ctr">
                  <a:lnSpc>
                    <a:spcPct val="90000"/>
                  </a:lnSpc>
                  <a:spcBef>
                    <a:spcPts val="1000"/>
                  </a:spcBef>
                </a:pPr>
                <a:r>
                  <a:rPr lang="en-US" sz="2800" dirty="0">
                    <a:latin typeface="Times New Roman" panose="02020603050405020304" pitchFamily="18" charset="0"/>
                    <a:cs typeface="Times New Roman" panose="02020603050405020304" pitchFamily="18" charset="0"/>
                  </a:rPr>
                  <a:t>T=2</a:t>
                </a:r>
                <a:r>
                  <a:rPr lang="el-GR" sz="2800" dirty="0">
                    <a:latin typeface="Times New Roman" panose="02020603050405020304" pitchFamily="18" charset="0"/>
                    <a:cs typeface="Times New Roman" panose="02020603050405020304" pitchFamily="18" charset="0"/>
                  </a:rPr>
                  <a:t>π</a:t>
                </a:r>
                <a:r>
                  <a:rPr lang="en-US" sz="2800" dirty="0">
                    <a:latin typeface="Times New Roman" panose="02020603050405020304" pitchFamily="18" charset="0"/>
                    <a:cs typeface="Times New Roman" panose="02020603050405020304" pitchFamily="18" charset="0"/>
                  </a:rPr>
                  <a:t>*</a:t>
                </a:r>
                <a14:m>
                  <m:oMath xmlns:m="http://schemas.openxmlformats.org/officeDocument/2006/math">
                    <m:rad>
                      <m:radPr>
                        <m:degHide m:val="on"/>
                        <m:ctrlPr>
                          <a:rPr lang="en-US" sz="2800" i="1" smtClean="0">
                            <a:latin typeface="Cambria Math" panose="02040503050406030204" pitchFamily="18" charset="0"/>
                            <a:cs typeface="Times New Roman" panose="02020603050405020304" pitchFamily="18" charset="0"/>
                          </a:rPr>
                        </m:ctrlPr>
                      </m:radPr>
                      <m:deg/>
                      <m:e>
                        <m:f>
                          <m:fPr>
                            <m:ctrlPr>
                              <a:rPr lang="en-US"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𝑚</m:t>
                            </m:r>
                          </m:num>
                          <m:den>
                            <m:r>
                              <a:rPr lang="en-US" sz="2800" b="0" i="1" smtClean="0">
                                <a:latin typeface="Cambria Math" panose="02040503050406030204" pitchFamily="18" charset="0"/>
                                <a:cs typeface="Times New Roman" panose="02020603050405020304" pitchFamily="18" charset="0"/>
                              </a:rPr>
                              <m:t>𝑘</m:t>
                            </m:r>
                          </m:den>
                        </m:f>
                      </m:e>
                    </m:rad>
                  </m:oMath>
                </a14:m>
                <a:endParaRPr lang="en-US" sz="2800" dirty="0">
                  <a:latin typeface="Times New Roman" panose="02020603050405020304" pitchFamily="18" charset="0"/>
                  <a:cs typeface="Times New Roman" panose="02020603050405020304" pitchFamily="18" charset="0"/>
                </a:endParaRPr>
              </a:p>
              <a:p>
                <a:pPr>
                  <a:lnSpc>
                    <a:spcPct val="90000"/>
                  </a:lnSpc>
                  <a:spcBef>
                    <a:spcPts val="1000"/>
                  </a:spcBef>
                </a:pPr>
                <a:r>
                  <a:rPr lang="ru-RU" sz="2000" dirty="0">
                    <a:latin typeface="Times New Roman" panose="02020603050405020304" pitchFamily="18" charset="0"/>
                    <a:cs typeface="Times New Roman" panose="02020603050405020304" pitchFamily="18" charset="0"/>
                  </a:rPr>
                  <a:t>Нам нужно найти массу (</a:t>
                </a:r>
                <a:r>
                  <a:rPr lang="en-US" sz="2000" dirty="0">
                    <a:latin typeface="Times New Roman" panose="02020603050405020304" pitchFamily="18" charset="0"/>
                    <a:cs typeface="Times New Roman" panose="02020603050405020304" pitchFamily="18" charset="0"/>
                  </a:rPr>
                  <a:t>m</a:t>
                </a:r>
                <a:r>
                  <a:rPr lang="ru-RU" sz="2000" dirty="0">
                    <a:latin typeface="Times New Roman" panose="02020603050405020304" pitchFamily="18" charset="0"/>
                    <a:cs typeface="Times New Roman" panose="02020603050405020304" pitchFamily="18" charset="0"/>
                  </a:rPr>
                  <a:t>), но выразить массу из данной формулы, нам </a:t>
                </a:r>
              </a:p>
              <a:p>
                <a:pPr>
                  <a:lnSpc>
                    <a:spcPct val="90000"/>
                  </a:lnSpc>
                  <a:spcBef>
                    <a:spcPts val="1000"/>
                  </a:spcBef>
                </a:pPr>
                <a:r>
                  <a:rPr lang="ru-RU" sz="2000" dirty="0">
                    <a:latin typeface="Times New Roman" panose="02020603050405020304" pitchFamily="18" charset="0"/>
                    <a:cs typeface="Times New Roman" panose="02020603050405020304" pitchFamily="18" charset="0"/>
                  </a:rPr>
                  <a:t>мешает корень. Чтобы избавиться от корня, возведем обе части равенства в квадрат</a:t>
                </a:r>
              </a:p>
              <a:p>
                <a:pPr algn="ctr">
                  <a:lnSpc>
                    <a:spcPct val="90000"/>
                  </a:lnSpc>
                  <a:spcBef>
                    <a:spcPts val="1000"/>
                  </a:spcBef>
                </a:pPr>
                <a14:m>
                  <m:oMath xmlns:m="http://schemas.openxmlformats.org/officeDocument/2006/math">
                    <m:sSup>
                      <m:sSupPr>
                        <m:ctrlPr>
                          <a:rPr lang="ru-RU" sz="2800" i="1" smtClean="0">
                            <a:latin typeface="Cambria Math" panose="02040503050406030204" pitchFamily="18" charset="0"/>
                            <a:cs typeface="Times New Roman" panose="02020603050405020304" pitchFamily="18" charset="0"/>
                          </a:rPr>
                        </m:ctrlPr>
                      </m:sSupPr>
                      <m:e>
                        <m:r>
                          <a:rPr lang="en-US" sz="2800" b="0" i="1" smtClean="0">
                            <a:latin typeface="Cambria Math" panose="02040503050406030204" pitchFamily="18" charset="0"/>
                            <a:cs typeface="Times New Roman" panose="02020603050405020304" pitchFamily="18" charset="0"/>
                          </a:rPr>
                          <m:t>𝑇</m:t>
                        </m:r>
                      </m:e>
                      <m:sup>
                        <m:r>
                          <a:rPr lang="en-US" sz="2800" b="0" i="1" smtClean="0">
                            <a:latin typeface="Cambria Math" panose="02040503050406030204" pitchFamily="18" charset="0"/>
                            <a:cs typeface="Times New Roman" panose="02020603050405020304" pitchFamily="18" charset="0"/>
                          </a:rPr>
                          <m:t>2</m:t>
                        </m:r>
                      </m:sup>
                    </m:sSup>
                  </m:oMath>
                </a14:m>
                <a:r>
                  <a:rPr lang="en-US" sz="2800" dirty="0">
                    <a:latin typeface="Times New Roman" panose="02020603050405020304" pitchFamily="18" charset="0"/>
                    <a:cs typeface="Times New Roman" panose="02020603050405020304" pitchFamily="18" charset="0"/>
                  </a:rPr>
                  <a:t>= 4</a:t>
                </a:r>
                <a14:m>
                  <m:oMath xmlns:m="http://schemas.openxmlformats.org/officeDocument/2006/math">
                    <m:sSup>
                      <m:sSupPr>
                        <m:ctrlPr>
                          <a:rPr lang="en-US" sz="2800" i="1" smtClean="0">
                            <a:latin typeface="Cambria Math" panose="02040503050406030204" pitchFamily="18" charset="0"/>
                            <a:cs typeface="Times New Roman" panose="02020603050405020304" pitchFamily="18" charset="0"/>
                          </a:rPr>
                        </m:ctrlPr>
                      </m:sSupPr>
                      <m:e>
                        <m:r>
                          <m:rPr>
                            <m:nor/>
                          </m:rPr>
                          <a:rPr lang="el-GR" sz="2800" dirty="0" smtClean="0">
                            <a:latin typeface="Times New Roman" panose="02020603050405020304" pitchFamily="18" charset="0"/>
                            <a:cs typeface="Times New Roman" panose="02020603050405020304" pitchFamily="18" charset="0"/>
                          </a:rPr>
                          <m:t>π</m:t>
                        </m:r>
                      </m:e>
                      <m:sup>
                        <m:r>
                          <a:rPr lang="en-US" sz="2800" b="0" i="1" smtClean="0">
                            <a:latin typeface="Cambria Math" panose="02040503050406030204" pitchFamily="18" charset="0"/>
                            <a:cs typeface="Times New Roman" panose="02020603050405020304" pitchFamily="18" charset="0"/>
                          </a:rPr>
                          <m:t>2</m:t>
                        </m:r>
                      </m:sup>
                    </m:sSup>
                  </m:oMath>
                </a14:m>
                <a:r>
                  <a:rPr lang="en-US" sz="28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800" i="1" dirty="0" smtClean="0">
                            <a:latin typeface="Cambria Math" panose="02040503050406030204" pitchFamily="18" charset="0"/>
                            <a:cs typeface="Times New Roman" panose="02020603050405020304" pitchFamily="18" charset="0"/>
                          </a:rPr>
                        </m:ctrlPr>
                      </m:fPr>
                      <m:num>
                        <m:r>
                          <a:rPr lang="en-US" sz="2800" b="0" i="1" dirty="0" smtClean="0">
                            <a:latin typeface="Cambria Math" panose="02040503050406030204" pitchFamily="18" charset="0"/>
                            <a:cs typeface="Times New Roman" panose="02020603050405020304" pitchFamily="18" charset="0"/>
                          </a:rPr>
                          <m:t>𝑚</m:t>
                        </m:r>
                      </m:num>
                      <m:den>
                        <m:r>
                          <a:rPr lang="en-US" sz="2800" b="0" i="1" dirty="0" smtClean="0">
                            <a:latin typeface="Cambria Math" panose="02040503050406030204" pitchFamily="18" charset="0"/>
                            <a:cs typeface="Times New Roman" panose="02020603050405020304" pitchFamily="18" charset="0"/>
                          </a:rPr>
                          <m:t>𝑘</m:t>
                        </m:r>
                      </m:den>
                    </m:f>
                  </m:oMath>
                </a14:m>
                <a:endParaRPr lang="ru-RU" sz="2800" dirty="0">
                  <a:latin typeface="Times New Roman" panose="02020603050405020304" pitchFamily="18" charset="0"/>
                  <a:cs typeface="Times New Roman" panose="02020603050405020304" pitchFamily="18" charset="0"/>
                </a:endParaRPr>
              </a:p>
              <a:p>
                <a:pPr algn="ctr">
                  <a:lnSpc>
                    <a:spcPct val="90000"/>
                  </a:lnSpc>
                  <a:spcBef>
                    <a:spcPts val="1000"/>
                  </a:spcBef>
                </a:pPr>
                <a:r>
                  <a:rPr lang="ru-RU" sz="2000" dirty="0">
                    <a:latin typeface="Times New Roman" panose="02020603050405020304" pitchFamily="18" charset="0"/>
                    <a:cs typeface="Times New Roman" panose="02020603050405020304" pitchFamily="18" charset="0"/>
                  </a:rPr>
                  <a:t>Выразим массу</a:t>
                </a:r>
              </a:p>
              <a:p>
                <a:pPr algn="ctr">
                  <a:lnSpc>
                    <a:spcPct val="90000"/>
                  </a:lnSpc>
                  <a:spcBef>
                    <a:spcPts val="1000"/>
                  </a:spcBef>
                </a:pPr>
                <a:r>
                  <a:rPr lang="en-US" sz="2000" dirty="0">
                    <a:latin typeface="Times New Roman" panose="02020603050405020304" pitchFamily="18" charset="0"/>
                    <a:cs typeface="Times New Roman" panose="02020603050405020304" pitchFamily="18" charset="0"/>
                  </a:rPr>
                  <a:t>m=</a:t>
                </a:r>
                <a14:m>
                  <m:oMath xmlns:m="http://schemas.openxmlformats.org/officeDocument/2006/math">
                    <m:f>
                      <m:fPr>
                        <m:ctrlPr>
                          <a:rPr lang="en-US" sz="2000" i="1" smtClean="0">
                            <a:latin typeface="Cambria Math" panose="02040503050406030204" pitchFamily="18" charset="0"/>
                            <a:cs typeface="Times New Roman" panose="02020603050405020304" pitchFamily="18" charset="0"/>
                          </a:rPr>
                        </m:ctrlPr>
                      </m:fPr>
                      <m:num>
                        <m:sSup>
                          <m:sSupPr>
                            <m:ctrlPr>
                              <a:rPr lang="en-US" sz="200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𝑇</m:t>
                            </m:r>
                          </m:e>
                          <m:sup>
                            <m:r>
                              <a:rPr lang="en-US" sz="2000" b="0" i="1" smtClean="0">
                                <a:latin typeface="Cambria Math" panose="02040503050406030204" pitchFamily="18" charset="0"/>
                                <a:cs typeface="Times New Roman" panose="02020603050405020304" pitchFamily="18" charset="0"/>
                              </a:rPr>
                              <m:t>2</m:t>
                            </m:r>
                          </m:sup>
                        </m:sSup>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𝑘</m:t>
                        </m:r>
                      </m:num>
                      <m:den>
                        <m:r>
                          <a:rPr lang="en-US" sz="2000" b="0" i="1" smtClean="0">
                            <a:latin typeface="Cambria Math" panose="02040503050406030204" pitchFamily="18" charset="0"/>
                            <a:cs typeface="Times New Roman" panose="02020603050405020304" pitchFamily="18" charset="0"/>
                          </a:rPr>
                          <m:t>4</m:t>
                        </m:r>
                        <m:sSup>
                          <m:sSupPr>
                            <m:ctrlPr>
                              <a:rPr lang="en-US" sz="2000" b="0" i="1" smtClean="0">
                                <a:latin typeface="Cambria Math" panose="02040503050406030204" pitchFamily="18" charset="0"/>
                                <a:cs typeface="Times New Roman" panose="02020603050405020304" pitchFamily="18" charset="0"/>
                              </a:rPr>
                            </m:ctrlPr>
                          </m:sSupPr>
                          <m:e>
                            <m:r>
                              <m:rPr>
                                <m:nor/>
                              </m:rPr>
                              <a:rPr lang="el-GR" sz="2000" dirty="0" smtClean="0">
                                <a:latin typeface="Times New Roman" panose="02020603050405020304" pitchFamily="18" charset="0"/>
                                <a:cs typeface="Times New Roman" panose="02020603050405020304" pitchFamily="18" charset="0"/>
                              </a:rPr>
                              <m:t>π</m:t>
                            </m:r>
                          </m:e>
                          <m:sup>
                            <m:r>
                              <a:rPr lang="en-US" sz="2000" b="0" i="1" smtClean="0">
                                <a:latin typeface="Cambria Math" panose="02040503050406030204" pitchFamily="18" charset="0"/>
                                <a:cs typeface="Times New Roman" panose="02020603050405020304" pitchFamily="18" charset="0"/>
                              </a:rPr>
                              <m:t>2</m:t>
                            </m:r>
                          </m:sup>
                        </m:sSup>
                      </m:den>
                    </m:f>
                  </m:oMath>
                </a14:m>
                <a:endParaRPr lang="en-US" sz="2000" dirty="0">
                  <a:latin typeface="Times New Roman" panose="02020603050405020304" pitchFamily="18" charset="0"/>
                  <a:cs typeface="Times New Roman" panose="02020603050405020304" pitchFamily="18" charset="0"/>
                </a:endParaRPr>
              </a:p>
              <a:p>
                <a:pPr algn="ctr">
                  <a:lnSpc>
                    <a:spcPct val="90000"/>
                  </a:lnSpc>
                  <a:spcBef>
                    <a:spcPts val="1000"/>
                  </a:spcBef>
                </a:pPr>
                <a:r>
                  <a:rPr lang="ru-RU" sz="2000" dirty="0">
                    <a:latin typeface="Times New Roman" panose="02020603050405020304" pitchFamily="18" charset="0"/>
                    <a:cs typeface="Times New Roman" panose="02020603050405020304" pitchFamily="18" charset="0"/>
                  </a:rPr>
                  <a:t>Для решения данной задачи нам не известен только период, найдем его зная число </a:t>
                </a:r>
              </a:p>
              <a:p>
                <a:pPr algn="ctr">
                  <a:lnSpc>
                    <a:spcPct val="90000"/>
                  </a:lnSpc>
                  <a:spcBef>
                    <a:spcPts val="1000"/>
                  </a:spcBef>
                </a:pPr>
                <a:r>
                  <a:rPr lang="ru-RU" sz="2000" dirty="0">
                    <a:latin typeface="Times New Roman" panose="02020603050405020304" pitchFamily="18" charset="0"/>
                    <a:cs typeface="Times New Roman" panose="02020603050405020304" pitchFamily="18" charset="0"/>
                  </a:rPr>
                  <a:t>колебаний и время колебаний</a:t>
                </a:r>
              </a:p>
              <a:p>
                <a:pPr algn="ctr">
                  <a:lnSpc>
                    <a:spcPct val="90000"/>
                  </a:lnSpc>
                  <a:spcBef>
                    <a:spcPts val="1000"/>
                  </a:spcBef>
                </a:pPr>
                <a:r>
                  <a:rPr lang="en-US" sz="2000" dirty="0">
                    <a:latin typeface="Times New Roman" panose="02020603050405020304" pitchFamily="18" charset="0"/>
                    <a:cs typeface="Times New Roman" panose="02020603050405020304" pitchFamily="18" charset="0"/>
                  </a:rPr>
                  <a:t>T=</a:t>
                </a:r>
                <a14:m>
                  <m:oMath xmlns:m="http://schemas.openxmlformats.org/officeDocument/2006/math">
                    <m:f>
                      <m:fPr>
                        <m:ctrlPr>
                          <a:rPr lang="en-US" sz="2000" i="1" smtClean="0">
                            <a:latin typeface="Cambria Math" panose="02040503050406030204" pitchFamily="18" charset="0"/>
                            <a:cs typeface="Times New Roman" panose="02020603050405020304" pitchFamily="18" charset="0"/>
                          </a:rPr>
                        </m:ctrlPr>
                      </m:fPr>
                      <m:num>
                        <m:r>
                          <a:rPr lang="en-US" sz="2000" b="0" i="1" smtClean="0">
                            <a:latin typeface="Cambria Math" panose="02040503050406030204" pitchFamily="18" charset="0"/>
                            <a:cs typeface="Times New Roman" panose="02020603050405020304" pitchFamily="18" charset="0"/>
                          </a:rPr>
                          <m:t>𝑡</m:t>
                        </m:r>
                      </m:num>
                      <m:den>
                        <m:r>
                          <a:rPr lang="en-US" sz="2000" b="0" i="1" smtClean="0">
                            <a:latin typeface="Cambria Math" panose="02040503050406030204" pitchFamily="18" charset="0"/>
                            <a:cs typeface="Times New Roman" panose="02020603050405020304" pitchFamily="18" charset="0"/>
                          </a:rPr>
                          <m:t>𝑁</m:t>
                        </m:r>
                      </m:den>
                    </m:f>
                  </m:oMath>
                </a14:m>
                <a:endParaRPr lang="en-US" sz="2000" dirty="0">
                  <a:latin typeface="Times New Roman" panose="02020603050405020304" pitchFamily="18" charset="0"/>
                  <a:cs typeface="Times New Roman" panose="02020603050405020304" pitchFamily="18" charset="0"/>
                </a:endParaRPr>
              </a:p>
              <a:p>
                <a:pPr algn="ctr">
                  <a:lnSpc>
                    <a:spcPct val="90000"/>
                  </a:lnSpc>
                  <a:spcBef>
                    <a:spcPts val="1000"/>
                  </a:spcBef>
                </a:pPr>
                <a:r>
                  <a:rPr lang="ru-RU" sz="2000" dirty="0">
                    <a:latin typeface="Times New Roman" panose="02020603050405020304" pitchFamily="18" charset="0"/>
                    <a:cs typeface="Times New Roman" panose="02020603050405020304" pitchFamily="18" charset="0"/>
                  </a:rPr>
                  <a:t>Найдите период, полученное значение подставьте в формулу для массы, посчитайте </a:t>
                </a:r>
              </a:p>
              <a:p>
                <a:pPr algn="ctr">
                  <a:lnSpc>
                    <a:spcPct val="90000"/>
                  </a:lnSpc>
                  <a:spcBef>
                    <a:spcPts val="1000"/>
                  </a:spcBef>
                </a:pPr>
                <a:r>
                  <a:rPr lang="ru-RU" sz="2000" dirty="0">
                    <a:latin typeface="Times New Roman" panose="02020603050405020304" pitchFamily="18" charset="0"/>
                    <a:cs typeface="Times New Roman" panose="02020603050405020304" pitchFamily="18" charset="0"/>
                  </a:rPr>
                  <a:t>запишите ответ</a:t>
                </a:r>
              </a:p>
            </p:txBody>
          </p:sp>
        </mc:Choice>
        <mc:Fallback>
          <p:sp>
            <p:nvSpPr>
              <p:cNvPr id="4" name="TextBox 3">
                <a:extLst>
                  <a:ext uri="{FF2B5EF4-FFF2-40B4-BE49-F238E27FC236}">
                    <a16:creationId xmlns:a16="http://schemas.microsoft.com/office/drawing/2014/main" id="{727A42FB-FC48-4144-B1C7-B6DE045F4748}"/>
                  </a:ext>
                </a:extLst>
              </p:cNvPr>
              <p:cNvSpPr txBox="1">
                <a:spLocks noRot="1" noChangeAspect="1" noMove="1" noResize="1" noEditPoints="1" noAdjustHandles="1" noChangeArrowheads="1" noChangeShapeType="1" noTextEdit="1"/>
              </p:cNvSpPr>
              <p:nvPr/>
            </p:nvSpPr>
            <p:spPr>
              <a:xfrm>
                <a:off x="2611877" y="87557"/>
                <a:ext cx="9580123" cy="6770443"/>
              </a:xfrm>
              <a:prstGeom prst="rect">
                <a:avLst/>
              </a:prstGeom>
              <a:blipFill>
                <a:blip r:embed="rId2"/>
                <a:stretch>
                  <a:fillRect l="-1272" t="-1530" b="-630"/>
                </a:stretch>
              </a:blipFill>
            </p:spPr>
            <p:txBody>
              <a:bodyPr/>
              <a:lstStyle/>
              <a:p>
                <a:r>
                  <a:rPr lang="ru-RU">
                    <a:noFill/>
                  </a:rPr>
                  <a:t> </a:t>
                </a:r>
              </a:p>
            </p:txBody>
          </p:sp>
        </mc:Fallback>
      </mc:AlternateContent>
    </p:spTree>
    <p:extLst>
      <p:ext uri="{BB962C8B-B14F-4D97-AF65-F5344CB8AC3E}">
        <p14:creationId xmlns:p14="http://schemas.microsoft.com/office/powerpoint/2010/main" val="504622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345DA5-5E09-4D50-A228-33308DE5CF71}"/>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Задача № 4</a:t>
            </a:r>
          </a:p>
        </p:txBody>
      </p:sp>
      <p:sp>
        <p:nvSpPr>
          <p:cNvPr id="3" name="Объект 2">
            <a:extLst>
              <a:ext uri="{FF2B5EF4-FFF2-40B4-BE49-F238E27FC236}">
                <a16:creationId xmlns:a16="http://schemas.microsoft.com/office/drawing/2014/main" id="{85A1CC2A-2C64-453B-A291-6217E67285FD}"/>
              </a:ext>
            </a:extLst>
          </p:cNvPr>
          <p:cNvSpPr>
            <a:spLocks noGrp="1"/>
          </p:cNvSpPr>
          <p:nvPr>
            <p:ph idx="1"/>
          </p:nvPr>
        </p:nvSpPr>
        <p:spPr>
          <a:xfrm>
            <a:off x="838200" y="1825625"/>
            <a:ext cx="10995734" cy="1787587"/>
          </a:xfrm>
        </p:spPr>
        <p:txBody>
          <a:bodyPr/>
          <a:lstStyle/>
          <a:p>
            <a:pPr marL="0" indent="0" algn="just">
              <a:buNone/>
            </a:pPr>
            <a:r>
              <a:rPr lang="ru-RU" dirty="0">
                <a:latin typeface="Times New Roman" panose="02020603050405020304" pitchFamily="18" charset="0"/>
                <a:cs typeface="Times New Roman" panose="02020603050405020304" pitchFamily="18" charset="0"/>
              </a:rPr>
              <a:t>	Рыболов заметил, что за 10 секунд поплавок совершил 20 колебаний, а расстояние между соседними гребнями волны 1,2 м. Какова скорость распространения волны?</a:t>
            </a:r>
          </a:p>
        </p:txBody>
      </p:sp>
    </p:spTree>
    <p:extLst>
      <p:ext uri="{BB962C8B-B14F-4D97-AF65-F5344CB8AC3E}">
        <p14:creationId xmlns:p14="http://schemas.microsoft.com/office/powerpoint/2010/main" val="920940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08DE1EB-C31A-4889-99C1-692437BEA928}"/>
              </a:ext>
            </a:extLst>
          </p:cNvPr>
          <p:cNvSpPr>
            <a:spLocks noGrp="1"/>
          </p:cNvSpPr>
          <p:nvPr>
            <p:ph idx="1"/>
          </p:nvPr>
        </p:nvSpPr>
        <p:spPr>
          <a:xfrm>
            <a:off x="625136" y="644895"/>
            <a:ext cx="1603159" cy="3083726"/>
          </a:xfrm>
        </p:spPr>
        <p:txBody>
          <a:bodyPr/>
          <a:lstStyle/>
          <a:p>
            <a:pPr marL="0" indent="0">
              <a:buNone/>
            </a:pPr>
            <a:r>
              <a:rPr lang="ru-RU" dirty="0">
                <a:latin typeface="Times New Roman" panose="02020603050405020304" pitchFamily="18" charset="0"/>
                <a:cs typeface="Times New Roman" panose="02020603050405020304" pitchFamily="18" charset="0"/>
              </a:rPr>
              <a:t>Дано:</a:t>
            </a:r>
          </a:p>
          <a:p>
            <a:pPr marL="0" indent="0">
              <a:buNone/>
            </a:pPr>
            <a:r>
              <a:rPr lang="en-US" dirty="0">
                <a:latin typeface="Times New Roman" panose="02020603050405020304" pitchFamily="18" charset="0"/>
                <a:cs typeface="Times New Roman" panose="02020603050405020304" pitchFamily="18" charset="0"/>
              </a:rPr>
              <a:t>t=10 </a:t>
            </a:r>
            <a:r>
              <a:rPr lang="ru-RU" dirty="0">
                <a:latin typeface="Times New Roman" panose="02020603050405020304" pitchFamily="18" charset="0"/>
                <a:cs typeface="Times New Roman" panose="02020603050405020304" pitchFamily="18" charset="0"/>
              </a:rPr>
              <a:t>сек</a:t>
            </a:r>
          </a:p>
          <a:p>
            <a:pPr marL="0" indent="0">
              <a:buNone/>
            </a:pPr>
            <a:r>
              <a:rPr lang="en-US" dirty="0">
                <a:latin typeface="Times New Roman" panose="02020603050405020304" pitchFamily="18" charset="0"/>
                <a:cs typeface="Times New Roman" panose="02020603050405020304" pitchFamily="18" charset="0"/>
              </a:rPr>
              <a:t>N=20</a:t>
            </a:r>
          </a:p>
          <a:p>
            <a:pPr marL="0" indent="0">
              <a:buNone/>
            </a:pPr>
            <a:r>
              <a:rPr lang="el-GR" dirty="0">
                <a:latin typeface="Times New Roman" panose="02020603050405020304" pitchFamily="18" charset="0"/>
                <a:cs typeface="Times New Roman" panose="02020603050405020304" pitchFamily="18" charset="0"/>
              </a:rPr>
              <a:t>λ</a:t>
            </a:r>
            <a:r>
              <a:rPr lang="en-US" dirty="0">
                <a:latin typeface="Times New Roman" panose="02020603050405020304" pitchFamily="18" charset="0"/>
                <a:cs typeface="Times New Roman" panose="02020603050405020304" pitchFamily="18" charset="0"/>
              </a:rPr>
              <a:t>=1,2</a:t>
            </a:r>
            <a:r>
              <a:rPr lang="ru-RU" dirty="0">
                <a:latin typeface="Times New Roman" panose="02020603050405020304" pitchFamily="18" charset="0"/>
                <a:cs typeface="Times New Roman" panose="02020603050405020304" pitchFamily="18" charset="0"/>
              </a:rPr>
              <a:t>м</a:t>
            </a:r>
          </a:p>
          <a:p>
            <a:pPr marL="0" indent="0">
              <a:buNone/>
            </a:pPr>
            <a:r>
              <a:rPr lang="ru-RU" dirty="0">
                <a:latin typeface="Times New Roman" panose="02020603050405020304" pitchFamily="18" charset="0"/>
                <a:cs typeface="Times New Roman" panose="02020603050405020304" pitchFamily="18" charset="0"/>
              </a:rPr>
              <a:t>Найти:</a:t>
            </a:r>
          </a:p>
          <a:p>
            <a:pPr marL="0" indent="0">
              <a:buNone/>
            </a:pPr>
            <a:r>
              <a:rPr lang="ru-RU" dirty="0">
                <a:latin typeface="Times New Roman" panose="02020603050405020304" pitchFamily="18" charset="0"/>
                <a:cs typeface="Times New Roman" panose="02020603050405020304" pitchFamily="18" charset="0"/>
              </a:rPr>
              <a:t>ʋ - ?</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5334F97C-231F-4712-AF95-429282B84DAB}"/>
                  </a:ext>
                </a:extLst>
              </p:cNvPr>
              <p:cNvSpPr txBox="1"/>
              <p:nvPr/>
            </p:nvSpPr>
            <p:spPr>
              <a:xfrm>
                <a:off x="2858610" y="644895"/>
                <a:ext cx="8600496" cy="5132559"/>
              </a:xfrm>
              <a:prstGeom prst="rect">
                <a:avLst/>
              </a:prstGeom>
              <a:noFill/>
            </p:spPr>
            <p:txBody>
              <a:bodyPr wrap="none" rtlCol="0">
                <a:spAutoFit/>
              </a:bodyPr>
              <a:lstStyle/>
              <a:p>
                <a:r>
                  <a:rPr lang="ru-RU" sz="2800" dirty="0">
                    <a:latin typeface="Times New Roman" panose="02020603050405020304" pitchFamily="18" charset="0"/>
                    <a:cs typeface="Times New Roman" panose="02020603050405020304" pitchFamily="18" charset="0"/>
                  </a:rPr>
                  <a:t>Решение:</a:t>
                </a:r>
              </a:p>
              <a:p>
                <a:pPr algn="ctr"/>
                <a:r>
                  <a:rPr lang="ru-RU" sz="4000" dirty="0">
                    <a:latin typeface="Times New Roman" panose="02020603050405020304" pitchFamily="18" charset="0"/>
                    <a:cs typeface="Times New Roman" panose="02020603050405020304" pitchFamily="18" charset="0"/>
                  </a:rPr>
                  <a:t>ʋ = </a:t>
                </a:r>
                <a14:m>
                  <m:oMath xmlns:m="http://schemas.openxmlformats.org/officeDocument/2006/math">
                    <m:f>
                      <m:fPr>
                        <m:ctrlPr>
                          <a:rPr lang="ru-RU" sz="4000" i="1" smtClean="0">
                            <a:latin typeface="Cambria Math" panose="02040503050406030204" pitchFamily="18" charset="0"/>
                            <a:cs typeface="Times New Roman" panose="02020603050405020304" pitchFamily="18" charset="0"/>
                          </a:rPr>
                        </m:ctrlPr>
                      </m:fPr>
                      <m:num>
                        <m:r>
                          <m:rPr>
                            <m:nor/>
                          </m:rPr>
                          <a:rPr lang="el-GR" sz="4000" dirty="0" smtClean="0">
                            <a:latin typeface="Times New Roman" panose="02020603050405020304" pitchFamily="18" charset="0"/>
                            <a:cs typeface="Times New Roman" panose="02020603050405020304" pitchFamily="18" charset="0"/>
                          </a:rPr>
                          <m:t>λ</m:t>
                        </m:r>
                      </m:num>
                      <m:den>
                        <m:r>
                          <a:rPr lang="en-US" sz="4000" b="0" i="1" smtClean="0">
                            <a:latin typeface="Cambria Math" panose="02040503050406030204" pitchFamily="18" charset="0"/>
                            <a:cs typeface="Times New Roman" panose="02020603050405020304" pitchFamily="18" charset="0"/>
                          </a:rPr>
                          <m:t>𝑇</m:t>
                        </m:r>
                      </m:den>
                    </m:f>
                  </m:oMath>
                </a14:m>
                <a:endParaRPr lang="en-US" sz="2800"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Нам неизвестен период, находим его по формуле, зная </a:t>
                </a:r>
              </a:p>
              <a:p>
                <a:r>
                  <a:rPr lang="ru-RU" sz="2800" dirty="0">
                    <a:latin typeface="Times New Roman" panose="02020603050405020304" pitchFamily="18" charset="0"/>
                    <a:cs typeface="Times New Roman" panose="02020603050405020304" pitchFamily="18" charset="0"/>
                  </a:rPr>
                  <a:t>время колебаний и число колебаний</a:t>
                </a:r>
              </a:p>
              <a:p>
                <a:pPr algn="ctr"/>
                <a:r>
                  <a:rPr lang="en-US" sz="2800" dirty="0">
                    <a:latin typeface="Times New Roman" panose="02020603050405020304" pitchFamily="18" charset="0"/>
                    <a:cs typeface="Times New Roman" panose="02020603050405020304" pitchFamily="18" charset="0"/>
                  </a:rPr>
                  <a:t>T = </a:t>
                </a:r>
                <a14:m>
                  <m:oMath xmlns:m="http://schemas.openxmlformats.org/officeDocument/2006/math">
                    <m:f>
                      <m:fPr>
                        <m:ctrlPr>
                          <a:rPr lang="en-US"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𝑡</m:t>
                        </m:r>
                      </m:num>
                      <m:den>
                        <m:r>
                          <a:rPr lang="en-US" sz="2800" b="0" i="1" smtClean="0">
                            <a:latin typeface="Cambria Math" panose="02040503050406030204" pitchFamily="18" charset="0"/>
                            <a:cs typeface="Times New Roman" panose="02020603050405020304" pitchFamily="18" charset="0"/>
                          </a:rPr>
                          <m:t>𝑁</m:t>
                        </m:r>
                      </m:den>
                    </m:f>
                  </m:oMath>
                </a14:m>
                <a:endParaRPr lang="en-US" sz="2800" dirty="0">
                  <a:latin typeface="Times New Roman" panose="02020603050405020304" pitchFamily="18" charset="0"/>
                  <a:cs typeface="Times New Roman" panose="02020603050405020304" pitchFamily="18" charset="0"/>
                </a:endParaRPr>
              </a:p>
              <a:p>
                <a:pPr algn="ctr"/>
                <a:r>
                  <a:rPr lang="ru-RU" sz="2800" dirty="0">
                    <a:latin typeface="Times New Roman" panose="02020603050405020304" pitchFamily="18" charset="0"/>
                    <a:cs typeface="Times New Roman" panose="02020603050405020304" pitchFamily="18" charset="0"/>
                  </a:rPr>
                  <a:t>Подставьте числовые значения, посчитайте период </a:t>
                </a:r>
              </a:p>
              <a:p>
                <a:pPr algn="ctr"/>
                <a:r>
                  <a:rPr lang="ru-RU" sz="2800" dirty="0">
                    <a:latin typeface="Times New Roman" panose="02020603050405020304" pitchFamily="18" charset="0"/>
                    <a:cs typeface="Times New Roman" panose="02020603050405020304" pitchFamily="18" charset="0"/>
                  </a:rPr>
                  <a:t>колебаний, затем, полученное значение,</a:t>
                </a:r>
              </a:p>
              <a:p>
                <a:pPr algn="ctr"/>
                <a:r>
                  <a:rPr lang="ru-RU" sz="2800" dirty="0">
                    <a:latin typeface="Times New Roman" panose="02020603050405020304" pitchFamily="18" charset="0"/>
                    <a:cs typeface="Times New Roman" panose="02020603050405020304" pitchFamily="18" charset="0"/>
                  </a:rPr>
                  <a:t>подставьте в формулу скорости, проведите расчеты и</a:t>
                </a:r>
              </a:p>
              <a:p>
                <a:pPr algn="ctr"/>
                <a:r>
                  <a:rPr lang="ru-RU" sz="2800" dirty="0">
                    <a:latin typeface="Times New Roman" panose="02020603050405020304" pitchFamily="18" charset="0"/>
                    <a:cs typeface="Times New Roman" panose="02020603050405020304" pitchFamily="18" charset="0"/>
                  </a:rPr>
                  <a:t>запишите ответ</a:t>
                </a:r>
              </a:p>
              <a:p>
                <a:endParaRPr lang="ru-RU" sz="2800" dirty="0">
                  <a:latin typeface="Times New Roman" panose="02020603050405020304" pitchFamily="18" charset="0"/>
                  <a:cs typeface="Times New Roman" panose="02020603050405020304" pitchFamily="18" charset="0"/>
                </a:endParaRPr>
              </a:p>
            </p:txBody>
          </p:sp>
        </mc:Choice>
        <mc:Fallback>
          <p:sp>
            <p:nvSpPr>
              <p:cNvPr id="4" name="TextBox 3">
                <a:extLst>
                  <a:ext uri="{FF2B5EF4-FFF2-40B4-BE49-F238E27FC236}">
                    <a16:creationId xmlns:a16="http://schemas.microsoft.com/office/drawing/2014/main" id="{5334F97C-231F-4712-AF95-429282B84DAB}"/>
                  </a:ext>
                </a:extLst>
              </p:cNvPr>
              <p:cNvSpPr txBox="1">
                <a:spLocks noRot="1" noChangeAspect="1" noMove="1" noResize="1" noEditPoints="1" noAdjustHandles="1" noChangeArrowheads="1" noChangeShapeType="1" noTextEdit="1"/>
              </p:cNvSpPr>
              <p:nvPr/>
            </p:nvSpPr>
            <p:spPr>
              <a:xfrm>
                <a:off x="2858610" y="644895"/>
                <a:ext cx="8600496" cy="5132559"/>
              </a:xfrm>
              <a:prstGeom prst="rect">
                <a:avLst/>
              </a:prstGeom>
              <a:blipFill>
                <a:blip r:embed="rId2"/>
                <a:stretch>
                  <a:fillRect l="-1488" t="-1306" r="-425"/>
                </a:stretch>
              </a:blipFill>
            </p:spPr>
            <p:txBody>
              <a:bodyPr/>
              <a:lstStyle/>
              <a:p>
                <a:r>
                  <a:rPr lang="ru-RU">
                    <a:noFill/>
                  </a:rPr>
                  <a:t> </a:t>
                </a:r>
              </a:p>
            </p:txBody>
          </p:sp>
        </mc:Fallback>
      </mc:AlternateContent>
    </p:spTree>
    <p:extLst>
      <p:ext uri="{BB962C8B-B14F-4D97-AF65-F5344CB8AC3E}">
        <p14:creationId xmlns:p14="http://schemas.microsoft.com/office/powerpoint/2010/main" val="263911037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674</Words>
  <Application>Microsoft Office PowerPoint</Application>
  <PresentationFormat>Широкоэкранный</PresentationFormat>
  <Paragraphs>100</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Cambria Math</vt:lpstr>
      <vt:lpstr>Times New Roman</vt:lpstr>
      <vt:lpstr>Тема Office</vt:lpstr>
      <vt:lpstr>Изучение зависимости периода колебаний</vt:lpstr>
      <vt:lpstr>Задача № 1</vt:lpstr>
      <vt:lpstr>Презентация PowerPoint</vt:lpstr>
      <vt:lpstr>Задача № 2</vt:lpstr>
      <vt:lpstr>Презентация PowerPoint</vt:lpstr>
      <vt:lpstr>Задача №3</vt:lpstr>
      <vt:lpstr>Презентация PowerPoint</vt:lpstr>
      <vt:lpstr>Задача № 4</vt:lpstr>
      <vt:lpstr>Презентация PowerPoint</vt:lpstr>
      <vt:lpstr>Задача № 5</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Катя</dc:creator>
  <cp:lastModifiedBy>Катя</cp:lastModifiedBy>
  <cp:revision>9</cp:revision>
  <dcterms:created xsi:type="dcterms:W3CDTF">2020-10-26T12:37:56Z</dcterms:created>
  <dcterms:modified xsi:type="dcterms:W3CDTF">2020-10-26T13:50:15Z</dcterms:modified>
</cp:coreProperties>
</file>