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96" r:id="rId5"/>
  </p:sldMasterIdLst>
  <p:notesMasterIdLst>
    <p:notesMasterId r:id="rId35"/>
  </p:notesMasterIdLst>
  <p:sldIdLst>
    <p:sldId id="256" r:id="rId6"/>
    <p:sldId id="257" r:id="rId7"/>
    <p:sldId id="279" r:id="rId8"/>
    <p:sldId id="280" r:id="rId9"/>
    <p:sldId id="281" r:id="rId10"/>
    <p:sldId id="282" r:id="rId11"/>
    <p:sldId id="283" r:id="rId12"/>
    <p:sldId id="290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94" r:id="rId32"/>
    <p:sldId id="293" r:id="rId33"/>
    <p:sldId id="277" r:id="rId3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1" autoAdjust="0"/>
  </p:normalViewPr>
  <p:slideViewPr>
    <p:cSldViewPr>
      <p:cViewPr varScale="1">
        <p:scale>
          <a:sx n="60" d="100"/>
          <a:sy n="60" d="100"/>
        </p:scale>
        <p:origin x="142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7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8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9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0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1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2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3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4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5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6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7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8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89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0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1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2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93" name="Rectangle 24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07012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0275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32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432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432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32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C080D6-EF72-4F68-80A7-CEECFED9D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BE0CAA-B3D9-4581-92E5-4822D649B49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B806A8A-AF87-477C-A381-C43FAA556BA3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E4E5852-741E-4020-8EAF-58DAA4C5F4EE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922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2" name="Rectangle 4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E8C980-7EBD-4920-9CCF-726E5FD431F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BEB146-D4BE-4C53-861E-412522446A0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C4D0A1-B895-4D34-969C-880986B8B17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6850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100" smtClean="0">
                <a:latin typeface="Arial" panose="020B0604020202020204" pitchFamily="34" charset="0"/>
                <a:ea typeface="Microsoft YaHei" panose="020B0503020204020204" pitchFamily="34" charset="-122"/>
              </a:rPr>
              <a:t>Состав общепрофессиональных, профессиональных и профессионально-прикладных компетенций целесообразно оценивать с точки зрения их соответствия профессиональным стандартам. Понятие</a:t>
            </a:r>
          </a:p>
          <a:p>
            <a:pPr marL="215900" indent="-196850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100" smtClean="0">
                <a:latin typeface="Arial" panose="020B0604020202020204" pitchFamily="34" charset="0"/>
                <a:ea typeface="Microsoft YaHei" panose="020B0503020204020204" pitchFamily="34" charset="-122"/>
              </a:rPr>
              <a:t>Помимо этого, требования профессионального стандарта должны использоваться при со-</a:t>
            </a:r>
            <a:br>
              <a:rPr lang="ru-RU" altLang="ru-RU" sz="2100" smtClean="0">
                <a:latin typeface="Arial" panose="020B0604020202020204" pitchFamily="34" charset="0"/>
                <a:ea typeface="Microsoft YaHei" panose="020B0503020204020204" pitchFamily="34" charset="-122"/>
              </a:rPr>
            </a:br>
            <a:r>
              <a:rPr lang="ru-RU" altLang="ru-RU" sz="2100" smtClean="0">
                <a:latin typeface="Arial" panose="020B0604020202020204" pitchFamily="34" charset="0"/>
                <a:ea typeface="Microsoft YaHei" panose="020B0503020204020204" pitchFamily="34" charset="-122"/>
              </a:rPr>
              <a:t>ставлении образовательных стандартов и учебно-методических материалов, а также при выборе</a:t>
            </a:r>
            <a:br>
              <a:rPr lang="ru-RU" altLang="ru-RU" sz="2100" smtClean="0">
                <a:latin typeface="Arial" panose="020B0604020202020204" pitchFamily="34" charset="0"/>
                <a:ea typeface="Microsoft YaHei" panose="020B0503020204020204" pitchFamily="34" charset="-122"/>
              </a:rPr>
            </a:br>
            <a:r>
              <a:rPr lang="ru-RU" altLang="ru-RU" sz="2100" smtClean="0">
                <a:latin typeface="Arial" panose="020B0604020202020204" pitchFamily="34" charset="0"/>
                <a:ea typeface="Microsoft YaHei" panose="020B0503020204020204" pitchFamily="34" charset="-122"/>
              </a:rPr>
              <a:t>форм и методов обучения в системе профессионального образования.</a:t>
            </a:r>
          </a:p>
          <a:p>
            <a:pPr marL="215900" indent="-196850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sz="21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FCE7820-ACFA-4E8E-A70F-BEBE19FED8D5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EA8F0-5474-4B5F-9323-189D0B22DE5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2F7315-8CDD-42B9-96ED-1294DA60EB4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CAE251-E4E2-430B-B13D-3A946A52AE8E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6AB59-D6EE-4228-948E-9CC24780B99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6850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Два новых определения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04BA36A-BE50-44CC-8697-846E60A05972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B4A947-379E-4ED1-8A62-6C619C28228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683006-E02A-45D6-A148-B459808E486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A5A032-8106-42CD-82D4-BCDDE29A0F1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4D91F1-DEAD-4719-98B1-7171777A3B3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4095A1-2A3D-46AE-85E6-D1D3AD90011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B1FE3B-17C3-49D5-916E-9E7528147F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5E9175-AB1E-4E89-8185-58E7315277E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E94B96-90B5-43B2-AE55-BEB32DB2C5D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400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567528-ACBC-470B-A9F9-CDE3BD8511C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400" smtClean="0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C1A3DD-8AE3-4968-9E5F-A53A14A2AE5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400" smtClean="0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46138" indent="-325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3033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8240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346325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8035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607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179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751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fld id="{68A176E1-03E7-4CB5-8268-D4BFC1801F36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294312" cy="3970338"/>
          </a:xfrm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46138" indent="-3254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3033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824038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346325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8035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2607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179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75125" indent="-26035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fld id="{D16555D7-031F-4D3A-B7C8-6ED3E30680CF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12800"/>
            <a:ext cx="5294312" cy="3970338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60E66E-F1B5-40F9-9427-62EDD8FE00C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3AC6C-5C78-4CD0-8530-ECC0BA2F6FE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CCA21-8450-45AB-88E6-4E7514DE802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5603" name="Rectangle 1"/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4281488" y="10155238"/>
            <a:ext cx="32750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807B1A5-8D45-4CE1-9F37-CED915A1DA6B}" type="slidenum">
              <a:rPr lang="ru-RU" altLang="ru-RU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25605" name="Rectangle 3"/>
          <p:cNvSpPr>
            <a:spLocks noChangeArrowheads="1" noTextEdit="1"/>
          </p:cNvSpPr>
          <p:nvPr>
            <p:ph type="sldImg" idx="1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BFB71B-174D-4542-8DD3-3E0D5AD2C2C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9481E3-AC05-4BEE-BD4C-C2AA4DD042A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FDF1-50AD-4B53-98AE-6D183B734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50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6A060-50F9-494C-BBFC-75517F7C9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95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641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641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992-0E48-4ABD-A467-A90FFE06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41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34E5-A4D8-4F9F-8324-38C166944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60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DB0D-7FAD-483F-990B-E27293342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A88D-7D98-45F5-9471-FD9D4A942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21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81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1763713"/>
            <a:ext cx="4448175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5ADF-25F5-440D-B1B2-18137DC74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7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32FC-F19B-4D95-BB2A-B78E8BED9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6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B40A-D5DE-42CD-8DFF-90EB2F59B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17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5F68-E06C-4388-9C3C-838ED798A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10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88FB-3CEC-4D15-AD90-0952AC557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13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060C-5A28-4CC1-A1A6-21AFF9C1F3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00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D556-709C-4692-AB6B-0B49F32BE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15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33AD-C613-487C-BC84-38C18BB63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168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9800" y="303213"/>
            <a:ext cx="2262188" cy="6427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4162" cy="6427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5658-C004-4176-838F-8F60287A89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6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A10C-E394-488A-856F-2569B452B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0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BE966-4100-44D2-9014-86D1331E70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026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C304F-151A-4B29-932F-30A2FF01C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65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81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813" y="1763713"/>
            <a:ext cx="44497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F1A-8E69-402D-B877-CA5FD17B4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5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C327-AFC2-4106-95C9-EBB76100F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31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5699-B554-49C1-A1DA-DADB48E30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43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B8BF-B030-4A08-BFE1-3A28DB8D4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0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B74A-2F5D-4CE5-B741-52DBF3F7B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406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4FF4-BE4D-449E-8EBF-1F759F6064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217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AB37-6867-4FDF-929B-B4823E624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895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5DAE-56D9-4F8F-B6C3-408B61C41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232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1388" y="303213"/>
            <a:ext cx="2262187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5750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E988-86E8-4E11-AF2D-FAE7A2B5F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949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3723-A821-4B9E-A4F1-B3CE7F6A1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78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6D65-F67E-48DF-90D9-F4D9B01B3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553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6976-D924-4C10-BD39-A0DDAD5ED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053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49762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63713"/>
            <a:ext cx="4449763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BD9A-1612-486B-9761-CEFBD5A52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343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2DB4-A969-46B9-87B6-25BDB5251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676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166E-8677-41DB-95E0-4690C0475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8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A570-675D-4EE0-8CC2-B77C99B6A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652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0960-0B07-480B-AA80-07E785318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187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6403E-2411-47C2-9A15-6918C5981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374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51D-84DD-4F42-BAFD-4A5C6D92F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138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BFF5-71D3-4A50-9D59-15A34FF83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445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2975" y="303213"/>
            <a:ext cx="2262188" cy="6430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37337" cy="6430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3F13-54D7-4756-94DF-F0C615E3C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920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4c8aa36f7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92338"/>
            <a:ext cx="466883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297" y="286988"/>
            <a:ext cx="8568531" cy="1620430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3238" y="6884988"/>
            <a:ext cx="2352675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884988"/>
            <a:ext cx="3190875" cy="523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884988"/>
            <a:ext cx="2352675" cy="523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CC7267-CB49-450E-A175-537C74A179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817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D8B0-46BA-4F53-A21F-F80571DCD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208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ED8E-655F-4865-99C0-98B113882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202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68341" y="1763925"/>
            <a:ext cx="412325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9607" y="1763925"/>
            <a:ext cx="412325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55D8-69FE-498F-877B-B2C1E950A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556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48BB-F4E3-496E-BE6A-DAC24130C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78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EAE0-DA8A-4418-BF2F-9DD81764F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7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ECB6-536A-4313-9288-0DBABD5F9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650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C6B0-CBAA-47F5-881E-B9E24B317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656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96BDA-EDA5-4109-9B2C-DAAF5F89A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961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BBAA-E69C-40A0-A98C-0525E8690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690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8AA7-DAC2-4464-8A17-E4A6D0B04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953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9234" y="302738"/>
            <a:ext cx="2103630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8342" y="302738"/>
            <a:ext cx="614288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97D5-57F1-4D11-8267-667E3A6BA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78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245F-D490-459F-B015-15893C092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6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E041-6251-4BBA-A684-B52FE32AE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41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4D57-5736-4E3A-98FE-C67DE53D0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79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F1B0-2CD7-4A03-9EE7-E4E8FD311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7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28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98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75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098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533B4-196C-4524-B642-0DA32396E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4875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4875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288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28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E54A9-07A0-408C-B975-95A81A778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03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0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0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291EE9-438E-4BAC-8D31-4DCC0CD09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192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192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2037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3.1.18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203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E0F774-790F-44A1-8212-7403C7277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65_518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r="40158"/>
          <a:stretch>
            <a:fillRect/>
          </a:stretch>
        </p:blipFill>
        <p:spPr bwMode="auto">
          <a:xfrm>
            <a:off x="-39688" y="0"/>
            <a:ext cx="163988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06563" y="6875463"/>
            <a:ext cx="26685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07943" eaLnBrk="1" hangingPunct="1">
              <a:defRPr sz="1543" b="0" u="non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64063" y="6875463"/>
            <a:ext cx="31924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07943" eaLnBrk="1" hangingPunct="1">
              <a:defRPr sz="1543" b="0" u="non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884988"/>
            <a:ext cx="144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07943" eaLnBrk="1" hangingPunct="1">
              <a:defRPr sz="1543" b="0" u="none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A58A45D4-E2B6-4A69-AB8A-33015A768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303213"/>
            <a:ext cx="7859712" cy="1258887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1071563" y="-254000"/>
            <a:ext cx="1111250" cy="8066088"/>
          </a:xfrm>
          <a:custGeom>
            <a:avLst/>
            <a:gdLst>
              <a:gd name="T0" fmla="*/ 503238 w 635"/>
              <a:gd name="T1" fmla="*/ 249009 h 4672"/>
              <a:gd name="T2" fmla="*/ 0 w 635"/>
              <a:gd name="T3" fmla="*/ 4156412 h 4672"/>
              <a:gd name="T4" fmla="*/ 503238 w 635"/>
              <a:gd name="T5" fmla="*/ 7067779 h 4672"/>
              <a:gd name="T6" fmla="*/ 1008063 w 635"/>
              <a:gd name="T7" fmla="*/ 2663925 h 4672"/>
              <a:gd name="T8" fmla="*/ 503238 w 635"/>
              <a:gd name="T9" fmla="*/ 249009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007943" eaLnBrk="1" hangingPunct="1">
              <a:defRPr/>
            </a:pPr>
            <a:endParaRPr lang="ru-RU" sz="1984" b="1" u="sng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8438" y="1763713"/>
            <a:ext cx="84137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663300"/>
          </a:solidFill>
          <a:latin typeface="Calibri" pitchFamily="34" charset="0"/>
        </a:defRPr>
      </a:lvl5pPr>
      <a:lvl6pPr marL="503972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6pPr>
      <a:lvl7pPr marL="1007943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7pPr>
      <a:lvl8pPr marL="1511915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8pPr>
      <a:lvl9pPr marL="2015886" algn="r" rtl="0" fontAlgn="base">
        <a:spcBef>
          <a:spcPct val="0"/>
        </a:spcBef>
        <a:spcAft>
          <a:spcPct val="0"/>
        </a:spcAft>
        <a:defRPr sz="4850" b="1">
          <a:solidFill>
            <a:srgbClr val="663300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2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2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 rot="180000">
            <a:off x="7367588" y="384016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865188" y="4679950"/>
            <a:ext cx="8639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00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Лекция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Лектор: </a:t>
            </a:r>
            <a:r>
              <a:rPr lang="ru-RU" altLang="ru-RU" sz="2800"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35263" y="2717800"/>
            <a:ext cx="6911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/>
              <a:t>Учебно-методические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/>
              <a:t>комплексы дисциплин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b="1"/>
              <a:t>СТО 7.5.01-17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671888" y="6840538"/>
            <a:ext cx="29527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Красноярск 2020</a:t>
            </a:r>
          </a:p>
        </p:txBody>
      </p:sp>
      <p:pic>
        <p:nvPicPr>
          <p:cNvPr id="820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6427788"/>
            <a:ext cx="1044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03688"/>
            <a:ext cx="28797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79450"/>
            <a:ext cx="39592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51388" y="431800"/>
            <a:ext cx="50800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150"/>
              </a:spcAft>
              <a:buSzPct val="100000"/>
              <a:defRPr/>
            </a:pPr>
            <a:r>
              <a:rPr lang="ru-RU" altLang="ru-RU" sz="2500" b="1" smtClean="0"/>
              <a:t>Цели реализации Болонского соглашения в России</a:t>
            </a:r>
            <a:r>
              <a:rPr lang="ru-RU" altLang="ru-RU" sz="2500" smtClean="0"/>
              <a:t>:</a:t>
            </a:r>
          </a:p>
          <a:p>
            <a:pPr marL="203200" indent="-190500" eaLnBrk="1">
              <a:spcAft>
                <a:spcPts val="15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Введение системы точно определенных и сопоставимых степеней (дипломов); </a:t>
            </a:r>
          </a:p>
          <a:p>
            <a:pPr marL="203200" indent="-190500" eaLnBrk="1">
              <a:spcAft>
                <a:spcPts val="15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Введение системы двухэтапного высшего образования: базового и последипломного.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87338" y="3959225"/>
            <a:ext cx="626427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3200" indent="-2032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00"/>
              <a:t>Принятие системы кредитов – (система ECTS) для обеспечения мобильности студентов;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00"/>
              <a:t>Стимулирование мобильности студентов и преподавателей;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500"/>
              <a:t>Развитие европейского сотрудничества в области контроля качества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76263"/>
            <a:ext cx="46799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81000"/>
            <a:ext cx="4752975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46088"/>
            <a:ext cx="9070975" cy="12588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/>
              <a:t>В 2015 году утверждены ФГОС ВО по следующим специальностям и направлениям:</a:t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77813" y="1477963"/>
            <a:ext cx="9128125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57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31.05.02 - Педиатрия (уровень специалитета);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57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38.04.02 - Менеджмент (уровень магистратуры).</a:t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39738" y="2808288"/>
            <a:ext cx="907097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b="1"/>
              <a:t>В 2016 году утверждены ФГОС ВО по следующим специальностям и направлениям:</a:t>
            </a:r>
            <a:br>
              <a:rPr lang="ru-RU" altLang="ru-RU" sz="2800" b="1"/>
            </a:br>
            <a:endParaRPr lang="ru-RU" altLang="ru-RU" sz="2800" b="1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44463" y="3816350"/>
            <a:ext cx="9604375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25438" indent="-32543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31.05.01 - Лечебное дело (уровень специалитета);</a:t>
            </a:r>
          </a:p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31.05.03 - Стоматология (уровень специалитета);</a:t>
            </a:r>
          </a:p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30.05.03 – Медицинская кибернетика (специалитет)</a:t>
            </a:r>
          </a:p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39.03.02 - Социальная работа (уровень бакалавриата).</a:t>
            </a:r>
          </a:p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ct val="0"/>
              </a:spcAft>
              <a:buClrTx/>
              <a:buFontTx/>
              <a:buNone/>
            </a:pPr>
            <a:endParaRPr lang="ru-RU" altLang="ru-RU" sz="2800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87338" y="5997575"/>
            <a:ext cx="9575800" cy="11953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Сайт КрасГМУ — Структура — 25. Учебно-Методическое управление — Методический отдел — Методические рекомендации: ФГОС 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207963"/>
            <a:ext cx="9070975" cy="581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/>
              <a:t>БАЗОВЫЕ ИЗМЕНЕНИЯ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17500" y="788988"/>
            <a:ext cx="96043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/>
              <a:t>Федеральные государственные образовательные стандарты высшего  образования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768725" y="1954213"/>
            <a:ext cx="3492500" cy="1587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17500" y="2259013"/>
            <a:ext cx="9683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500" b="1"/>
              <a:t>Изменились коды специальностей/направлений подготовки</a:t>
            </a:r>
          </a:p>
        </p:txBody>
      </p:sp>
      <p:graphicFrame>
        <p:nvGraphicFramePr>
          <p:cNvPr id="13317" name="Group 5"/>
          <p:cNvGraphicFramePr>
            <a:graphicFrameLocks noGrp="1"/>
          </p:cNvGraphicFramePr>
          <p:nvPr/>
        </p:nvGraphicFramePr>
        <p:xfrm>
          <a:off x="198438" y="2936875"/>
          <a:ext cx="9683750" cy="4619625"/>
        </p:xfrm>
        <a:graphic>
          <a:graphicData uri="http://schemas.openxmlformats.org/drawingml/2006/table">
            <a:tbl>
              <a:tblPr/>
              <a:tblGrid>
                <a:gridCol w="2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526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Старые коды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ФГОС ВПО</a:t>
                      </a:r>
                    </a:p>
                  </a:txBody>
                  <a:tcPr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СПЕЦИАЛЬНОСТЬ/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НАПРАВЛЕНИЕ ПОДГОТОВКИ</a:t>
                      </a:r>
                    </a:p>
                  </a:txBody>
                  <a:tcPr marT="7272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Новые коды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ФГОС ВО</a:t>
                      </a:r>
                    </a:p>
                  </a:txBody>
                  <a:tcPr marT="7272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060101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Лечебное дело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31.05.01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060103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Педиатрия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31.05.02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060201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Стоматология</a:t>
                      </a:r>
                    </a:p>
                  </a:txBody>
                  <a:tcPr marT="7272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31.05.03 </a:t>
                      </a:r>
                    </a:p>
                  </a:txBody>
                  <a:tcPr marT="7272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080200.68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Менеджмент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38.04.02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6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040400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Социальная работа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39.03.02 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832475"/>
            <a:ext cx="504031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31800" y="503238"/>
            <a:ext cx="9648825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b="1" smtClean="0">
                <a:solidFill>
                  <a:srgbClr val="7E0021"/>
                </a:solidFill>
              </a:rPr>
              <a:t>Особенности учебных планов, разработанных в соответствии с ФГОС ВО:</a:t>
            </a:r>
            <a:r>
              <a:rPr lang="ru-RU" altLang="ru-RU" sz="2600" b="1" smtClean="0"/>
              <a:t> </a:t>
            </a:r>
          </a:p>
          <a:p>
            <a:pPr marL="431800" indent="-415925" eaLnBrk="1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Wingdings" charset="2"/>
              <a:buChar char=""/>
              <a:defRPr/>
            </a:pPr>
            <a:r>
              <a:rPr lang="ru-RU" altLang="ru-RU" sz="2600" b="1" smtClean="0"/>
              <a:t>компетентностный подход</a:t>
            </a:r>
            <a:r>
              <a:rPr lang="ru-RU" altLang="ru-RU" sz="2600" smtClean="0"/>
              <a:t> к их проектированию (ориентация на результаты обучения, выраженные в форме компетенций выпускника),</a:t>
            </a:r>
          </a:p>
          <a:p>
            <a:pPr marL="431800" indent="-415925" eaLnBrk="1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Wingdings" charset="2"/>
              <a:buChar char=""/>
              <a:defRPr/>
            </a:pPr>
            <a:r>
              <a:rPr lang="ru-RU" altLang="ru-RU" sz="2600" smtClean="0"/>
              <a:t>использование в качестве </a:t>
            </a:r>
            <a:r>
              <a:rPr lang="ru-RU" altLang="ru-RU" sz="2600" b="1" smtClean="0"/>
              <a:t>меры трудоемкости учебной</a:t>
            </a:r>
            <a:r>
              <a:rPr lang="ru-RU" altLang="ru-RU" sz="2600" smtClean="0"/>
              <a:t> </a:t>
            </a:r>
            <a:r>
              <a:rPr lang="ru-RU" altLang="ru-RU" sz="2600" b="1" smtClean="0"/>
              <a:t>работы </a:t>
            </a:r>
            <a:r>
              <a:rPr lang="ru-RU" altLang="ru-RU" sz="2600" smtClean="0"/>
              <a:t>студента</a:t>
            </a:r>
            <a:r>
              <a:rPr lang="ru-RU" altLang="ru-RU" sz="2600" b="1" smtClean="0"/>
              <a:t> зачетной единицы трудоемкости</a:t>
            </a:r>
            <a:r>
              <a:rPr lang="ru-RU" altLang="ru-RU" sz="2600" smtClean="0"/>
              <a:t> (ЗЕТ=1 кредит), размер которой соответствует 36 академическим часам (АЧ=45 мин) или 27 астрономических часов;</a:t>
            </a:r>
          </a:p>
          <a:p>
            <a:pPr marL="431800" indent="-415925" eaLnBrk="1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90000"/>
              <a:buFont typeface="Wingdings" charset="2"/>
              <a:buChar char=""/>
              <a:defRPr/>
            </a:pPr>
            <a:r>
              <a:rPr lang="ru-RU" altLang="ru-RU" sz="2600" smtClean="0"/>
              <a:t>модульный/интегрированный принцип представления содержания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360363"/>
            <a:ext cx="9763125" cy="6477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100" b="1" smtClean="0">
                <a:solidFill>
                  <a:srgbClr val="004586"/>
                </a:solidFill>
              </a:rPr>
              <a:t>Изменения в </a:t>
            </a:r>
            <a:r>
              <a:rPr lang="ru-RU" altLang="ru-RU" sz="3600" b="1" smtClean="0">
                <a:solidFill>
                  <a:srgbClr val="004586"/>
                </a:solidFill>
              </a:rPr>
              <a:t>ФГОС ВО</a:t>
            </a:r>
            <a:r>
              <a:rPr lang="ru-RU" altLang="ru-RU" sz="3200" b="1" smtClean="0">
                <a:solidFill>
                  <a:srgbClr val="004586"/>
                </a:solidFill>
              </a:rPr>
              <a:t> </a:t>
            </a:r>
            <a:r>
              <a:rPr lang="ru-RU" altLang="ru-RU" sz="3100" b="1" smtClean="0">
                <a:solidFill>
                  <a:srgbClr val="004586"/>
                </a:solidFill>
              </a:rPr>
              <a:t> по сравнению с</a:t>
            </a:r>
            <a:r>
              <a:rPr lang="ru-RU" altLang="ru-RU" sz="3200" b="1" smtClean="0">
                <a:solidFill>
                  <a:srgbClr val="004586"/>
                </a:solidFill>
              </a:rPr>
              <a:t> </a:t>
            </a:r>
            <a:r>
              <a:rPr lang="ru-RU" altLang="ru-RU" sz="3600" b="1" smtClean="0">
                <a:solidFill>
                  <a:srgbClr val="004586"/>
                </a:solidFill>
              </a:rPr>
              <a:t>ФГОС ВПО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4825" y="1143000"/>
            <a:ext cx="90709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/>
              <a:t>Объем программы в очной форме обучения, реализуемой за один учебный год составляет</a:t>
            </a:r>
            <a:r>
              <a:rPr lang="ru-RU" altLang="ru-RU" sz="2800" b="1"/>
              <a:t> 60 ЗЕ (2160 ак.ч.) </a:t>
            </a:r>
            <a:r>
              <a:rPr lang="ru-RU" altLang="ru-RU" sz="2800"/>
              <a:t>в год;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Объем программы по индивидуальному учебному плану, реализуемой за один учебный год устанавливается </a:t>
            </a:r>
            <a:r>
              <a:rPr lang="ru-RU" altLang="ru-RU" sz="2600" b="1"/>
              <a:t>не более 75 ЗЕ </a:t>
            </a:r>
            <a:r>
              <a:rPr lang="ru-RU" altLang="ru-RU" sz="2600"/>
              <a:t>в год;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4319588"/>
            <a:ext cx="94265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800" i="1" smtClean="0">
                <a:latin typeface="Calibri" charset="0"/>
              </a:rPr>
              <a:t>Отдельно оговариваются возможности реализации образовательных программ с применением</a:t>
            </a:r>
            <a:r>
              <a:rPr lang="ru-RU" altLang="ru-RU" sz="2800" smtClean="0">
                <a:latin typeface="Calibri" charset="0"/>
              </a:rPr>
              <a:t>: </a:t>
            </a:r>
          </a:p>
          <a:p>
            <a:pPr marL="546100" indent="38100" eaLnBrk="1" hangingPunct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b="1" smtClean="0">
                <a:latin typeface="Calibri" charset="0"/>
              </a:rPr>
              <a:t>электронного обучения;</a:t>
            </a:r>
          </a:p>
          <a:p>
            <a:pPr marL="546100" indent="38100" eaLnBrk="1" hangingPunct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b="1" smtClean="0">
                <a:latin typeface="Calibri" charset="0"/>
              </a:rPr>
              <a:t>дистанционных образовательных технологий; </a:t>
            </a:r>
          </a:p>
          <a:p>
            <a:pPr marL="546100" indent="38100" eaLnBrk="1" hangingPunct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b="1" smtClean="0">
                <a:latin typeface="Calibri" charset="0"/>
              </a:rPr>
              <a:t>сетевой формы</a:t>
            </a:r>
            <a:r>
              <a:rPr lang="ru-RU" altLang="ru-RU" sz="3200" b="1" smtClean="0">
                <a:latin typeface="Calibri" charset="0"/>
              </a:rPr>
              <a:t>.</a:t>
            </a:r>
          </a:p>
          <a:p>
            <a:pPr eaLnBrk="1" hangingPunct="1">
              <a:buSzPct val="100000"/>
              <a:defRPr/>
            </a:pPr>
            <a:endParaRPr lang="ru-RU" altLang="ru-RU" sz="3200" b="1" smtClean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70975" cy="6238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smtClean="0">
                <a:solidFill>
                  <a:srgbClr val="7E0021"/>
                </a:solidFill>
              </a:rPr>
              <a:t>Изменения в структуре компетенций</a:t>
            </a:r>
            <a:r>
              <a:rPr lang="ru-RU" altLang="ru-RU" sz="3200" smtClean="0">
                <a:solidFill>
                  <a:srgbClr val="7E0021"/>
                </a:solidFill>
              </a:rPr>
              <a:t> 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90500" y="3814763"/>
            <a:ext cx="70088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5438" indent="-32543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 b="1"/>
              <a:t>ОК </a:t>
            </a:r>
            <a:r>
              <a:rPr lang="ru-RU" altLang="ru-RU" sz="2800"/>
              <a:t>и</a:t>
            </a:r>
            <a:r>
              <a:rPr lang="ru-RU" altLang="ru-RU" sz="2800" b="1"/>
              <a:t> ОПК</a:t>
            </a:r>
            <a:r>
              <a:rPr lang="ru-RU" altLang="ru-RU" sz="2800"/>
              <a:t> носят </a:t>
            </a:r>
            <a:r>
              <a:rPr lang="ru-RU" altLang="ru-RU" sz="2800" b="1"/>
              <a:t>универсальный характер </a:t>
            </a:r>
            <a:r>
              <a:rPr lang="ru-RU" altLang="ru-RU" sz="2800"/>
              <a:t>для всех специальностей УГ «Клиническая медицина»</a:t>
            </a:r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434975" y="2168525"/>
            <a:ext cx="9323388" cy="1381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5E5"/>
              </a:gs>
              <a:gs pos="100000">
                <a:srgbClr val="FFA7A4"/>
              </a:gs>
            </a:gsLst>
            <a:lin ang="5400000" scaled="1"/>
          </a:gradFill>
          <a:ln w="9360">
            <a:solidFill>
              <a:srgbClr val="BE4B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b="1"/>
              <a:t>Помимо ОК и ПК</a:t>
            </a: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b="1"/>
              <a:t> добавились общепрофессиональные компетенции (ОПК) 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887788"/>
            <a:ext cx="22320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66738" y="863600"/>
            <a:ext cx="93694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Компетенция</a:t>
            </a:r>
            <a:r>
              <a:rPr lang="ru-RU" altLang="ru-RU" sz="2400">
                <a:latin typeface="Arial" panose="020B0604020202020204" pitchFamily="34" charset="0"/>
              </a:rPr>
              <a:t> – это способность применять знания, умения, навыки и личностные качества для успешной деятельности в определенной области.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488" y="5413375"/>
            <a:ext cx="7197725" cy="1384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spcBef>
                <a:spcPts val="638"/>
              </a:spcBef>
              <a:spcAft>
                <a:spcPts val="1425"/>
              </a:spcAft>
              <a:buClr>
                <a:srgbClr val="FF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Вуз может дополнить список ПК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с учетом ориентации программ на конкретные области знаний и (или) вид(ы) деятельности.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98725" y="76200"/>
            <a:ext cx="7156450" cy="7635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smtClean="0"/>
              <a:t>Особое внимание!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357438" y="747713"/>
            <a:ext cx="7366000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/>
              <a:t>к материально-техническому обеспечению ООП при обучении лиц с ограниченными возможностями здоровья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92088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625" y="2257425"/>
            <a:ext cx="9961563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25438" indent="-325438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b="1" smtClean="0">
                <a:latin typeface="Calibri" charset="0"/>
              </a:rPr>
              <a:t>Срок обучения </a:t>
            </a:r>
            <a:r>
              <a:rPr lang="ru-RU" altLang="ru-RU" sz="2200" smtClean="0">
                <a:latin typeface="Calibri" charset="0"/>
              </a:rPr>
              <a:t>может быть </a:t>
            </a:r>
            <a:r>
              <a:rPr lang="ru-RU" altLang="ru-RU" sz="2200" b="1" smtClean="0">
                <a:latin typeface="Calibri" charset="0"/>
              </a:rPr>
              <a:t>увеличен </a:t>
            </a:r>
            <a:r>
              <a:rPr lang="ru-RU" altLang="ru-RU" sz="2200" smtClean="0">
                <a:latin typeface="Calibri" charset="0"/>
              </a:rPr>
              <a:t>по желанию не более чем </a:t>
            </a:r>
            <a:r>
              <a:rPr lang="ru-RU" altLang="ru-RU" sz="2200" b="1" smtClean="0">
                <a:latin typeface="Calibri" charset="0"/>
              </a:rPr>
              <a:t>на 1 год </a:t>
            </a:r>
            <a:r>
              <a:rPr lang="ru-RU" altLang="ru-RU" sz="2200" smtClean="0">
                <a:latin typeface="Calibri" charset="0"/>
              </a:rPr>
              <a:t>по сравнению со сроком получения образования для соответствующей формы обучения. 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smtClean="0">
                <a:latin typeface="Calibri" charset="0"/>
              </a:rPr>
              <a:t>Обеспечивается возможность освоения </a:t>
            </a:r>
            <a:r>
              <a:rPr lang="ru-RU" altLang="ru-RU" sz="2200" b="1" smtClean="0">
                <a:latin typeface="Calibri" charset="0"/>
              </a:rPr>
              <a:t>дисциплин (модулей) по выбору</a:t>
            </a:r>
            <a:r>
              <a:rPr lang="ru-RU" altLang="ru-RU" sz="2200" smtClean="0">
                <a:latin typeface="Calibri" charset="0"/>
              </a:rPr>
              <a:t>, в том числе </a:t>
            </a:r>
            <a:r>
              <a:rPr lang="ru-RU" altLang="ru-RU" sz="2200" b="1" smtClean="0">
                <a:latin typeface="Calibri" charset="0"/>
              </a:rPr>
              <a:t>специальные условия инвалидам и лицам</a:t>
            </a:r>
            <a:r>
              <a:rPr lang="ru-RU" altLang="ru-RU" sz="2200" smtClean="0">
                <a:latin typeface="Calibri" charset="0"/>
              </a:rPr>
              <a:t>, с ограниченными возможностями здоровья, в объеме не менее 30 процентов вариативной части Блока 1 "Дисциплины (модули)".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smtClean="0">
                <a:latin typeface="Calibri" charset="0"/>
              </a:rPr>
              <a:t>Организация устанавливает </a:t>
            </a:r>
            <a:r>
              <a:rPr lang="ru-RU" altLang="ru-RU" sz="2200" b="1" smtClean="0">
                <a:latin typeface="Calibri" charset="0"/>
              </a:rPr>
              <a:t>особый порядок </a:t>
            </a:r>
            <a:r>
              <a:rPr lang="ru-RU" altLang="ru-RU" sz="2200" smtClean="0">
                <a:latin typeface="Calibri" charset="0"/>
              </a:rPr>
              <a:t>освоения дисциплин (модулей) по </a:t>
            </a:r>
            <a:r>
              <a:rPr lang="ru-RU" altLang="ru-RU" sz="2200" b="1" smtClean="0">
                <a:latin typeface="Calibri" charset="0"/>
              </a:rPr>
              <a:t>физической культуре и спорту </a:t>
            </a:r>
            <a:r>
              <a:rPr lang="ru-RU" altLang="ru-RU" sz="2200" smtClean="0">
                <a:latin typeface="Calibri" charset="0"/>
              </a:rPr>
              <a:t>с учетом состояния их здоровья.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smtClean="0">
                <a:latin typeface="Calibri" charset="0"/>
              </a:rPr>
              <a:t>Организация </a:t>
            </a:r>
            <a:r>
              <a:rPr lang="ru-RU" altLang="ru-RU" sz="2200" b="1" smtClean="0">
                <a:latin typeface="Calibri" charset="0"/>
              </a:rPr>
              <a:t>обеспечивает печатными и (или) электронными </a:t>
            </a:r>
            <a:r>
              <a:rPr lang="ru-RU" altLang="ru-RU" sz="2200" smtClean="0">
                <a:latin typeface="Calibri" charset="0"/>
              </a:rPr>
              <a:t>образовательными </a:t>
            </a:r>
            <a:r>
              <a:rPr lang="ru-RU" altLang="ru-RU" sz="2200" b="1" smtClean="0">
                <a:latin typeface="Calibri" charset="0"/>
              </a:rPr>
              <a:t>ресурсами в формах, адаптированных</a:t>
            </a:r>
            <a:r>
              <a:rPr lang="ru-RU" altLang="ru-RU" sz="2200" smtClean="0">
                <a:latin typeface="Calibri" charset="0"/>
              </a:rPr>
              <a:t> к ограничениям их здоровья.</a:t>
            </a:r>
          </a:p>
          <a:p>
            <a:pPr eaLnBrk="1" hangingPunct="1">
              <a:spcBef>
                <a:spcPts val="338"/>
              </a:spcBef>
              <a:buClr>
                <a:srgbClr val="FF0000"/>
              </a:buClr>
              <a:buSzPct val="45000"/>
              <a:buFont typeface="Arial" charset="0"/>
              <a:buChar char="•"/>
              <a:defRPr/>
            </a:pPr>
            <a:r>
              <a:rPr lang="ru-RU" altLang="ru-RU" sz="2200" b="1" smtClean="0">
                <a:latin typeface="Calibri" charset="0"/>
              </a:rPr>
              <a:t>Выбор мест прохождения практик </a:t>
            </a:r>
            <a:r>
              <a:rPr lang="ru-RU" altLang="ru-RU" sz="2200" smtClean="0">
                <a:latin typeface="Calibri" charset="0"/>
              </a:rPr>
              <a:t>для лиц с ограниченными возможностями здоровья производится </a:t>
            </a:r>
            <a:r>
              <a:rPr lang="ru-RU" altLang="ru-RU" sz="2200" b="1" smtClean="0">
                <a:latin typeface="Calibri" charset="0"/>
              </a:rPr>
              <a:t>с учетом состояния здоровья </a:t>
            </a:r>
            <a:r>
              <a:rPr lang="ru-RU" altLang="ru-RU" sz="2200" smtClean="0">
                <a:latin typeface="Calibri" charset="0"/>
              </a:rPr>
              <a:t>обучающихся и требований по доступности.</a:t>
            </a:r>
          </a:p>
          <a:p>
            <a:pPr marL="341313" indent="-323850" eaLnBrk="1" hangingPunct="1">
              <a:spcBef>
                <a:spcPts val="338"/>
              </a:spcBef>
              <a:buSzPct val="45000"/>
              <a:defRPr/>
            </a:pPr>
            <a:endParaRPr lang="ru-RU" altLang="ru-RU" sz="2200" smtClean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120650"/>
            <a:ext cx="9072563" cy="779463"/>
          </a:xfrm>
        </p:spPr>
        <p:txBody>
          <a:bodyPr/>
          <a:lstStyle/>
          <a:p>
            <a:pPr algn="ctr" eaLnBrk="1" hangingPunct="1">
              <a:lnSpc>
                <a:spcPts val="32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smtClean="0"/>
              <a:t>Изменения ФГОС ВО в разделе</a:t>
            </a:r>
            <a:br>
              <a:rPr lang="ru-RU" altLang="ru-RU" sz="3200" b="1" smtClean="0"/>
            </a:br>
            <a:r>
              <a:rPr lang="ru-RU" altLang="ru-RU" sz="3200" b="1" smtClean="0"/>
              <a:t> «Требования к структуре программы»</a:t>
            </a:r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212725" y="1116013"/>
          <a:ext cx="9867900" cy="6315075"/>
        </p:xfrm>
        <a:graphic>
          <a:graphicData uri="http://schemas.openxmlformats.org/drawingml/2006/table">
            <a:tbl>
              <a:tblPr/>
              <a:tblGrid>
                <a:gridCol w="380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ФГОС ВПО</a:t>
                      </a:r>
                    </a:p>
                  </a:txBody>
                  <a:tcPr marT="45724" marB="45724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ФГОС ВО</a:t>
                      </a:r>
                    </a:p>
                  </a:txBody>
                  <a:tcPr marT="45724" marB="45724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75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Деление проводилось по циклам: 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ГСЭ; математический, естественно-научный цикл; профессиональный цикл и др.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Выделены три блока: Дисциплины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(базовая часть и вариативная часть),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практики (НИР)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(базовая часть и вариативная часть) и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ГИА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679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Дисциплины базовой части </a:t>
                      </a: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по каждому циклу были </a:t>
                      </a: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прописаны в стандарте.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 базовую часть включаются дисциплины утвержденные стандартом: Философия, История, Иностранный язык, БЖД, Физическая культура.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(Кроме магистратуры). 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Остальные вуз определяет 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самостоятельно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.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756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Дисциплина «Физическая культура» 2 ЗЕ (400 часов). </a:t>
                      </a: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(Кроме магистратуры)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Дисциплина «Физическая культура» делится на две: 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базовая часть  (не менее 72 академических часов, 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2 ЗЕ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) и элективных дисциплин (не менее 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328</a:t>
                      </a:r>
                      <a:r>
                        <a:rPr kumimoji="0" lang="ru-RU" alt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академических часов).</a:t>
                      </a: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(Кроме магистратуры)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83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Определен</a:t>
                      </a: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 набор требуемых знаний, умений и владений</a:t>
                      </a:r>
                      <a:b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</a:b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выпускника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5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2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3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9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6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3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Набор требуемых знаний, умений и владений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выпускника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отсутствует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301625"/>
            <a:ext cx="9961562" cy="12604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900" b="1" smtClean="0"/>
              <a:t>Изменения в разделе</a:t>
            </a:r>
            <a:br>
              <a:rPr lang="ru-RU" altLang="ru-RU" sz="2900" b="1" smtClean="0"/>
            </a:br>
            <a:r>
              <a:rPr lang="ru-RU" altLang="ru-RU" sz="2900" b="1" smtClean="0"/>
              <a:t> «Требования к условиям реализации образовательных программ»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025650"/>
            <a:ext cx="3344863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793875"/>
            <a:ext cx="2524125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58763" y="3859213"/>
            <a:ext cx="46513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 b="1"/>
              <a:t>Электронная информационно-образовательная среда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5519738" y="3859213"/>
            <a:ext cx="42179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 b="1"/>
              <a:t>Электронно-библиотечная среда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040313" y="5195888"/>
            <a:ext cx="50403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68288" indent="-26828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Неограниченный доступ к ЭБС;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Доступ из любой точки.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0638" y="5213350"/>
            <a:ext cx="516413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68288" indent="-268288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600"/>
              <a:t>Формирование электронного портфолио обучающегося с сохранением работ, рецензий и оценок;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None/>
            </a:pPr>
            <a:endParaRPr lang="ru-RU" altLang="ru-RU" sz="260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559175" y="4638675"/>
            <a:ext cx="32861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/>
              <a:t>ДОЛЖНА ОБЕСПЕЧИТЬ: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5472113" y="6234113"/>
            <a:ext cx="4176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/>
              <a:t>Фиксацию хода образовательного процесса.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333366"/>
                </a:solidFill>
              </a:rPr>
              <a:t>План лекции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575800" cy="3541713"/>
          </a:xfrm>
        </p:spPr>
        <p:txBody>
          <a:bodyPr/>
          <a:lstStyle/>
          <a:p>
            <a:pPr indent="-311150" eaLnBrk="1"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 smtClean="0"/>
              <a:t>1. Введение.</a:t>
            </a:r>
            <a:r>
              <a:rPr lang="ru-RU" altLang="ru-RU" sz="2800" smtClean="0"/>
              <a:t> История. Определение основных понятий.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smtClean="0"/>
              <a:t>2. Федеральный государственный образовательный стандарт высшего образования (ФГОС ВО).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smtClean="0"/>
              <a:t>3. Учебно-методический комплекс дисциплины (УМКД)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smtClean="0"/>
              <a:t>4. Рабочая программа дисциплины.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 smtClean="0"/>
              <a:t>5. Заключение.</a:t>
            </a:r>
          </a:p>
          <a:p>
            <a:pPr indent="-311150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altLang="ru-RU" sz="2800" b="1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878388"/>
            <a:ext cx="2074862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88913" y="2592388"/>
            <a:ext cx="99615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/>
              <a:t>При реализации образовательной программы организация обеспечивает: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 b="1"/>
              <a:t>УМКД</a:t>
            </a:r>
            <a:r>
              <a:rPr lang="ru-RU" altLang="ru-RU" sz="3200"/>
              <a:t> по всем дисциплинам/практикам/ГИА, в том числе фондами оценочных средств для проведения текущей, промежуточной и итоговой аттестаций.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6713"/>
            <a:ext cx="13208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93838" y="287338"/>
            <a:ext cx="8586787" cy="17287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 smtClean="0"/>
              <a:t>Приказ Минобрнауки РФ  от 19 декабря 2013г. № 1367</a:t>
            </a:r>
            <a:br>
              <a:rPr lang="ru-RU" altLang="ru-RU" sz="2200" b="1" smtClean="0"/>
            </a:br>
            <a:r>
              <a:rPr lang="ru-RU" altLang="ru-RU" sz="2200" b="1" smtClean="0"/>
              <a:t> «Об утверждении порядка  организации и осуществления образовательной деятельности по образовательным программам высшего образования – программам бакалавриата, программам специалитета, программам магистратуры 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768350" y="5918200"/>
            <a:ext cx="887888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38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 i="1"/>
              <a:t>ГИА — государственная итоговая аттестация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079500" y="808038"/>
            <a:ext cx="8999538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667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Учебно-методический комплекс дисциплины</a:t>
            </a:r>
            <a:r>
              <a:rPr lang="ru-RU" altLang="ru-RU" sz="2800"/>
              <a:t> </a:t>
            </a:r>
            <a:r>
              <a:rPr lang="ru-RU" altLang="ru-RU" sz="2800" b="1"/>
              <a:t>(УМКД) – это пакет основной учебно-методической документации</a:t>
            </a:r>
            <a:r>
              <a:rPr lang="ru-RU" altLang="ru-RU" sz="2800"/>
              <a:t>, утверждённый в порядке, установленном внутренними регламентами вуза, способствующий успешному освоению дисциплины.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Учебно-методический комплекс дисциплины (УМКД) </a:t>
            </a:r>
            <a:r>
              <a:rPr lang="ru-RU" altLang="ru-RU" sz="2800"/>
              <a:t>является обязательной частью ООП, разрабатываемой высшим учебным заведением согласно ФГОС ВО по всем дисциплинам учебного плана отдельно по каждой специальности / направлению подготовки для всех форм обучения.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936625" y="539750"/>
            <a:ext cx="8823325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</a:rPr>
              <a:t>Компоненты УМКД: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</a:rPr>
              <a:t>См.Рис.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/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I. Законодательная и нормативная база образовательного процесса</a:t>
            </a:r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II. </a:t>
            </a:r>
            <a:r>
              <a:rPr lang="ru-RU" altLang="ru-RU" sz="2800" b="1"/>
              <a:t>Рабочая программа дисциплины. Приложения к рабочей программе.</a:t>
            </a:r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III. Учебно-методическое и информационное обеспечение рабочей программы </a:t>
            </a:r>
          </a:p>
          <a:p>
            <a:pPr eaLnBrk="1">
              <a:lnSpc>
                <a:spcPct val="100000"/>
              </a:lnSpc>
              <a:spcAft>
                <a:spcPts val="1563"/>
              </a:spcAft>
              <a:buClrTx/>
              <a:buFontTx/>
              <a:buNone/>
            </a:pPr>
            <a:r>
              <a:rPr lang="ru-RU" altLang="ru-RU" sz="2800"/>
              <a:t>IV. Требования к уровню усвоения программы. Формы текущего и итогового контроля формирования компетенций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503238" y="431800"/>
            <a:ext cx="9575800" cy="777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333366"/>
                </a:solidFill>
                <a:latin typeface="Arial" panose="020B0604020202020204" pitchFamily="34" charset="0"/>
              </a:rPr>
              <a:t>2. Структура рабочей программы дисциплины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А. Обложка, титульный лист и оборотная сторона титульного листа.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1000" b="1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Б. Содержание рабочей программы:</a:t>
            </a:r>
            <a:r>
              <a:rPr lang="ru-RU" altLang="ru-RU" sz="2600">
                <a:latin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1. Пояснительная записка,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Учебный план изучения дисциплины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3. Содержание дисциплины.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4. Учебно-тематический план изучения дисциплины.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5. Тематический план лекций.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6. Тематический план аудиторных (практических) занятий.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7. Тематический план внеаудиторной (самостоятельной) работы обучающихся.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8. Учебно-методическое обеспечение рабочей программы дисциплины.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936625" y="709613"/>
            <a:ext cx="8783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 smtClean="0">
                <a:solidFill>
                  <a:srgbClr val="000066"/>
                </a:solidFill>
              </a:rPr>
              <a:t>2. Методические разработки:</a:t>
            </a:r>
          </a:p>
          <a:p>
            <a:pPr marL="201613" indent="-1873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smtClean="0"/>
              <a:t>Методические рекомендации для преподавателя </a:t>
            </a:r>
          </a:p>
          <a:p>
            <a:pPr marL="201613" indent="-1873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smtClean="0"/>
              <a:t>Методические указания для обучающихся к аудиторным (практическим) занятиям</a:t>
            </a:r>
          </a:p>
          <a:p>
            <a:pPr marL="201613" indent="-1873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smtClean="0"/>
              <a:t>Методические указания для обучающихся к внеаудиторной (самостоятельной) работе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967288"/>
            <a:ext cx="36544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31800" y="4751388"/>
            <a:ext cx="4605338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На кафедре и в УМУ рабочие программы должны храниться в электронном и печатном вариантах, а также в модуле «Электронное УМКД» в КИС КрасГМУ (www.krasgmu.ru)</a:t>
            </a:r>
            <a:r>
              <a:rPr lang="ru-RU" altLang="ru-RU" sz="220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1800" y="287338"/>
            <a:ext cx="96774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800" b="1" smtClean="0">
                <a:solidFill>
                  <a:srgbClr val="000066"/>
                </a:solidFill>
              </a:rPr>
              <a:t>I</a:t>
            </a:r>
            <a:r>
              <a:rPr lang="ru-RU" altLang="ru-RU" sz="2600" b="1" smtClean="0">
                <a:solidFill>
                  <a:srgbClr val="000066"/>
                </a:solidFill>
              </a:rPr>
              <a:t>V. Требования к уровню усвоения программы. Формы текущего и итогового контроля формирования компетенций</a:t>
            </a:r>
          </a:p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 smtClean="0">
                <a:solidFill>
                  <a:srgbClr val="7E0021"/>
                </a:solidFill>
              </a:rPr>
              <a:t>1. Материалы для проведения промежуточной и итоговой аттестации с целью определения уровня сформированности компетенций обучающихся: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 smtClean="0"/>
              <a:t>1.1. Сборник тестовых заданий с эталонами ответов для текущего, итогового контроля формирования компетенций.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 smtClean="0"/>
              <a:t>1.2. Сборник ситуационных задач с эталонами ответов для собеседования.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 smtClean="0"/>
              <a:t>1.3. Перечень курсовых и дипломных работ.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 smtClean="0"/>
              <a:t>1.4. Перечень практических умений.</a:t>
            </a:r>
          </a:p>
          <a:p>
            <a:pPr indent="508000" eaLnBrk="1">
              <a:spcAft>
                <a:spcPts val="713"/>
              </a:spcAft>
              <a:buSzPct val="100000"/>
              <a:defRPr/>
            </a:pPr>
            <a:r>
              <a:rPr lang="ru-RU" altLang="ru-RU" sz="2600" smtClean="0"/>
              <a:t>1.5. Перечень вопросов к зачету (экзамену)</a:t>
            </a:r>
          </a:p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 smtClean="0">
                <a:solidFill>
                  <a:srgbClr val="7E0021"/>
                </a:solidFill>
              </a:rPr>
              <a:t>2. Контроль и учёт результатов обучения по дисциплине с использованием схемы интегрального рейтинга</a:t>
            </a:r>
            <a:r>
              <a:rPr lang="ru-RU" altLang="ru-RU" sz="2600" b="1" smtClean="0">
                <a:solidFill>
                  <a:srgbClr val="00008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47700" y="223838"/>
            <a:ext cx="944721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600" b="1" dirty="0" smtClean="0">
                <a:solidFill>
                  <a:srgbClr val="000080"/>
                </a:solidFill>
              </a:rPr>
              <a:t>ХРАНЕНИЕ И ИСПОЛЬЗОВАНИЕ УМКД</a:t>
            </a:r>
          </a:p>
          <a:p>
            <a:pPr indent="365125" eaLnBrk="1">
              <a:buSzPct val="100000"/>
              <a:defRPr/>
            </a:pPr>
            <a:r>
              <a:rPr lang="ru-RU" altLang="ru-RU" sz="2600" dirty="0" smtClean="0"/>
              <a:t>На кафедре и в УМУ компоненты УМКД должны храниться в электронном и печатном вариантах.</a:t>
            </a:r>
          </a:p>
          <a:p>
            <a:pPr indent="365125" eaLnBrk="1">
              <a:buSzPct val="100000"/>
              <a:defRPr/>
            </a:pPr>
            <a:r>
              <a:rPr lang="ru-RU" altLang="ru-RU" sz="2600" dirty="0" smtClean="0"/>
              <a:t>Основными пользователями УМКД являются профессорско-преподавательский состав и студенты всех форм обучения.</a:t>
            </a:r>
          </a:p>
          <a:p>
            <a:pPr indent="365125" eaLnBrk="1">
              <a:buSzPct val="100000"/>
              <a:defRPr/>
            </a:pPr>
            <a:r>
              <a:rPr lang="ru-RU" altLang="ru-RU" sz="2600" dirty="0" smtClean="0"/>
              <a:t>Компоненты УМКД должны быть доступны обучающимся и всему профессорско-преподавательскому составу КГМУ.</a:t>
            </a:r>
          </a:p>
          <a:p>
            <a:pPr eaLnBrk="1">
              <a:buSzPct val="100000"/>
              <a:defRPr/>
            </a:pPr>
            <a:endParaRPr lang="ru-RU" altLang="ru-RU" sz="2400" dirty="0" smtClean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title"/>
          </p:nvPr>
        </p:nvSpPr>
        <p:spPr>
          <a:xfrm>
            <a:off x="1816100" y="3581400"/>
            <a:ext cx="4684713" cy="985838"/>
          </a:xfrm>
        </p:spPr>
        <p:txBody>
          <a:bodyPr/>
          <a:lstStyle/>
          <a:p>
            <a:pPr marL="671962" indent="-671962" algn="ctr" eaLnBrk="1" hangingPunct="1">
              <a:defRPr/>
            </a:pPr>
            <a:r>
              <a:rPr lang="ru-RU" altLang="ru-RU" sz="3968" dirty="0">
                <a:solidFill>
                  <a:srgbClr val="C00000"/>
                </a:solidFill>
              </a:rPr>
              <a:t>Оформление</a:t>
            </a:r>
            <a:r>
              <a:rPr lang="ru-RU" altLang="ru-RU" dirty="0" smtClean="0"/>
              <a:t> </a:t>
            </a:r>
            <a:r>
              <a:rPr lang="ru-RU" altLang="ru-RU" sz="3968" dirty="0">
                <a:solidFill>
                  <a:srgbClr val="C00000"/>
                </a:solidFill>
              </a:rPr>
              <a:t>УМКД</a:t>
            </a:r>
          </a:p>
        </p:txBody>
      </p:sp>
      <p:pic>
        <p:nvPicPr>
          <p:cNvPr id="4" name="Picture 11" descr="Скан выпуска 3_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0" y="4421188"/>
            <a:ext cx="1673225" cy="2568575"/>
          </a:xfrm>
          <a:prstGeom prst="rect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н РП_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738" y="3721100"/>
            <a:ext cx="2109787" cy="3155950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Зеленый скан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5075" y="4852988"/>
            <a:ext cx="1357313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3" y="19050"/>
            <a:ext cx="7859712" cy="1258888"/>
          </a:xfrm>
        </p:spPr>
        <p:txBody>
          <a:bodyPr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ru-RU" altLang="ru-RU" sz="3968" dirty="0">
                <a:solidFill>
                  <a:srgbClr val="C00000"/>
                </a:solidFill>
              </a:rPr>
              <a:t>На сайте </a:t>
            </a:r>
            <a:r>
              <a:rPr lang="ru-RU" altLang="ru-RU" sz="3968" smtClean="0">
                <a:solidFill>
                  <a:srgbClr val="C00000"/>
                </a:solidFill>
              </a:rPr>
              <a:t>университета имеются </a:t>
            </a:r>
            <a:r>
              <a:rPr lang="ru-RU" altLang="ru-RU" sz="3968" dirty="0">
                <a:solidFill>
                  <a:srgbClr val="C00000"/>
                </a:solidFill>
              </a:rPr>
              <a:t>в свободном доступе: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5725" y="1187450"/>
            <a:ext cx="8623300" cy="5021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ФГОС ВО по всем специальностям и направлениям подготовки,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УМКД всех учебных дисциплин,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стандарты системы менеджмента качества по оформлению рабочих программ и методических материалов согласно ФГОС ВО.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11300" y="4067175"/>
            <a:ext cx="84677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400" b="1" dirty="0" smtClean="0">
                <a:solidFill>
                  <a:srgbClr val="000099"/>
                </a:solidFill>
              </a:rPr>
              <a:t>ПОРЯДОК ПЕРЕСМОТРА УМКД</a:t>
            </a:r>
          </a:p>
          <a:p>
            <a:pPr indent="317500" eaLnBrk="1">
              <a:buSzPct val="100000"/>
              <a:defRPr/>
            </a:pPr>
            <a:r>
              <a:rPr lang="ru-RU" altLang="ru-RU" sz="2400" dirty="0" smtClean="0"/>
              <a:t>Пересмотр документов УМКД осуществляют в случае изменения нормативных документов </a:t>
            </a:r>
            <a:r>
              <a:rPr lang="ru-RU" altLang="ru-RU" sz="2400" dirty="0" err="1" smtClean="0"/>
              <a:t>МОиН</a:t>
            </a:r>
            <a:r>
              <a:rPr lang="ru-RU" altLang="ru-RU" sz="2400" dirty="0" smtClean="0"/>
              <a:t> РФ, </a:t>
            </a:r>
            <a:r>
              <a:rPr lang="ru-RU" altLang="ru-RU" sz="2400" dirty="0" err="1" smtClean="0"/>
              <a:t>Минздравсоцразвития</a:t>
            </a:r>
            <a:r>
              <a:rPr lang="ru-RU" altLang="ru-RU" sz="2400" dirty="0" smtClean="0"/>
              <a:t> РФ и документов системы менеджмента качества </a:t>
            </a:r>
            <a:r>
              <a:rPr lang="ru-RU" altLang="ru-RU" sz="2400" dirty="0" err="1" smtClean="0"/>
              <a:t>КрасГМУ</a:t>
            </a:r>
            <a:r>
              <a:rPr lang="ru-RU" altLang="ru-RU" sz="2400" dirty="0" smtClean="0"/>
              <a:t>.</a:t>
            </a:r>
          </a:p>
          <a:p>
            <a:pPr indent="317500" eaLnBrk="1">
              <a:buSzPct val="100000"/>
              <a:defRPr/>
            </a:pPr>
            <a:r>
              <a:rPr lang="ru-RU" altLang="ru-RU" sz="2400" dirty="0" smtClean="0"/>
              <a:t>Кафедра, как разработчик, осуществляет ежегодный контроль и коррекцию содержания и качества подготовки УМКД</a:t>
            </a:r>
            <a:r>
              <a:rPr lang="ru-RU" altLang="ru-RU" sz="2400" dirty="0"/>
              <a:t>.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23850"/>
            <a:ext cx="99441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622300" y="1800225"/>
            <a:ext cx="51387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Далее..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447925" y="2592388"/>
            <a:ext cx="67675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ru-RU" altLang="ru-RU" sz="32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 в медицинском ВУЗе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Медицинское образование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Для того, чтобы адекватно организовать образовательный процесс, необходимо знать: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ru-RU" i="1" smtClean="0"/>
              <a:t>Процедуру подготовки (этапы)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ru-RU" i="1" smtClean="0"/>
              <a:t>Содержание подготовки (чем регулируется)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ru-RU" i="1" smtClean="0"/>
              <a:t>Правовые основы определения процедуры и содержания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Соответственно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100" smtClean="0"/>
              <a:t>При определение правовых требований к организации медицинской подготовки необходимо ответить на несколько вопросов: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 smtClean="0"/>
              <a:t>Где эти правила прописаны?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 smtClean="0"/>
              <a:t>Кому адресовано конкретное правило поведения?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 smtClean="0"/>
              <a:t>Какова обязанность?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u-RU" altLang="ru-RU" sz="2600" i="1" smtClean="0"/>
              <a:t>Что будет за не выполнение обязанности?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Где прописаны правила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100" smtClean="0"/>
              <a:t>Правила поведения</a:t>
            </a:r>
          </a:p>
          <a:p>
            <a:pPr lvl="1" eaLnBrk="1" hangingPunct="1"/>
            <a:r>
              <a:rPr lang="ru-RU" altLang="ru-RU" sz="2600" smtClean="0"/>
              <a:t>Социальные – нигде (или кодексы этики)</a:t>
            </a:r>
          </a:p>
          <a:p>
            <a:pPr lvl="1" eaLnBrk="1" hangingPunct="1"/>
            <a:r>
              <a:rPr lang="ru-RU" altLang="ru-RU" sz="2600" smtClean="0"/>
              <a:t>Определяемые соглашением сторон – договор</a:t>
            </a:r>
          </a:p>
          <a:p>
            <a:pPr lvl="1" eaLnBrk="1" hangingPunct="1"/>
            <a:r>
              <a:rPr lang="ru-RU" altLang="ru-RU" sz="2600" smtClean="0"/>
              <a:t>Определяемые государством – нормативные правовые акты</a:t>
            </a:r>
          </a:p>
          <a:p>
            <a:pPr eaLnBrk="1" hangingPunct="1"/>
            <a:r>
              <a:rPr lang="ru-RU" altLang="ru-RU" sz="3100" smtClean="0"/>
              <a:t>Правила поведения, выполнение которых гарантируется государством прописываются в виде </a:t>
            </a:r>
            <a:r>
              <a:rPr lang="ru-RU" altLang="ru-RU" sz="3100" u="sng" smtClean="0"/>
              <a:t>нормативных правовых актов</a:t>
            </a:r>
            <a:r>
              <a:rPr lang="ru-RU" altLang="ru-RU" sz="3100" smtClean="0"/>
              <a:t>.</a:t>
            </a:r>
          </a:p>
          <a:p>
            <a:pPr eaLnBrk="1" hangingPunct="1"/>
            <a:r>
              <a:rPr lang="ru-RU" altLang="ru-RU" sz="3100" smtClean="0"/>
              <a:t>Поэтому надо знать признаки и виды этих актов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Важно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503238" y="1477963"/>
            <a:ext cx="9378950" cy="5275262"/>
          </a:xfrm>
        </p:spPr>
        <p:txBody>
          <a:bodyPr/>
          <a:lstStyle/>
          <a:p>
            <a:r>
              <a:rPr lang="ru-RU" altLang="ru-RU" smtClean="0"/>
              <a:t>Образование в РФ регулируется государством</a:t>
            </a:r>
          </a:p>
          <a:p>
            <a:r>
              <a:rPr lang="ru-RU" altLang="ru-RU" sz="3600" smtClean="0">
                <a:solidFill>
                  <a:srgbClr val="C00000"/>
                </a:solidFill>
              </a:rPr>
              <a:t>Два уровня контроля качества</a:t>
            </a:r>
            <a:r>
              <a:rPr lang="ru-RU" altLang="ru-RU" sz="3600" smtClean="0">
                <a:solidFill>
                  <a:srgbClr val="800080"/>
                </a:solidFill>
              </a:rPr>
              <a:t>:</a:t>
            </a:r>
          </a:p>
          <a:p>
            <a:pPr lvl="1"/>
            <a:r>
              <a:rPr lang="ru-RU" altLang="ru-RU" sz="3200" smtClean="0">
                <a:solidFill>
                  <a:srgbClr val="C00000"/>
                </a:solidFill>
              </a:rPr>
              <a:t>Лицензирование</a:t>
            </a:r>
          </a:p>
          <a:p>
            <a:pPr lvl="2"/>
            <a:r>
              <a:rPr lang="ru-RU" altLang="ru-RU" sz="2800" smtClean="0"/>
              <a:t>Определение возможности осуществления обучения по заявленной программе (структура)</a:t>
            </a:r>
          </a:p>
          <a:p>
            <a:pPr lvl="1"/>
            <a:r>
              <a:rPr lang="ru-RU" altLang="ru-RU" sz="3200" smtClean="0">
                <a:solidFill>
                  <a:srgbClr val="C00000"/>
                </a:solidFill>
              </a:rPr>
              <a:t>Аккредитация</a:t>
            </a:r>
          </a:p>
          <a:p>
            <a:pPr lvl="2"/>
            <a:r>
              <a:rPr lang="ru-RU" altLang="ru-RU" sz="2800" smtClean="0"/>
              <a:t>Проверка качества подготовки по лицензированным программам для определения возможности выдавать документы государственного образца (процесс)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Аккредитация программ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398588"/>
            <a:ext cx="9074150" cy="5354637"/>
          </a:xfrm>
        </p:spPr>
        <p:txBody>
          <a:bodyPr/>
          <a:lstStyle/>
          <a:p>
            <a:pPr marL="0" indent="0"/>
            <a:r>
              <a:rPr lang="ru-RU" altLang="ru-RU" sz="2600" b="1" smtClean="0"/>
              <a:t>Государственная</a:t>
            </a:r>
          </a:p>
          <a:p>
            <a:pPr marL="0" indent="0"/>
            <a:r>
              <a:rPr lang="ru-RU" altLang="ru-RU" sz="2600" b="1" smtClean="0"/>
              <a:t>Профессионально-общественная</a:t>
            </a:r>
          </a:p>
          <a:p>
            <a:pPr marL="457200" lvl="1" indent="0"/>
            <a:r>
              <a:rPr lang="ru-RU" altLang="ru-RU" sz="2600" smtClean="0"/>
              <a:t>Работодатели, их объединения, а также уполномоченные ими организации вправе проводить профессионально-общественную </a:t>
            </a:r>
            <a:r>
              <a:rPr lang="ru-RU" altLang="ru-RU" sz="2600" u="sng" smtClean="0"/>
              <a:t>аккредитацию</a:t>
            </a:r>
            <a:r>
              <a:rPr lang="ru-RU" altLang="ru-RU" sz="2600" smtClean="0"/>
              <a:t> основных профессиональных образовательных программ, основных программ профессионального обучения и (или) дополнительных профессиональных программ, реализуемых организацией, осуществляющей образовательную деятельность (п. 3 ст. 96, 273-ФЗ).</a:t>
            </a:r>
          </a:p>
          <a:p>
            <a:pPr marL="0" indent="0"/>
            <a:r>
              <a:rPr lang="ru-RU" altLang="ru-RU" sz="2600" b="1" smtClean="0"/>
              <a:t>Общественная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57188" y="2271713"/>
            <a:ext cx="9447212" cy="5080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ru-RU" altLang="ru-RU" dirty="0" smtClean="0"/>
              <a:t>Новая модель формирования программ: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ru-RU" altLang="ru-RU" b="1" dirty="0" smtClean="0"/>
              <a:t>Профессиональный стандарт</a:t>
            </a:r>
          </a:p>
          <a:p>
            <a:pPr lvl="1" eaLnBrk="1" hangingPunct="1">
              <a:buFont typeface="Times New Roman" pitchFamily="16" charset="0"/>
              <a:buNone/>
              <a:defRPr/>
            </a:pPr>
            <a:r>
              <a:rPr lang="ru-RU" altLang="ru-RU" sz="2900" dirty="0"/>
              <a:t>Трудовые функции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ru-RU" altLang="ru-RU" dirty="0" smtClean="0"/>
              <a:t>Готовность к выполнению трудовых функций</a:t>
            </a:r>
          </a:p>
          <a:p>
            <a:pPr lvl="1" eaLnBrk="1" hangingPunct="1">
              <a:buFont typeface="Times New Roman" pitchFamily="16" charset="0"/>
              <a:buNone/>
              <a:defRPr/>
            </a:pPr>
            <a:r>
              <a:rPr lang="ru-RU" altLang="ru-RU" sz="2900" dirty="0"/>
              <a:t>Компетенции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ru-RU" altLang="ru-RU" dirty="0" smtClean="0"/>
              <a:t>Знания, умения, владения</a:t>
            </a:r>
          </a:p>
          <a:p>
            <a:pPr lvl="1" eaLnBrk="1" hangingPunct="1">
              <a:buFont typeface="Times New Roman" pitchFamily="16" charset="0"/>
              <a:buNone/>
              <a:defRPr/>
            </a:pPr>
            <a:r>
              <a:rPr lang="ru-RU" altLang="ru-RU" sz="2900" dirty="0"/>
              <a:t>Формирующие компетенции (то же см. </a:t>
            </a:r>
            <a:r>
              <a:rPr lang="ru-RU" altLang="ru-RU" sz="2900" dirty="0" err="1"/>
              <a:t>профстандарт</a:t>
            </a:r>
            <a:r>
              <a:rPr lang="ru-RU" altLang="ru-RU" sz="2900" dirty="0"/>
              <a:t>)</a:t>
            </a:r>
          </a:p>
          <a:p>
            <a:pPr eaLnBrk="1" hangingPunct="1">
              <a:buFont typeface="Times New Roman" pitchFamily="16" charset="0"/>
              <a:buNone/>
              <a:defRPr/>
            </a:pPr>
            <a:r>
              <a:rPr lang="ru-RU" altLang="ru-RU" dirty="0" smtClean="0"/>
              <a:t>Откат сверху – вниз с шестого (пятого) до первого курса, вперед – программы ПК/ПП на основе компетенций ФГОС (обновление, приобретение)</a:t>
            </a:r>
          </a:p>
          <a:p>
            <a:pPr lvl="1" eaLnBrk="1" hangingPunct="1">
              <a:buFont typeface="Times New Roman" pitchFamily="16" charset="0"/>
              <a:buNone/>
              <a:defRPr/>
            </a:pPr>
            <a:endParaRPr lang="ru-RU" altLang="ru-RU" sz="2900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024688" y="207963"/>
            <a:ext cx="30559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ru-RU" altLang="ru-RU" sz="1800">
                <a:solidFill>
                  <a:schemeClr val="tx1"/>
                </a:solidFill>
                <a:cs typeface="Arial" panose="020B0604020202020204" pitchFamily="34" charset="0"/>
              </a:rPr>
              <a:t>Смена парадигмы – от программы обучения, формируемой ОО к программе по требованиям работодателя</a:t>
            </a:r>
          </a:p>
        </p:txBody>
      </p:sp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788988" y="395288"/>
            <a:ext cx="59769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>
                <a:solidFill>
                  <a:srgbClr val="FF0000"/>
                </a:solidFill>
              </a:rPr>
              <a:t>Переориентация образования на подготовку обучающихся в соответствии с требованиями работодателя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4463"/>
            <a:ext cx="32385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608513"/>
            <a:ext cx="547211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83500" y="4870450"/>
            <a:ext cx="21145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Июнь 1999 г</a:t>
            </a:r>
            <a:r>
              <a:rPr lang="ru-RU" altLang="ru-RU" sz="1100"/>
              <a:t>.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959225" y="431800"/>
            <a:ext cx="612140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На конференции министров высшего образования европейских стран (сентябрь 2003 г., Берлин) Россия присоединилась к Болонской декларации</a:t>
            </a:r>
            <a:r>
              <a:rPr lang="ru-RU" altLang="ru-RU" sz="1100"/>
              <a:t>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176713" y="2303463"/>
            <a:ext cx="59055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Основная </a:t>
            </a:r>
            <a:r>
              <a:rPr lang="ru-RU" altLang="ru-RU" sz="2200" b="1"/>
              <a:t>цель Болонского процесса</a:t>
            </a:r>
            <a:r>
              <a:rPr lang="ru-RU" altLang="ru-RU" sz="2200"/>
              <a:t> - создать единую общеевропейскую конкурентоспособную (прежде всего, с американской) систему образования, а также расширить возможности трудоустройства специалистов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15900" y="3743325"/>
            <a:ext cx="4103688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b="1"/>
              <a:t>Главная задача </a:t>
            </a:r>
            <a:r>
              <a:rPr lang="ru-RU" altLang="ru-RU" sz="2200"/>
              <a:t>— из документов об образовании каждой страны (от законов об образовании до приложений к диплому и учебных планов отдельных образовательных учреждений) должно быть ясно </a:t>
            </a:r>
            <a:r>
              <a:rPr lang="ru-RU" altLang="ru-RU" sz="2200" b="1"/>
              <a:t>ЧЕМУ </a:t>
            </a:r>
            <a:r>
              <a:rPr lang="ru-RU" altLang="ru-RU" sz="2200"/>
              <a:t>именно,</a:t>
            </a:r>
            <a:r>
              <a:rPr lang="ru-RU" altLang="ru-RU" sz="2200" b="1"/>
              <a:t> КАК</a:t>
            </a:r>
            <a:r>
              <a:rPr lang="ru-RU" altLang="ru-RU" sz="2200"/>
              <a:t> именно и на </a:t>
            </a:r>
            <a:r>
              <a:rPr lang="ru-RU" altLang="ru-RU" sz="2200" b="1"/>
              <a:t>КАКОМ УРОВНЕ</a:t>
            </a:r>
            <a:r>
              <a:rPr lang="ru-RU" altLang="ru-RU" sz="2200"/>
              <a:t> (с какой глубиной) обучено то или иное лицо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Моя лекция по Школе молодого преподавателя">
  <a:themeElements>
    <a:clrScheme name="Моя лекция по Школе молодого преподавате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я лекция по Школе молодого преподавател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оя лекция по Школе молодого преподавате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я лекция по Школе молодого преподавате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34690</TotalTime>
  <Words>1747</Words>
  <Application>Microsoft Office PowerPoint</Application>
  <PresentationFormat>Произвольный</PresentationFormat>
  <Paragraphs>232</Paragraphs>
  <Slides>29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Microsoft YaHei</vt:lpstr>
      <vt:lpstr>Times New Roman</vt:lpstr>
      <vt:lpstr>Calibri</vt:lpstr>
      <vt:lpstr>Wingdings</vt:lpstr>
      <vt:lpstr>Тема Office</vt:lpstr>
      <vt:lpstr>1_Тема Office</vt:lpstr>
      <vt:lpstr>2_Тема Office</vt:lpstr>
      <vt:lpstr>3_Тема Office</vt:lpstr>
      <vt:lpstr>Моя лекция по Школе молодого преподавателя</vt:lpstr>
      <vt:lpstr>Презентация PowerPoint</vt:lpstr>
      <vt:lpstr>План лекции</vt:lpstr>
      <vt:lpstr>Медицинское образование</vt:lpstr>
      <vt:lpstr>Соответственно</vt:lpstr>
      <vt:lpstr>Где прописаны правила</vt:lpstr>
      <vt:lpstr>Важно</vt:lpstr>
      <vt:lpstr>Аккредитация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В 2015 году утверждены ФГОС ВО по следующим специальностям и направлениям: </vt:lpstr>
      <vt:lpstr>БАЗОВЫЕ ИЗМЕНЕНИЯ</vt:lpstr>
      <vt:lpstr>Презентация PowerPoint</vt:lpstr>
      <vt:lpstr>Изменения в ФГОС ВО  по сравнению с ФГОС ВПО</vt:lpstr>
      <vt:lpstr>Изменения в структуре компетенций  </vt:lpstr>
      <vt:lpstr>Особое внимание!</vt:lpstr>
      <vt:lpstr>Изменения ФГОС ВО в разделе  «Требования к структуре программы»</vt:lpstr>
      <vt:lpstr>Изменения в разделе  «Требования к условиям реализации образовательных программ»</vt:lpstr>
      <vt:lpstr>Приказ Минобрнауки РФ  от 19 декабря 2013г. № 1367  «Об утверждении порядка  организации и осуществления образовательной деятельности по образовательным программам высшего образования – программам бакалавриата, программам специалитета, программам магистратуры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УМКД</vt:lpstr>
      <vt:lpstr>На сайте университета имеются в свободном доступе: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24</cp:revision>
  <cp:lastPrinted>1601-01-01T00:00:00Z</cp:lastPrinted>
  <dcterms:created xsi:type="dcterms:W3CDTF">2017-01-06T04:47:59Z</dcterms:created>
  <dcterms:modified xsi:type="dcterms:W3CDTF">2020-12-18T03:44:59Z</dcterms:modified>
</cp:coreProperties>
</file>