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9" r:id="rId4"/>
    <p:sldId id="260" r:id="rId5"/>
    <p:sldId id="261" r:id="rId6"/>
    <p:sldId id="263" r:id="rId7"/>
    <p:sldId id="564" r:id="rId8"/>
    <p:sldId id="267" r:id="rId9"/>
    <p:sldId id="328" r:id="rId10"/>
    <p:sldId id="563" r:id="rId11"/>
    <p:sldId id="376" r:id="rId12"/>
    <p:sldId id="377" r:id="rId13"/>
    <p:sldId id="556" r:id="rId14"/>
    <p:sldId id="557" r:id="rId15"/>
    <p:sldId id="558" r:id="rId16"/>
    <p:sldId id="262" r:id="rId17"/>
    <p:sldId id="266" r:id="rId18"/>
    <p:sldId id="596" r:id="rId19"/>
    <p:sldId id="565" r:id="rId20"/>
    <p:sldId id="569" r:id="rId21"/>
    <p:sldId id="617" r:id="rId22"/>
    <p:sldId id="313" r:id="rId23"/>
    <p:sldId id="271" r:id="rId24"/>
    <p:sldId id="264" r:id="rId25"/>
    <p:sldId id="615" r:id="rId26"/>
    <p:sldId id="289" r:id="rId27"/>
    <p:sldId id="618" r:id="rId28"/>
    <p:sldId id="572" r:id="rId29"/>
    <p:sldId id="576" r:id="rId30"/>
    <p:sldId id="577" r:id="rId31"/>
    <p:sldId id="579" r:id="rId32"/>
    <p:sldId id="573" r:id="rId33"/>
    <p:sldId id="574" r:id="rId34"/>
    <p:sldId id="625" r:id="rId35"/>
    <p:sldId id="575" r:id="rId36"/>
    <p:sldId id="595" r:id="rId37"/>
    <p:sldId id="598" r:id="rId38"/>
    <p:sldId id="599" r:id="rId39"/>
    <p:sldId id="609" r:id="rId40"/>
    <p:sldId id="600" r:id="rId41"/>
    <p:sldId id="610" r:id="rId42"/>
    <p:sldId id="620" r:id="rId43"/>
    <p:sldId id="626" r:id="rId44"/>
    <p:sldId id="621" r:id="rId45"/>
    <p:sldId id="604" r:id="rId46"/>
    <p:sldId id="628" r:id="rId47"/>
    <p:sldId id="627" r:id="rId48"/>
    <p:sldId id="288" r:id="rId49"/>
    <p:sldId id="623" r:id="rId50"/>
    <p:sldId id="611" r:id="rId51"/>
    <p:sldId id="606" r:id="rId52"/>
    <p:sldId id="607" r:id="rId53"/>
    <p:sldId id="612" r:id="rId54"/>
    <p:sldId id="580" r:id="rId55"/>
    <p:sldId id="582" r:id="rId56"/>
    <p:sldId id="592" r:id="rId57"/>
    <p:sldId id="587" r:id="rId58"/>
    <p:sldId id="588" r:id="rId59"/>
    <p:sldId id="594" r:id="rId60"/>
    <p:sldId id="590" r:id="rId61"/>
    <p:sldId id="591" r:id="rId62"/>
    <p:sldId id="630" r:id="rId63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3" d="100"/>
          <a:sy n="63" d="100"/>
        </p:scale>
        <p:origin x="13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448"/>
    </p:cViewPr>
  </p:sorterViewPr>
  <p:notesViewPr>
    <p:cSldViewPr>
      <p:cViewPr varScale="1">
        <p:scale>
          <a:sx n="77" d="100"/>
          <a:sy n="77" d="100"/>
        </p:scale>
        <p:origin x="-1644" y="-8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F1F53-EECC-45BE-8676-764CF54B53D8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BAF1-6694-4993-B4DF-4BE2382E1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1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DBD2-37F3-43CB-903A-EF4C2557E375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1185-3508-47EA-A528-FFAF8A4AE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7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1185-3508-47EA-A528-FFAF8A4AE90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1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1185-3508-47EA-A528-FFAF8A4AE90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8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1185-3508-47EA-A528-FFAF8A4AE90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8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5716-21E0-4F1E-A1E7-D4AC71522CB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0F9-3CCF-4ED0-9280-D2536B3B7D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7BE-4495-4BF2-B7CC-A0A3EBE963D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9BCF-3F52-4B41-ACA7-7618E44D035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C34C-8C09-4064-9120-B499BBE39BB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3061-662A-4B08-A75D-7D6F296B9CA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B36E-84C2-4814-AB48-D182AE04038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539-984D-46BB-93C4-CFA58A3C8BB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0C3E-212D-44EC-A2F1-671855ED82D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0AE5-9FBE-4022-96BA-47F1B522767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A66D8D-FFD6-41D5-90DA-5158D741384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F1868D-95CF-4F38-B777-00A11D21C36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A3%D0%BF%D1%80%D0%B0%D0%B6%D0%BD%D0%B5%D0%BD%D0%B8%D1%8F%20%D0%B4%D0%BB%D1%8F%20%D1%83%D1%81%D0%B8%D0%BB%D0%B5%D0%BD%D0%B8%D1%8F%20%D0%BC%D1%8B%D1%88%D1%86%20%D0%B3%D0%BB%D0%BE%D1%82%D0%BA%D0%B8&amp;stype=image&amp;lr=62&amp;parent-reqid=1614508878537213-1399673470348222053400110-production-app-host-vla-web-yp-299&amp;source=wiz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image" Target="../media/image6.w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772400" cy="197408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ea typeface="Calibri"/>
                <a:cs typeface="Times New Roman"/>
              </a:rPr>
              <a:t>Экссудативный средний отит, показания к оперативному лечению 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2" y="177032"/>
            <a:ext cx="1187624" cy="84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889543"/>
            <a:ext cx="65947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buFontTx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</a:rPr>
              <a:t>Торопова Л. А., доцент, к.м.н.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buFontTx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</a:rPr>
              <a:t>кафедры ЛОР-болезней с курсом ПО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713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sz="24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КрасГМУ</a:t>
            </a:r>
            <a:r>
              <a:rPr kumimoji="1" lang="ru-R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им. проф. В. Ф. </a:t>
            </a:r>
            <a:r>
              <a:rPr kumimoji="1" lang="ru-RU" sz="24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Войно-Ясенецкого</a:t>
            </a:r>
            <a:r>
              <a:rPr kumimoji="1" lang="ru-R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endParaRPr lang="ru-RU" sz="24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Красноярск- 2021</a:t>
            </a:r>
          </a:p>
        </p:txBody>
      </p:sp>
    </p:spTree>
    <p:extLst>
      <p:ext uri="{BB962C8B-B14F-4D97-AF65-F5344CB8AC3E}">
        <p14:creationId xmlns:p14="http://schemas.microsoft.com/office/powerpoint/2010/main" val="92549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0D87E-387C-4FAF-A636-E535D550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ЭСО            МКБ-10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C2C634-F9EB-482E-81BB-24D9A2AF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 65.   Негнойный средний отит.</a:t>
            </a:r>
          </a:p>
          <a:p>
            <a:r>
              <a:rPr lang="ru-RU" dirty="0"/>
              <a:t>Н 65.0 Острый средний серозный отит.</a:t>
            </a:r>
          </a:p>
          <a:p>
            <a:r>
              <a:rPr lang="ru-RU" dirty="0"/>
              <a:t>Н 65.1  Др. острые негнойные средние отиты.</a:t>
            </a:r>
          </a:p>
          <a:p>
            <a:r>
              <a:rPr lang="ru-RU" dirty="0"/>
              <a:t>Н 65.2 Хр. серозный средний отит.</a:t>
            </a:r>
          </a:p>
          <a:p>
            <a:r>
              <a:rPr lang="ru-RU" dirty="0"/>
              <a:t>Н 65.3 Хр. слизистый средний отит.</a:t>
            </a:r>
          </a:p>
          <a:p>
            <a:r>
              <a:rPr lang="ru-RU" dirty="0"/>
              <a:t>Н 65.4 Др. хр. негнойные средние отиты.</a:t>
            </a:r>
          </a:p>
          <a:p>
            <a:r>
              <a:rPr lang="ru-RU" dirty="0"/>
              <a:t>Н 65.9 Негнойный средний отит неуточненный.</a:t>
            </a:r>
          </a:p>
          <a:p>
            <a:r>
              <a:rPr lang="ru-RU" dirty="0"/>
              <a:t>Н 66.9 Средний отит неуточненный.</a:t>
            </a:r>
          </a:p>
          <a:p>
            <a:r>
              <a:rPr lang="ru-RU" dirty="0"/>
              <a:t>Н 67.   Средний отит при болезнях,   </a:t>
            </a:r>
          </a:p>
          <a:p>
            <a:r>
              <a:rPr lang="ru-RU" dirty="0"/>
              <a:t>            классифицированных  в других рубриках.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9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Bookman Old Style" pitchFamily="18" charset="0"/>
              </a:rPr>
              <a:t>Хронический секреторный средний отит </a:t>
            </a:r>
            <a:br>
              <a:rPr lang="ru-RU" sz="2800" b="1" u="sng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u="sng" dirty="0">
                <a:solidFill>
                  <a:srgbClr val="C00000"/>
                </a:solidFill>
                <a:latin typeface="Bookman Old Style" pitchFamily="18" charset="0"/>
              </a:rPr>
              <a:t>-хронический экссудативный средний отит </a:t>
            </a:r>
            <a:br>
              <a:rPr lang="ru-RU" sz="2800" b="1" u="sng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err="1">
                <a:solidFill>
                  <a:srgbClr val="C00000"/>
                </a:solidFill>
                <a:latin typeface="Arial"/>
                <a:cs typeface="Arial"/>
              </a:rPr>
              <a:t>Патогенз</a:t>
            </a:r>
            <a:r>
              <a:rPr lang="ru-RU" sz="3200" b="1" dirty="0">
                <a:solidFill>
                  <a:srgbClr val="C00000"/>
                </a:solidFill>
                <a:latin typeface="Arial"/>
                <a:cs typeface="Arial"/>
              </a:rPr>
              <a:t> экссудативного среднего отита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96855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400" dirty="0">
                <a:effectLst/>
                <a:latin typeface="Arial"/>
                <a:cs typeface="Arial"/>
              </a:rPr>
              <a:t>Нарушение функции слуховой трубы: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400" dirty="0">
                <a:effectLst/>
                <a:latin typeface="Arial"/>
                <a:cs typeface="Arial"/>
              </a:rPr>
              <a:t>-нарушение </a:t>
            </a:r>
            <a:r>
              <a:rPr lang="ru-RU" sz="2400" b="1" dirty="0">
                <a:effectLst/>
                <a:latin typeface="Arial"/>
                <a:cs typeface="Arial"/>
              </a:rPr>
              <a:t>аэрации </a:t>
            </a:r>
            <a:r>
              <a:rPr lang="ru-RU" sz="2400" dirty="0">
                <a:effectLst/>
                <a:latin typeface="Arial"/>
                <a:cs typeface="Arial"/>
              </a:rPr>
              <a:t>б/ п – развитие </a:t>
            </a:r>
            <a:r>
              <a:rPr lang="ru-RU" sz="2400" dirty="0">
                <a:solidFill>
                  <a:srgbClr val="0070C0"/>
                </a:solidFill>
                <a:effectLst/>
                <a:latin typeface="Arial"/>
                <a:cs typeface="Arial"/>
              </a:rPr>
              <a:t>отрицательного давления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endParaRPr lang="ru-RU" sz="2400" dirty="0">
              <a:solidFill>
                <a:srgbClr val="0070C0"/>
              </a:solidFill>
              <a:effectLst/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400" dirty="0">
                <a:solidFill>
                  <a:srgbClr val="0070C0"/>
                </a:solidFill>
                <a:effectLst/>
                <a:latin typeface="Arial"/>
                <a:cs typeface="Arial"/>
              </a:rPr>
              <a:t>-транссудация</a:t>
            </a:r>
            <a:r>
              <a:rPr lang="ru-RU" sz="2400" dirty="0">
                <a:effectLst/>
                <a:latin typeface="Arial"/>
                <a:cs typeface="Arial"/>
              </a:rPr>
              <a:t> из сосудов слизистой оболочки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endParaRPr lang="ru-RU" sz="2400" dirty="0">
              <a:effectLst/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400" dirty="0">
                <a:effectLst/>
                <a:latin typeface="Arial"/>
                <a:cs typeface="Arial"/>
              </a:rPr>
              <a:t>-нарушение </a:t>
            </a:r>
            <a:r>
              <a:rPr lang="ru-RU" sz="2400" dirty="0">
                <a:solidFill>
                  <a:srgbClr val="0070C0"/>
                </a:solidFill>
                <a:effectLst/>
                <a:latin typeface="Arial"/>
                <a:cs typeface="Arial"/>
              </a:rPr>
              <a:t>эвакуации</a:t>
            </a:r>
            <a:r>
              <a:rPr lang="ru-RU" sz="2400" dirty="0">
                <a:effectLst/>
                <a:latin typeface="Arial"/>
                <a:cs typeface="Arial"/>
              </a:rPr>
              <a:t> экссудата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endParaRPr lang="ru-RU" sz="2400" dirty="0">
              <a:effectLst/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400" dirty="0">
                <a:effectLst/>
                <a:latin typeface="Arial"/>
                <a:cs typeface="Arial"/>
              </a:rPr>
              <a:t>нарушение </a:t>
            </a:r>
            <a:r>
              <a:rPr lang="ru-RU" sz="2400" dirty="0">
                <a:solidFill>
                  <a:srgbClr val="0070C0"/>
                </a:solidFill>
                <a:effectLst/>
                <a:latin typeface="Arial"/>
                <a:cs typeface="Arial"/>
              </a:rPr>
              <a:t>рефлекторной регуляции просвета </a:t>
            </a:r>
            <a:r>
              <a:rPr lang="ru-RU" sz="2400" dirty="0">
                <a:effectLst/>
                <a:latin typeface="Arial"/>
                <a:cs typeface="Arial"/>
              </a:rPr>
              <a:t>слуховой трубы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endParaRPr lang="ru-RU" sz="2400" dirty="0">
              <a:effectLst/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400" b="1" dirty="0">
                <a:effectLst/>
                <a:latin typeface="Arial"/>
                <a:cs typeface="Arial"/>
              </a:rPr>
              <a:t>-</a:t>
            </a:r>
            <a:r>
              <a:rPr lang="ru-RU" sz="2400" b="1" dirty="0" err="1">
                <a:effectLst/>
                <a:latin typeface="Arial"/>
                <a:cs typeface="Arial"/>
              </a:rPr>
              <a:t>метапластические</a:t>
            </a:r>
            <a:r>
              <a:rPr lang="ru-RU" sz="2400" b="1" dirty="0">
                <a:effectLst/>
                <a:latin typeface="Arial"/>
                <a:cs typeface="Arial"/>
              </a:rPr>
              <a:t> изменения слизистой </a:t>
            </a:r>
            <a:r>
              <a:rPr lang="ru-RU" sz="2400" dirty="0">
                <a:effectLst/>
                <a:latin typeface="Arial"/>
                <a:cs typeface="Arial"/>
              </a:rPr>
              <a:t>оболочки – </a:t>
            </a:r>
            <a:r>
              <a:rPr lang="ru-RU" sz="2400" dirty="0">
                <a:solidFill>
                  <a:srgbClr val="0070C0"/>
                </a:solidFill>
                <a:effectLst/>
                <a:latin typeface="Arial"/>
                <a:cs typeface="Arial"/>
              </a:rPr>
              <a:t>увеличение количества секреторных желез и бокаловидных клеток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3994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431088" cy="11799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/>
                <a:cs typeface="Arial"/>
              </a:rPr>
              <a:t>Стадии ЭСО</a:t>
            </a:r>
            <a:br>
              <a:rPr lang="ru-RU" b="0" dirty="0">
                <a:solidFill>
                  <a:srgbClr val="E3E3FF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43056" cy="5259288"/>
          </a:xfrm>
        </p:spPr>
        <p:txBody>
          <a:bodyPr/>
          <a:lstStyle/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ru-RU" sz="2800" dirty="0">
                <a:effectLst/>
                <a:latin typeface="Arial"/>
                <a:cs typeface="Arial"/>
              </a:rPr>
              <a:t>  </a:t>
            </a:r>
            <a:r>
              <a:rPr lang="en-US" sz="2800" dirty="0">
                <a:effectLst/>
                <a:latin typeface="Arial"/>
                <a:cs typeface="Arial"/>
              </a:rPr>
              <a:t>I –</a:t>
            </a:r>
            <a:r>
              <a:rPr lang="ru-RU" sz="2800" dirty="0">
                <a:effectLst/>
                <a:latin typeface="Arial"/>
                <a:cs typeface="Arial"/>
              </a:rPr>
              <a:t>  </a:t>
            </a:r>
            <a:r>
              <a:rPr lang="en-US" sz="2800" dirty="0">
                <a:effectLst/>
                <a:latin typeface="Arial"/>
                <a:cs typeface="Arial"/>
              </a:rPr>
              <a:t> </a:t>
            </a:r>
            <a:r>
              <a:rPr lang="ru-RU" sz="2800" dirty="0">
                <a:effectLst/>
                <a:latin typeface="Arial"/>
                <a:cs typeface="Arial"/>
              </a:rPr>
              <a:t>катаральная – длительность        	заболевания 1 мес.</a:t>
            </a:r>
          </a:p>
          <a:p>
            <a:pPr lvl="0" eaLnBrk="1" hangingPunct="1">
              <a:buClr>
                <a:srgbClr val="E3E3FF"/>
              </a:buClr>
              <a:buSzTx/>
              <a:buNone/>
            </a:pPr>
            <a:endParaRPr lang="ru-RU" sz="2800" dirty="0">
              <a:effectLst/>
              <a:latin typeface="Arial"/>
              <a:cs typeface="Arial"/>
            </a:endParaRPr>
          </a:p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ru-RU" sz="2800" dirty="0">
                <a:effectLst/>
                <a:latin typeface="Arial"/>
                <a:cs typeface="Arial"/>
              </a:rPr>
              <a:t> </a:t>
            </a:r>
            <a:r>
              <a:rPr lang="en-US" sz="2800" dirty="0">
                <a:effectLst/>
                <a:latin typeface="Arial"/>
                <a:cs typeface="Arial"/>
              </a:rPr>
              <a:t>II</a:t>
            </a:r>
            <a:r>
              <a:rPr lang="ru-RU" sz="2800" dirty="0">
                <a:effectLst/>
                <a:latin typeface="Arial"/>
                <a:cs typeface="Arial"/>
              </a:rPr>
              <a:t>  –  секреторная – от 1 до 12 мес.</a:t>
            </a:r>
            <a:endParaRPr lang="ru-RU" sz="2800" dirty="0">
              <a:solidFill>
                <a:srgbClr val="FF0000"/>
              </a:solidFill>
              <a:effectLst/>
              <a:latin typeface="Arial"/>
              <a:cs typeface="Arial"/>
            </a:endParaRPr>
          </a:p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Arial"/>
                <a:cs typeface="Arial"/>
              </a:rPr>
              <a:t>- наше вмешательство может быть более эффективным !</a:t>
            </a:r>
          </a:p>
          <a:p>
            <a:pPr lvl="0" eaLnBrk="1" hangingPunct="1">
              <a:buClr>
                <a:srgbClr val="E3E3FF"/>
              </a:buClr>
              <a:buSzTx/>
              <a:buNone/>
            </a:pPr>
            <a:endParaRPr lang="ru-RU" sz="2800" dirty="0">
              <a:effectLst/>
              <a:latin typeface="Arial"/>
              <a:cs typeface="Arial"/>
            </a:endParaRPr>
          </a:p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en-US" sz="2800" dirty="0">
                <a:effectLst/>
                <a:latin typeface="Arial"/>
                <a:cs typeface="Arial"/>
              </a:rPr>
              <a:t>III – </a:t>
            </a:r>
            <a:r>
              <a:rPr lang="ru-RU" sz="2800" dirty="0">
                <a:effectLst/>
                <a:latin typeface="Arial"/>
                <a:cs typeface="Arial"/>
              </a:rPr>
              <a:t>  </a:t>
            </a:r>
            <a:r>
              <a:rPr lang="ru-RU" sz="2800" dirty="0" err="1">
                <a:effectLst/>
                <a:latin typeface="Arial"/>
                <a:cs typeface="Arial"/>
              </a:rPr>
              <a:t>мукозная</a:t>
            </a:r>
            <a:r>
              <a:rPr lang="ru-RU" sz="2800" dirty="0">
                <a:effectLst/>
                <a:latin typeface="Arial"/>
                <a:cs typeface="Arial"/>
              </a:rPr>
              <a:t>       – от 12 до 24 мес.</a:t>
            </a:r>
          </a:p>
          <a:p>
            <a:pPr lvl="0" eaLnBrk="1" hangingPunct="1">
              <a:buClr>
                <a:srgbClr val="E3E3FF"/>
              </a:buClr>
              <a:buSzTx/>
              <a:buNone/>
            </a:pPr>
            <a:endParaRPr lang="ru-RU" sz="2800" dirty="0">
              <a:effectLst/>
              <a:latin typeface="Arial"/>
              <a:cs typeface="Arial"/>
            </a:endParaRPr>
          </a:p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en-US" sz="2800" dirty="0">
                <a:effectLst/>
                <a:latin typeface="Arial"/>
                <a:cs typeface="Arial"/>
              </a:rPr>
              <a:t>IV</a:t>
            </a:r>
            <a:r>
              <a:rPr lang="ru-RU" sz="2800" dirty="0">
                <a:effectLst/>
                <a:latin typeface="Arial"/>
                <a:cs typeface="Arial"/>
              </a:rPr>
              <a:t> –  фиброзная    – более 24 мес.</a:t>
            </a:r>
          </a:p>
          <a:p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t="21111" r="47501" b="37778"/>
          <a:stretch/>
        </p:blipFill>
        <p:spPr bwMode="auto">
          <a:xfrm>
            <a:off x="6248400" y="5085183"/>
            <a:ext cx="2644080" cy="14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6289745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FontTx/>
              <a:buChar char="•"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Тимпанограмма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– тип В</a:t>
            </a:r>
          </a:p>
        </p:txBody>
      </p:sp>
    </p:spTree>
    <p:extLst>
      <p:ext uri="{BB962C8B-B14F-4D97-AF65-F5344CB8AC3E}">
        <p14:creationId xmlns:p14="http://schemas.microsoft.com/office/powerpoint/2010/main" val="19110663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2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5 стадий острого воспаления среднего уха в соответствии с классификацией В.Т. </a:t>
            </a:r>
            <a:r>
              <a:rPr lang="ru-RU" sz="3200" dirty="0" err="1">
                <a:solidFill>
                  <a:srgbClr val="C00000"/>
                </a:solidFill>
              </a:rPr>
              <a:t>Пальчуна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7587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35888" cy="48230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I.	</a:t>
            </a:r>
            <a:r>
              <a:rPr lang="ru-RU" sz="2800" dirty="0"/>
              <a:t>Стадия острого </a:t>
            </a:r>
            <a:r>
              <a:rPr lang="ru-RU" sz="2800" dirty="0" err="1"/>
              <a:t>евстахеита</a:t>
            </a:r>
            <a:r>
              <a:rPr lang="ru-RU" sz="2800" dirty="0"/>
              <a:t> – характеризуется прежде всего нарушением функции слуховой трубы, что  и вызывает  дальнейшее развитие патологического процесса. </a:t>
            </a:r>
            <a:r>
              <a:rPr lang="ru-RU" sz="2800" dirty="0" err="1"/>
              <a:t>Тубарная</a:t>
            </a:r>
            <a:r>
              <a:rPr lang="ru-RU" sz="2800" dirty="0"/>
              <a:t> дисфункция приводит к снижению давления в полостях среднего уха. При этом пациент отмечает шум в ухе, ощущение заложенности, </a:t>
            </a:r>
            <a:r>
              <a:rPr lang="ru-RU" sz="2800" dirty="0" err="1"/>
              <a:t>аутофонию</a:t>
            </a:r>
            <a:r>
              <a:rPr lang="ru-RU" sz="2800" dirty="0"/>
              <a:t>. </a:t>
            </a:r>
            <a:r>
              <a:rPr lang="ru-RU" sz="2800" dirty="0" err="1"/>
              <a:t>Отоскопически</a:t>
            </a:r>
            <a:r>
              <a:rPr lang="ru-RU" sz="2800" dirty="0"/>
              <a:t> наблюдается втяжение барабанной перепонки, укорочение светового конуса. </a:t>
            </a:r>
          </a:p>
          <a:p>
            <a:r>
              <a:rPr lang="ru-RU" sz="2800" dirty="0"/>
              <a:t>Барабанная полость </a:t>
            </a:r>
            <a:r>
              <a:rPr lang="ru-RU" dirty="0"/>
              <a:t>заполняется серозным экссудатом – </a:t>
            </a:r>
            <a:r>
              <a:rPr lang="ru-RU" sz="2800" dirty="0"/>
              <a:t>развивается асептическое воспаление, заболевание переходит во вторую стадию.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8821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II.	</a:t>
            </a:r>
            <a:r>
              <a:rPr lang="ru-RU" sz="3200" dirty="0">
                <a:solidFill>
                  <a:srgbClr val="C00000"/>
                </a:solidFill>
              </a:rPr>
              <a:t>Стадия острого катарального воспаления. </a:t>
            </a:r>
          </a:p>
        </p:txBody>
      </p:sp>
      <p:sp>
        <p:nvSpPr>
          <p:cNvPr id="68611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CC"/>
              </a:buClr>
            </a:pPr>
            <a:r>
              <a:rPr lang="ru-RU" sz="2800" dirty="0"/>
              <a:t>Больной начинает жаловаться </a:t>
            </a:r>
            <a:r>
              <a:rPr lang="ru-RU" sz="2800" dirty="0">
                <a:solidFill>
                  <a:srgbClr val="C00000"/>
                </a:solidFill>
              </a:rPr>
              <a:t>на боль </a:t>
            </a:r>
            <a:r>
              <a:rPr lang="ru-RU" sz="2800" dirty="0"/>
              <a:t>в ухе за счет сдавления болевых рецепторов экссудатом. Ухудшается общее состояние пациента, появляется субфебрилитет. При отоскопии: барабанная перепонка гиперемирована и утолщена, опознавательные знаки определяются с трудом или не определяются. </a:t>
            </a:r>
          </a:p>
          <a:p>
            <a:pPr>
              <a:buClr>
                <a:srgbClr val="FFFFCC"/>
              </a:buClr>
            </a:pPr>
            <a:r>
              <a:rPr lang="ru-RU" sz="2800" dirty="0" err="1"/>
              <a:t>Аудиологически</a:t>
            </a:r>
            <a:r>
              <a:rPr lang="ru-RU" sz="2800" dirty="0"/>
              <a:t> выявляется </a:t>
            </a:r>
            <a:r>
              <a:rPr lang="ru-RU" sz="2800" dirty="0" err="1"/>
              <a:t>кондуктивная</a:t>
            </a:r>
            <a:r>
              <a:rPr lang="ru-RU" sz="2800" dirty="0"/>
              <a:t> тугоухость.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8102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4478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III.	</a:t>
            </a:r>
            <a:r>
              <a:rPr lang="ru-RU" sz="3200" dirty="0">
                <a:solidFill>
                  <a:srgbClr val="92D050"/>
                </a:solidFill>
                <a:highlight>
                  <a:srgbClr val="FFFF00"/>
                </a:highlight>
              </a:rPr>
              <a:t>Стадия острого гнойного воспаления. ОГСО</a:t>
            </a: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r>
              <a:rPr lang="ru-RU" sz="2400" dirty="0"/>
              <a:t>Эта стадия обусловлена  инфицированием среднего уха через слуховую трубу. В экссудате полостей среднего уха происходит накопление нейтрофилов и </a:t>
            </a:r>
            <a:r>
              <a:rPr lang="ru-RU" sz="2400" dirty="0" err="1"/>
              <a:t>д.р</a:t>
            </a:r>
            <a:r>
              <a:rPr lang="ru-RU" sz="2400" dirty="0"/>
              <a:t>., отмечается нагноение серозного экссудата. </a:t>
            </a:r>
          </a:p>
          <a:p>
            <a:pPr>
              <a:buClr>
                <a:srgbClr val="FFFFCC"/>
              </a:buClr>
            </a:pPr>
            <a:r>
              <a:rPr lang="ru-RU" sz="2400" dirty="0"/>
              <a:t>Боль в ухе резко усиливается.</a:t>
            </a:r>
          </a:p>
          <a:p>
            <a:pPr>
              <a:buClr>
                <a:srgbClr val="FFFFCC"/>
              </a:buClr>
            </a:pPr>
            <a:r>
              <a:rPr lang="ru-RU" sz="2400" dirty="0"/>
              <a:t> Нарастают симптомы интоксикации: ухудшается общее состояние, температура достигает фебрильных цифр. </a:t>
            </a:r>
          </a:p>
          <a:p>
            <a:pPr>
              <a:buClr>
                <a:srgbClr val="FFFFCC"/>
              </a:buClr>
            </a:pPr>
            <a:r>
              <a:rPr lang="ru-RU" sz="2400" dirty="0"/>
              <a:t>Отмечаются изменения в клиническом анализе крови</a:t>
            </a:r>
            <a:r>
              <a:rPr lang="ru-RU" sz="2400" dirty="0">
                <a:solidFill>
                  <a:srgbClr val="EAEAEA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3644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" y="1013818"/>
            <a:ext cx="2901299" cy="293775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23850" y="180166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7030A0"/>
                </a:solidFill>
                <a:latin typeface="Tahoma"/>
              </a:rPr>
              <a:t>Экссудативный средний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2462"/>
            <a:ext cx="3020673" cy="295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97" y="1004078"/>
            <a:ext cx="2987824" cy="29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08497" y="3951573"/>
            <a:ext cx="3135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Густой липкий секрет в б/ п -выпячивание б/п. истонченный участок перепонки- возможно место будущей перфорации.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948264" y="2636912"/>
            <a:ext cx="288032" cy="194421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03848" y="3951573"/>
            <a:ext cx="2592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Густой транссудат, придает б/ п темно-желтый цвет. Жидкость, воздух в </a:t>
            </a:r>
            <a:r>
              <a:rPr lang="ru-RU" sz="2000" dirty="0" err="1">
                <a:solidFill>
                  <a:srgbClr val="000000"/>
                </a:solidFill>
              </a:rPr>
              <a:t>задневерхнем</a:t>
            </a:r>
            <a:r>
              <a:rPr lang="ru-RU" sz="2000" dirty="0">
                <a:solidFill>
                  <a:srgbClr val="000000"/>
                </a:solidFill>
              </a:rPr>
              <a:t> квадранте.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01996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Впереди рукоятки молоточка, а также в задненижнем квадранте пузырьки воздуха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13594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3889214"/>
            <a:ext cx="2520973" cy="252111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dirty="0"/>
              <a:t>Экссудат просматривается через два истонченных участка б/ п, впереди и сзади рукоятки молоточка. 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7848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7030A0"/>
                </a:solidFill>
                <a:latin typeface="Tahoma"/>
              </a:rPr>
              <a:t>Экссудативный средний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196975"/>
            <a:ext cx="2664990" cy="269223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27" y="1196975"/>
            <a:ext cx="2702077" cy="274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3946580"/>
            <a:ext cx="27084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Вязкий секрет, </a:t>
            </a:r>
            <a:r>
              <a:rPr lang="ru-RU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тимпаносклероз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эпитимпаническая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эрозия. 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б/п участки склероза и атрофии.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156176" y="1844824"/>
            <a:ext cx="792088" cy="304047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732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0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Лечебная помощь должна основываться на представлениях о гистологических изменениях слизистой оболочки среднего уха при ЭСО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454" y="650083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/>
              <a:t>Н.А.Мелешина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78592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052847"/>
          <a:ext cx="8572560" cy="4177855"/>
        </p:xfrm>
        <a:graphic>
          <a:graphicData uri="http://schemas.openxmlformats.org/drawingml/2006/table">
            <a:tbl>
              <a:tblPr/>
              <a:tblGrid>
                <a:gridCol w="252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катаральная –1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+mn-lt"/>
                          <a:ea typeface="Times New Roman"/>
                          <a:cs typeface="Times New Roman"/>
                        </a:rPr>
                        <a:t>Плоский эпителий перерождается в секретирующий, формируются слизистые железы  (1мес.)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 –  секреторная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от 1 до 12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+mn-lt"/>
                          <a:ea typeface="Times New Roman"/>
                          <a:cs typeface="Times New Roman"/>
                        </a:rPr>
                        <a:t>Развитие патологически высокой плотности бокаловидных клеток и слизистых желез, накопление секрета (4 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  </a:t>
                      </a: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мукозная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      – от 12 до 24</a:t>
                      </a:r>
                      <a:r>
                        <a:rPr lang="ru-RU" sz="1800" b="0" i="0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фиброзная    – более 24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154">
                <a:tc gridSpan="2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Дегенерация желез, нормализация слизистой (при нормализации функции  ЕТ)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0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Лечебная помощь должна основываться на представлениях о гистологических изменениях слизистой оболочки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среднего уха при ЭСО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454" y="650083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/>
              <a:t>Н.А.Мелешина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78592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619214"/>
          <a:ext cx="8501122" cy="4867192"/>
        </p:xfrm>
        <a:graphic>
          <a:graphicData uri="http://schemas.openxmlformats.org/drawingml/2006/table">
            <a:tbl>
              <a:tblPr/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7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катаральная –1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+mn-lt"/>
                          <a:ea typeface="Times New Roman"/>
                          <a:cs typeface="Times New Roman"/>
                        </a:rPr>
                        <a:t>Плоский эпителий перерождается в секретирующий, формируются слизистые железы  (1мес.)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Острый ЭСО до 3 недель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 –  секреторная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от 1 до 12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+mn-lt"/>
                          <a:ea typeface="Times New Roman"/>
                          <a:cs typeface="Times New Roman"/>
                        </a:rPr>
                        <a:t>Развитие патологически высокой плотности бокаловидных клеток и слизистых желез, накопление секрета (4 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Подострая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форма  3-8 </a:t>
                      </a: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нед</a:t>
                      </a: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  </a:t>
                      </a: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мукозная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      – от 12 до 24</a:t>
                      </a:r>
                      <a:r>
                        <a:rPr lang="ru-RU" sz="1800" b="0" i="0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Хронический ЭСО- более 8 недель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фиброзная    – более 24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53">
                <a:tc gridSpan="3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Дегенерация желез, нормализация слизистой (при нормализации функции  ЕТ)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Физиология среднего уха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3204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Поддержание адекватной:</a:t>
            </a:r>
          </a:p>
          <a:p>
            <a:r>
              <a:rPr lang="ru-RU" sz="2800" dirty="0"/>
              <a:t>                 </a:t>
            </a:r>
            <a:r>
              <a:rPr lang="ru-RU" sz="2800" b="1" dirty="0">
                <a:solidFill>
                  <a:srgbClr val="FF0000"/>
                </a:solidFill>
              </a:rPr>
              <a:t> Аэродинамики </a:t>
            </a:r>
            <a:r>
              <a:rPr lang="ru-RU" sz="2800" dirty="0"/>
              <a:t>в полостях среднего уха</a:t>
            </a:r>
          </a:p>
          <a:p>
            <a:r>
              <a:rPr lang="ru-RU" sz="2800" dirty="0"/>
              <a:t>-</a:t>
            </a:r>
            <a:r>
              <a:rPr lang="ru-RU" sz="2800" b="1" dirty="0"/>
              <a:t>слуховая труба, тимпанальное соустье в </a:t>
            </a:r>
            <a:r>
              <a:rPr lang="ru-RU" sz="2800" b="1" dirty="0" err="1"/>
              <a:t>адитус</a:t>
            </a:r>
            <a:r>
              <a:rPr lang="ru-RU" sz="2800" b="1" dirty="0"/>
              <a:t> </a:t>
            </a:r>
            <a:r>
              <a:rPr lang="ru-RU" sz="2800" dirty="0"/>
              <a:t>являются путями, по которым осуществляется аэрация среднего уха</a:t>
            </a:r>
          </a:p>
          <a:p>
            <a:r>
              <a:rPr lang="ru-RU" sz="2800" dirty="0"/>
              <a:t>                 </a:t>
            </a:r>
            <a:r>
              <a:rPr lang="ru-RU" sz="2800" b="1" dirty="0">
                <a:solidFill>
                  <a:srgbClr val="FF0000"/>
                </a:solidFill>
              </a:rPr>
              <a:t> Газообмена </a:t>
            </a:r>
            <a:r>
              <a:rPr lang="ru-RU" sz="2800" b="1" dirty="0"/>
              <a:t>в полостях среднего уха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-</a:t>
            </a:r>
            <a:r>
              <a:rPr lang="ru-RU" sz="2800" b="1" dirty="0"/>
              <a:t>слизистая оболочка барабанной полости </a:t>
            </a:r>
            <a:r>
              <a:rPr lang="ru-RU" sz="2800" dirty="0"/>
              <a:t>осуществляет газообмен в среднем ухе</a:t>
            </a:r>
          </a:p>
          <a:p>
            <a:endParaRPr lang="ru-RU" sz="2800" dirty="0"/>
          </a:p>
          <a:p>
            <a:r>
              <a:rPr lang="ru-RU" sz="2800" b="1" i="1" dirty="0"/>
              <a:t>для физиологической работы органа слуха и равновесия</a:t>
            </a:r>
          </a:p>
          <a:p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86584" y="1556792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3144185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88187" y="436510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5008" y="628652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Корнеева О.В., 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5571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Диагностика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(ЭСО встречается чаще, чем диагностируется)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396262"/>
            <a:ext cx="85725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Анамнез:</a:t>
            </a:r>
          </a:p>
          <a:p>
            <a:pPr>
              <a:lnSpc>
                <a:spcPct val="150000"/>
              </a:lnSpc>
            </a:pPr>
            <a:r>
              <a:rPr lang="ru-RU" sz="2000" dirty="0" err="1"/>
              <a:t>Асимптоматическое</a:t>
            </a:r>
            <a:r>
              <a:rPr lang="ru-RU" sz="2000" dirty="0"/>
              <a:t> начало, особенно у детей младшего возраста, отсутствие признаков острого воспаления и боли, нарушение слуха и речевые расстройства, рецидивирующие средние отиты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Отоскопия: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Прозрачность, цвет, положение, подвижность БП, экссудат</a:t>
            </a:r>
          </a:p>
          <a:p>
            <a:r>
              <a:rPr lang="ru-RU" sz="2000" b="1" dirty="0" err="1">
                <a:solidFill>
                  <a:srgbClr val="C00000"/>
                </a:solidFill>
              </a:rPr>
              <a:t>Тимпанометрия</a:t>
            </a:r>
            <a:r>
              <a:rPr lang="ru-RU" sz="2000" b="1" dirty="0">
                <a:solidFill>
                  <a:srgbClr val="C00000"/>
                </a:solidFill>
              </a:rPr>
              <a:t>                                Аудиометрия:</a:t>
            </a:r>
          </a:p>
          <a:p>
            <a:r>
              <a:rPr lang="ru-RU" sz="2000" dirty="0"/>
              <a:t>                                                                </a:t>
            </a:r>
            <a:r>
              <a:rPr lang="ru-RU" sz="2000" dirty="0" err="1"/>
              <a:t>Кондуктивная</a:t>
            </a:r>
            <a:r>
              <a:rPr lang="ru-RU" sz="2000" dirty="0"/>
              <a:t>  </a:t>
            </a:r>
          </a:p>
          <a:p>
            <a:r>
              <a:rPr lang="ru-RU" sz="2000" dirty="0"/>
              <a:t>                                                                тугоухость </a:t>
            </a:r>
            <a:r>
              <a:rPr lang="en-US" sz="2000" dirty="0"/>
              <a:t>I</a:t>
            </a:r>
            <a:r>
              <a:rPr lang="ru-RU" sz="2000" dirty="0"/>
              <a:t> степени</a:t>
            </a:r>
            <a:endParaRPr lang="en-US" sz="2000" dirty="0"/>
          </a:p>
          <a:p>
            <a:r>
              <a:rPr lang="ru-RU" sz="2000" dirty="0"/>
              <a:t>                                                               </a:t>
            </a:r>
            <a:r>
              <a:rPr lang="en-US" sz="2000" dirty="0"/>
              <a:t> (16-40</a:t>
            </a:r>
            <a:r>
              <a:rPr lang="ru-RU" sz="2000" dirty="0"/>
              <a:t>дБ</a:t>
            </a:r>
            <a:r>
              <a:rPr lang="en-US" sz="2000" dirty="0"/>
              <a:t>)</a:t>
            </a:r>
            <a:endParaRPr lang="ru-RU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t="21111" r="47501" b="37778"/>
          <a:stretch/>
        </p:blipFill>
        <p:spPr bwMode="auto">
          <a:xfrm>
            <a:off x="755576" y="4509120"/>
            <a:ext cx="2644080" cy="146801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00042"/>
            <a:ext cx="77867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Обязательные методы диагностики ЭСО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err="1"/>
              <a:t>отомикроскопия</a:t>
            </a:r>
            <a:endParaRPr lang="ru-RU" sz="2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/>
              <a:t>акустическая </a:t>
            </a:r>
            <a:r>
              <a:rPr lang="ru-RU" sz="2800" dirty="0" err="1"/>
              <a:t>импедансометрия</a:t>
            </a:r>
            <a:endParaRPr lang="ru-RU" sz="2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/>
              <a:t> аудиометрия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/>
              <a:t>эндоскопия носоглотки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/>
              <a:t>КТ височных костей- в случаях упорных рецидивов и с целью </a:t>
            </a:r>
            <a:r>
              <a:rPr lang="ru-RU" sz="2800" dirty="0" err="1"/>
              <a:t>дифдиагностики</a:t>
            </a:r>
            <a:endParaRPr lang="ru-RU" sz="28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15206" y="6500834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/>
              <a:t>Н.А.Мелешина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Тимпанограмма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8749" t="18293" r="29376" b="31050"/>
          <a:stretch>
            <a:fillRect/>
          </a:stretch>
        </p:blipFill>
        <p:spPr bwMode="auto">
          <a:xfrm>
            <a:off x="0" y="2285992"/>
            <a:ext cx="2571736" cy="28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643174" y="2285992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Тип В</a:t>
            </a:r>
          </a:p>
          <a:p>
            <a:pPr>
              <a:lnSpc>
                <a:spcPct val="150000"/>
              </a:lnSpc>
            </a:pPr>
            <a:r>
              <a:rPr lang="ru-RU" b="1" dirty="0"/>
              <a:t>0,4</a:t>
            </a:r>
            <a:r>
              <a:rPr lang="en-US" b="1" dirty="0"/>
              <a:t> &lt;</a:t>
            </a:r>
            <a:r>
              <a:rPr lang="ru-RU" b="1" dirty="0"/>
              <a:t> Объем уха (</a:t>
            </a:r>
            <a:r>
              <a:rPr lang="en-US" b="1" dirty="0"/>
              <a:t>ECV</a:t>
            </a:r>
            <a:r>
              <a:rPr lang="ru-RU" b="1" dirty="0"/>
              <a:t>)</a:t>
            </a:r>
            <a:r>
              <a:rPr lang="en-US" b="1" dirty="0"/>
              <a:t>&gt;</a:t>
            </a:r>
            <a:r>
              <a:rPr lang="ru-RU" b="1" dirty="0"/>
              <a:t> 1,5</a:t>
            </a:r>
          </a:p>
          <a:p>
            <a:pPr>
              <a:lnSpc>
                <a:spcPct val="150000"/>
              </a:lnSpc>
            </a:pPr>
            <a:r>
              <a:rPr lang="ru-RU" b="1" i="1" dirty="0" err="1"/>
              <a:t>Комплианс</a:t>
            </a:r>
            <a:r>
              <a:rPr lang="ru-RU" b="1" i="1" dirty="0"/>
              <a:t> менее 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0,1 мл или о</a:t>
            </a:r>
            <a:r>
              <a:rPr lang="ru-RU" b="1" dirty="0"/>
              <a:t>тсутствие пика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TW </a:t>
            </a:r>
            <a:r>
              <a:rPr lang="ru-RU" b="1" dirty="0"/>
              <a:t>более 150 даПа</a:t>
            </a:r>
          </a:p>
          <a:p>
            <a:r>
              <a:rPr lang="ru-RU" sz="2000" b="1" dirty="0"/>
              <a:t>Выраженное</a:t>
            </a:r>
          </a:p>
          <a:p>
            <a:r>
              <a:rPr lang="ru-RU" sz="2000" b="1" dirty="0"/>
              <a:t>снижение </a:t>
            </a:r>
          </a:p>
          <a:p>
            <a:r>
              <a:rPr lang="ru-RU" sz="2000" b="1" dirty="0"/>
              <a:t>податливости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357430"/>
            <a:ext cx="2928958" cy="42919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Тип 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0,4</a:t>
            </a:r>
            <a:r>
              <a:rPr lang="en-US" b="1" dirty="0"/>
              <a:t> &lt;</a:t>
            </a:r>
            <a:r>
              <a:rPr lang="ru-RU" b="1" dirty="0"/>
              <a:t> Объем уха (</a:t>
            </a:r>
            <a:r>
              <a:rPr lang="en-US" b="1" dirty="0"/>
              <a:t>ECV</a:t>
            </a:r>
            <a:r>
              <a:rPr lang="ru-RU" b="1" dirty="0"/>
              <a:t>)</a:t>
            </a:r>
            <a:r>
              <a:rPr lang="en-US" b="1" dirty="0"/>
              <a:t>&gt;</a:t>
            </a:r>
            <a:r>
              <a:rPr lang="ru-RU" b="1" dirty="0"/>
              <a:t> 1,5</a:t>
            </a:r>
            <a:endParaRPr lang="ru-RU" b="1" i="1" dirty="0"/>
          </a:p>
          <a:p>
            <a:pPr>
              <a:lnSpc>
                <a:spcPct val="150000"/>
              </a:lnSpc>
            </a:pPr>
            <a:r>
              <a:rPr lang="ru-RU" b="1" i="1" dirty="0"/>
              <a:t>0,2 мл</a:t>
            </a:r>
            <a:r>
              <a:rPr lang="en-US" b="1" i="1" dirty="0"/>
              <a:t> &lt;</a:t>
            </a:r>
            <a:r>
              <a:rPr lang="ru-RU" b="1" i="1" dirty="0" err="1"/>
              <a:t>Комплианс</a:t>
            </a:r>
            <a:r>
              <a:rPr lang="ru-RU" b="1" i="1" dirty="0"/>
              <a:t> </a:t>
            </a:r>
            <a:r>
              <a:rPr lang="en-US" b="1" i="1" dirty="0"/>
              <a:t>&gt;</a:t>
            </a:r>
            <a:r>
              <a:rPr lang="ru-RU" b="1" i="1" dirty="0"/>
              <a:t> 2.5 мл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-150 даПа</a:t>
            </a:r>
            <a:r>
              <a:rPr lang="en-US" b="1" i="1" dirty="0"/>
              <a:t> &lt;</a:t>
            </a:r>
            <a:r>
              <a:rPr lang="ru-RU" b="1" i="1" dirty="0"/>
              <a:t> Пик </a:t>
            </a:r>
            <a:r>
              <a:rPr lang="en-US" b="1" i="1" dirty="0"/>
              <a:t>&gt;</a:t>
            </a:r>
            <a:r>
              <a:rPr lang="ru-RU" b="1" i="1" dirty="0"/>
              <a:t> +</a:t>
            </a:r>
            <a:r>
              <a:rPr lang="ru-RU" b="1" dirty="0"/>
              <a:t>100 даПа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30 даПа</a:t>
            </a:r>
            <a:r>
              <a:rPr lang="en-US" b="1" dirty="0"/>
              <a:t> &lt;</a:t>
            </a:r>
            <a:r>
              <a:rPr lang="ru-RU" b="1" dirty="0"/>
              <a:t> Градиент </a:t>
            </a:r>
            <a:r>
              <a:rPr lang="en-US" b="1" dirty="0"/>
              <a:t>&gt;</a:t>
            </a:r>
            <a:r>
              <a:rPr lang="ru-RU" b="1" dirty="0"/>
              <a:t> 150 даПа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Норма 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/>
          <a:srcRect l="4583" t="25871" r="79010" b="43916"/>
          <a:stretch>
            <a:fillRect/>
          </a:stretch>
        </p:blipFill>
        <p:spPr bwMode="auto">
          <a:xfrm>
            <a:off x="7000892" y="214290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 l="30937" t="25871" r="53542" b="43130"/>
          <a:stretch>
            <a:fillRect/>
          </a:stretch>
        </p:blipFill>
        <p:spPr bwMode="auto">
          <a:xfrm>
            <a:off x="642910" y="0"/>
            <a:ext cx="1419236" cy="212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Данные </a:t>
            </a:r>
            <a:r>
              <a:rPr lang="ru-RU" sz="3200" b="1" dirty="0" err="1">
                <a:solidFill>
                  <a:srgbClr val="C00000"/>
                </a:solidFill>
              </a:rPr>
              <a:t>тимпанометрии</a:t>
            </a:r>
            <a:r>
              <a:rPr lang="ru-RU" sz="3200" b="1" dirty="0">
                <a:solidFill>
                  <a:srgbClr val="C00000"/>
                </a:solidFill>
              </a:rPr>
              <a:t> больных ЭСО, которым провели хирургическое лечение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2357430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Тип В тимпанальной кривой был зарегистрирован в 97,4%наблюдений</a:t>
            </a:r>
          </a:p>
          <a:p>
            <a:endParaRPr lang="ru-RU" sz="3200" dirty="0"/>
          </a:p>
          <a:p>
            <a:r>
              <a:rPr lang="ru-RU" sz="3200" dirty="0"/>
              <a:t>Тип С (от  -140 </a:t>
            </a:r>
            <a:r>
              <a:rPr lang="ru-RU" sz="3200" dirty="0" err="1"/>
              <a:t>мм.рт.ст</a:t>
            </a:r>
            <a:r>
              <a:rPr lang="ru-RU" sz="3200" dirty="0"/>
              <a:t>. и ниже) – в 2,6%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Необходимо помнить всегда!!!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*Одной </a:t>
            </a:r>
            <a:r>
              <a:rPr lang="ru-RU" dirty="0" err="1"/>
              <a:t>тимпанограмме</a:t>
            </a:r>
            <a:r>
              <a:rPr lang="ru-RU" dirty="0"/>
              <a:t> может соответствовать несколько состояний и заболеваний слухового анализатора!</a:t>
            </a:r>
          </a:p>
          <a:p>
            <a:endParaRPr lang="ru-RU" dirty="0"/>
          </a:p>
          <a:p>
            <a:r>
              <a:rPr lang="ru-RU" dirty="0"/>
              <a:t>*Одно заболевание может проявляться разными </a:t>
            </a:r>
            <a:r>
              <a:rPr lang="ru-RU" dirty="0" err="1"/>
              <a:t>тимпанограммами</a:t>
            </a:r>
            <a:r>
              <a:rPr lang="ru-RU" dirty="0"/>
              <a:t> у разных пациентов!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63041-E319-43EE-8E1B-FF37083A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Когда мы можем получить </a:t>
            </a:r>
            <a:r>
              <a:rPr lang="ru-RU" sz="3200" b="1" dirty="0" err="1">
                <a:solidFill>
                  <a:srgbClr val="C00000"/>
                </a:solidFill>
              </a:rPr>
              <a:t>тимпанограмму</a:t>
            </a:r>
            <a:r>
              <a:rPr lang="ru-RU" sz="3200" b="1" dirty="0">
                <a:solidFill>
                  <a:srgbClr val="C00000"/>
                </a:solidFill>
              </a:rPr>
              <a:t> типа «А»?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6DD69-495D-4A7F-A29F-B5E10018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*При персистенции </a:t>
            </a:r>
            <a:r>
              <a:rPr lang="ru-RU" sz="2400" b="1" dirty="0" err="1"/>
              <a:t>миксоидной</a:t>
            </a:r>
            <a:r>
              <a:rPr lang="ru-RU" sz="2400" b="1" dirty="0"/>
              <a:t> ткани или при экссудативном среднем отите у детей первых месяцев жизни (если использовать для </a:t>
            </a:r>
            <a:r>
              <a:rPr lang="ru-RU" sz="2400" b="1" dirty="0" err="1"/>
              <a:t>тимпанометрии</a:t>
            </a:r>
            <a:r>
              <a:rPr lang="ru-RU" sz="2400" b="1" dirty="0"/>
              <a:t> зондирующий тон 226 ГЦ)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83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Тимпанограмма</a:t>
            </a:r>
            <a:r>
              <a:rPr lang="ru-RU" sz="2800" b="1" dirty="0">
                <a:solidFill>
                  <a:srgbClr val="C00000"/>
                </a:solidFill>
              </a:rPr>
              <a:t> тип В – неподвижность барабанной перепонки, слуховых косточек, перилимфы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Тип В (при нормальном объеме НСП):</a:t>
            </a:r>
          </a:p>
          <a:p>
            <a:r>
              <a:rPr lang="ru-RU" sz="2000" dirty="0"/>
              <a:t>-жидкость</a:t>
            </a:r>
          </a:p>
          <a:p>
            <a:r>
              <a:rPr lang="ru-RU" sz="2000" dirty="0"/>
              <a:t>-спайки</a:t>
            </a:r>
          </a:p>
          <a:p>
            <a:r>
              <a:rPr lang="ru-RU" sz="2000" dirty="0"/>
              <a:t>-</a:t>
            </a:r>
            <a:r>
              <a:rPr lang="ru-RU" sz="2000" dirty="0" err="1"/>
              <a:t>холестеатома</a:t>
            </a:r>
            <a:endParaRPr lang="ru-RU" sz="2000" dirty="0"/>
          </a:p>
          <a:p>
            <a:r>
              <a:rPr lang="ru-RU" sz="2000" dirty="0"/>
              <a:t>-опухоль</a:t>
            </a:r>
          </a:p>
          <a:p>
            <a:r>
              <a:rPr lang="ru-RU" sz="2000" dirty="0"/>
              <a:t>-выраженная </a:t>
            </a:r>
            <a:r>
              <a:rPr lang="ru-RU" sz="2000" dirty="0" err="1"/>
              <a:t>тугоподвижность</a:t>
            </a:r>
            <a:r>
              <a:rPr lang="ru-RU" sz="2000" dirty="0"/>
              <a:t> стремени, аномалии цепи слуховых косточек</a:t>
            </a:r>
          </a:p>
          <a:p>
            <a:endParaRPr lang="ru-RU" sz="2000" dirty="0"/>
          </a:p>
          <a:p>
            <a:r>
              <a:rPr lang="ru-RU" sz="2000" b="1" dirty="0"/>
              <a:t>Тип В (при сниженном объеме НСП):</a:t>
            </a:r>
          </a:p>
          <a:p>
            <a:pPr>
              <a:buFontTx/>
              <a:buChar char="-"/>
            </a:pPr>
            <a:r>
              <a:rPr lang="ru-RU" sz="2000" dirty="0" err="1"/>
              <a:t>обтурация</a:t>
            </a:r>
            <a:r>
              <a:rPr lang="ru-RU" sz="2000" dirty="0"/>
              <a:t> серной пробкой или инородным телом</a:t>
            </a:r>
          </a:p>
          <a:p>
            <a:pPr>
              <a:buFontTx/>
              <a:buChar char="-"/>
            </a:pPr>
            <a:r>
              <a:rPr lang="ru-RU" sz="2000" dirty="0"/>
              <a:t>ушная насадка вставлена неправильно и упирается в стенку НСП</a:t>
            </a:r>
          </a:p>
          <a:p>
            <a:pPr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Тип В (при увеличенном объеме НСП):</a:t>
            </a:r>
          </a:p>
          <a:p>
            <a:pPr>
              <a:buFontTx/>
              <a:buChar char="-"/>
            </a:pPr>
            <a:r>
              <a:rPr lang="ru-RU" sz="2000" dirty="0"/>
              <a:t>перфорация барабанной перепонки (в том числе и при наличии </a:t>
            </a:r>
            <a:r>
              <a:rPr lang="ru-RU" sz="2000" dirty="0" err="1"/>
              <a:t>тимпаностомической</a:t>
            </a:r>
            <a:r>
              <a:rPr lang="ru-RU" sz="2000" dirty="0"/>
              <a:t> трубки)</a:t>
            </a:r>
          </a:p>
          <a:p>
            <a:pPr>
              <a:buFontTx/>
              <a:buChar char="-"/>
            </a:pPr>
            <a:r>
              <a:rPr lang="ru-RU" sz="2000" dirty="0"/>
              <a:t> неплотно вставленный ушной вкладыш</a:t>
            </a:r>
          </a:p>
          <a:p>
            <a:pPr>
              <a:buFontTx/>
              <a:buChar char="-"/>
            </a:pPr>
            <a:r>
              <a:rPr lang="ru-RU" sz="2000" dirty="0"/>
              <a:t> синдром зияния слуховой трубы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Данные эндоскопии носоглотки</a:t>
            </a:r>
          </a:p>
        </p:txBody>
      </p:sp>
      <p:pic>
        <p:nvPicPr>
          <p:cNvPr id="14338" name="Picture 2" descr="C:\Users\Людмила\Desktop\ЛЕНОВО\5\IMG_20180521_173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823" t="30551" r="2928" b="17362"/>
          <a:stretch>
            <a:fillRect/>
          </a:stretch>
        </p:blipFill>
        <p:spPr bwMode="auto">
          <a:xfrm>
            <a:off x="5857884" y="1714488"/>
            <a:ext cx="2428892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428736"/>
            <a:ext cx="478634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/>
              <a:t>Оценить состояние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/>
              <a:t>Слизистой оболочки носа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/>
              <a:t>Наличие гиперплазии глоточной миндалины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/>
              <a:t>Вид </a:t>
            </a:r>
            <a:r>
              <a:rPr lang="ru-RU" sz="2400" b="1" i="1" dirty="0" err="1"/>
              <a:t>тубарных</a:t>
            </a:r>
            <a:r>
              <a:rPr lang="ru-RU" sz="2400" b="1" i="1" dirty="0"/>
              <a:t> валиков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/>
              <a:t>Состояние глоточного устья ЕТ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/>
              <a:t>Наличие патологического отделяемого, его характер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Дифференциальная диагностика ЭСО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Врожденные аномалии развития среднего уха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Отосклероз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/>
              <a:t>Гломусные</a:t>
            </a:r>
            <a:r>
              <a:rPr lang="ru-RU" sz="2800" dirty="0"/>
              <a:t> опухоли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Разрыв цепи слуховых косточек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Причины появления секрета в среднем ухе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9592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500" dirty="0">
                <a:solidFill>
                  <a:schemeClr val="tx1"/>
                </a:solidFill>
                <a:latin typeface="+mn-lt"/>
              </a:rPr>
              <a:t>Развитие острого аллергического отита связано с аллергическим отеком слизистой оболочки слуховой трубы и барабанной полости и появлением серозного секрета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900" dirty="0" err="1">
                <a:solidFill>
                  <a:schemeClr val="tx1"/>
                </a:solidFill>
                <a:latin typeface="+mn-lt"/>
              </a:rPr>
              <a:t>Пальчун</a:t>
            </a:r>
            <a:r>
              <a:rPr lang="ru-RU" sz="2900" dirty="0">
                <a:solidFill>
                  <a:schemeClr val="tx1"/>
                </a:solidFill>
                <a:latin typeface="+mn-lt"/>
              </a:rPr>
              <a:t> В.Т., Крюков А.И.. Оториноларингология: Руководство для врачей. Часть 2. 2001).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40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500" dirty="0">
                <a:solidFill>
                  <a:schemeClr val="tx1"/>
                </a:solidFill>
                <a:latin typeface="+mn-lt"/>
              </a:rPr>
              <a:t>ЭСО встречается у 17,9% детей с аллергическим ринитом, чаще у мальчиков (63,7%), чем у девочек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(Гущин И. С., Ильина Н. И., </a:t>
            </a:r>
            <a:r>
              <a:rPr lang="ru-RU" sz="2900" dirty="0" err="1">
                <a:solidFill>
                  <a:schemeClr val="tx1"/>
                </a:solidFill>
                <a:latin typeface="+mn-lt"/>
              </a:rPr>
              <a:t>Польнер</a:t>
            </a:r>
            <a:r>
              <a:rPr lang="ru-RU" sz="2900" dirty="0">
                <a:solidFill>
                  <a:schemeClr val="tx1"/>
                </a:solidFill>
                <a:latin typeface="+mn-lt"/>
              </a:rPr>
              <a:t> С. А 2002, </a:t>
            </a:r>
            <a:r>
              <a:rPr lang="ru-RU" sz="2900" dirty="0" err="1">
                <a:solidFill>
                  <a:schemeClr val="tx1"/>
                </a:solidFill>
                <a:latin typeface="+mn-lt"/>
              </a:rPr>
              <a:t>Пищенков</a:t>
            </a:r>
            <a:r>
              <a:rPr lang="ru-RU" sz="2900" dirty="0">
                <a:solidFill>
                  <a:schemeClr val="tx1"/>
                </a:solidFill>
                <a:latin typeface="+mn-lt"/>
              </a:rPr>
              <a:t> Д.В.. 2011).</a:t>
            </a:r>
          </a:p>
          <a:p>
            <a:pPr marL="0" indent="0">
              <a:buNone/>
            </a:pPr>
            <a:br>
              <a:rPr lang="ru-RU" dirty="0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Физиология среднего уха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/>
              <a:t>В условиях физиологической нормы среднего уха </a:t>
            </a:r>
            <a:r>
              <a:rPr lang="ru-RU" sz="2800" b="1" dirty="0"/>
              <a:t>играет роль  динамического газового «мешка»</a:t>
            </a:r>
            <a:r>
              <a:rPr lang="ru-RU" sz="2800" dirty="0"/>
              <a:t>, который удерживает атмосферное давление, чему способствует </a:t>
            </a:r>
            <a:r>
              <a:rPr lang="ru-RU" sz="2800" b="1" u="sng" dirty="0"/>
              <a:t>воздухообмен</a:t>
            </a:r>
            <a:r>
              <a:rPr lang="ru-RU" sz="2800" u="sng" dirty="0"/>
              <a:t>  через  слуховую трубу и </a:t>
            </a:r>
            <a:r>
              <a:rPr lang="ru-RU" sz="2800" b="1" u="sng" dirty="0"/>
              <a:t>газообмен</a:t>
            </a:r>
            <a:r>
              <a:rPr lang="ru-RU" sz="2800" u="sng" dirty="0"/>
              <a:t> через </a:t>
            </a:r>
            <a:r>
              <a:rPr lang="ru-RU" sz="2800" b="1" u="sng" dirty="0"/>
              <a:t>слизистую оболочку среднего уха. </a:t>
            </a:r>
          </a:p>
          <a:p>
            <a:pPr>
              <a:buNone/>
            </a:pPr>
            <a:r>
              <a:rPr lang="ru-RU" sz="2800" b="1" dirty="0" err="1"/>
              <a:t>Антрум</a:t>
            </a:r>
            <a:r>
              <a:rPr lang="ru-RU" sz="2800" b="1" dirty="0"/>
              <a:t> и система клеток сосцевидного отростка являются воздушными резервуарами, </a:t>
            </a:r>
            <a:r>
              <a:rPr lang="ru-RU" sz="2800" dirty="0"/>
              <a:t>благодаря  которым </a:t>
            </a:r>
            <a:r>
              <a:rPr lang="ru-RU" sz="2800" u="sng" dirty="0"/>
              <a:t>поддерживается нормальное давление в барабанной полости даже при нарушении дренажной функции слуховой трубы.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Обследование дополнительное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5357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Все дети с</a:t>
            </a:r>
            <a:r>
              <a:rPr lang="ru-RU" sz="3000" b="1" dirty="0">
                <a:solidFill>
                  <a:schemeClr val="tx1"/>
                </a:solidFill>
                <a:latin typeface="+mn-lt"/>
              </a:rPr>
              <a:t> ЭСО </a:t>
            </a:r>
            <a:r>
              <a:rPr lang="ru-RU" sz="3000" dirty="0">
                <a:solidFill>
                  <a:schemeClr val="tx1"/>
                </a:solidFill>
                <a:latin typeface="+mn-lt"/>
              </a:rPr>
              <a:t>должны быть обследованы </a:t>
            </a:r>
            <a:r>
              <a:rPr lang="ru-RU" sz="3000" b="1" dirty="0">
                <a:solidFill>
                  <a:schemeClr val="tx1"/>
                </a:solidFill>
                <a:latin typeface="+mn-lt"/>
              </a:rPr>
              <a:t>аллергологом</a:t>
            </a:r>
            <a:r>
              <a:rPr lang="ru-RU" sz="3000" dirty="0">
                <a:solidFill>
                  <a:schemeClr val="tx1"/>
                </a:solidFill>
                <a:latin typeface="+mn-lt"/>
              </a:rPr>
              <a:t> и при необходимости поставлены на учет.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Необходимо проводить более тщательные обследования всех детей </a:t>
            </a:r>
            <a:r>
              <a:rPr lang="ru-RU" sz="3000" b="1" dirty="0">
                <a:solidFill>
                  <a:schemeClr val="tx1"/>
                </a:solidFill>
                <a:latin typeface="+mn-lt"/>
              </a:rPr>
              <a:t>с АР, </a:t>
            </a:r>
            <a:r>
              <a:rPr lang="ru-RU" sz="3000" dirty="0">
                <a:solidFill>
                  <a:schemeClr val="tx1"/>
                </a:solidFill>
                <a:latin typeface="+mn-lt"/>
              </a:rPr>
              <a:t>включая </a:t>
            </a:r>
            <a:r>
              <a:rPr lang="ru-RU" sz="3000" b="1" dirty="0" err="1">
                <a:solidFill>
                  <a:schemeClr val="tx1"/>
                </a:solidFill>
                <a:latin typeface="+mn-lt"/>
              </a:rPr>
              <a:t>аудиологическое</a:t>
            </a:r>
            <a:r>
              <a:rPr lang="ru-RU" sz="30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3000" dirty="0">
                <a:solidFill>
                  <a:schemeClr val="tx1"/>
                </a:solidFill>
                <a:latin typeface="+mn-lt"/>
              </a:rPr>
              <a:t>а также полное </a:t>
            </a:r>
            <a:r>
              <a:rPr lang="ru-RU" sz="3000" b="1" dirty="0" err="1">
                <a:solidFill>
                  <a:schemeClr val="tx1"/>
                </a:solidFill>
                <a:latin typeface="+mn-lt"/>
              </a:rPr>
              <a:t>аллергологическое</a:t>
            </a:r>
            <a:r>
              <a:rPr lang="ru-RU" sz="3000" dirty="0">
                <a:solidFill>
                  <a:schemeClr val="tx1"/>
                </a:solidFill>
                <a:latin typeface="+mn-lt"/>
              </a:rPr>
              <a:t>  обследование детей с целью назначения своевременной и </a:t>
            </a:r>
            <a:r>
              <a:rPr lang="ru-RU" sz="3000" b="1" dirty="0">
                <a:solidFill>
                  <a:schemeClr val="tx1"/>
                </a:solidFill>
                <a:latin typeface="+mn-lt"/>
              </a:rPr>
              <a:t>адекватной терапии.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ГЭРБ в патогенезе ЭСО у детей 1-го года жизни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57831"/>
          <a:ext cx="8001056" cy="429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6781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Гипертрофия глоточной миндалины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335">
                <a:tc>
                  <a:txBody>
                    <a:bodyPr/>
                    <a:lstStyle/>
                    <a:p>
                      <a:r>
                        <a:rPr lang="ru-RU" sz="2800" b="1" dirty="0"/>
                        <a:t>Гипертрофия трубных валиков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27">
                <a:tc>
                  <a:txBody>
                    <a:bodyPr/>
                    <a:lstStyle/>
                    <a:p>
                      <a:r>
                        <a:rPr lang="ru-RU" sz="2800" b="1" dirty="0" err="1"/>
                        <a:t>Тубарный</a:t>
                      </a:r>
                      <a:r>
                        <a:rPr lang="ru-RU" sz="2800" b="1" dirty="0"/>
                        <a:t> </a:t>
                      </a:r>
                      <a:r>
                        <a:rPr lang="ru-RU" sz="2800" b="1" dirty="0" err="1"/>
                        <a:t>рефлюкс</a:t>
                      </a:r>
                      <a:r>
                        <a:rPr lang="ru-RU" sz="2800" b="1" dirty="0"/>
                        <a:t> слизи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83">
                <a:tc>
                  <a:txBody>
                    <a:bodyPr/>
                    <a:lstStyle/>
                    <a:p>
                      <a:r>
                        <a:rPr lang="ru-RU" sz="2800" b="1" dirty="0"/>
                        <a:t>ГЭРБ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3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Эффективность </a:t>
                      </a:r>
                      <a:r>
                        <a:rPr lang="ru-RU" sz="2800" b="1" dirty="0" err="1">
                          <a:solidFill>
                            <a:srgbClr val="C00000"/>
                          </a:solidFill>
                        </a:rPr>
                        <a:t>антирефлюксной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 терапии 60%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617514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Рахманова И.В. С </a:t>
            </a:r>
            <a:r>
              <a:rPr lang="ru-RU" dirty="0" err="1"/>
              <a:t>соавт</a:t>
            </a:r>
            <a:r>
              <a:rPr lang="ru-RU" dirty="0"/>
              <a:t>. 2018, Москва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Порядок оказания медицинской помощи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80010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Рекомендуется лечение проводить с учетом причины и стадии заболевания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Эффективность лечения тестируется по данным акустической </a:t>
            </a:r>
            <a:r>
              <a:rPr lang="ru-RU" sz="2800" dirty="0" err="1"/>
              <a:t>импедансометрии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1038" cy="6532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Консервативное лечение ЭСО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000109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Санация верхних дыхательных путей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Продувание слуховых труб по </a:t>
            </a:r>
            <a:r>
              <a:rPr lang="ru-RU" sz="2400" dirty="0" err="1"/>
              <a:t>Политцеру</a:t>
            </a:r>
            <a:r>
              <a:rPr lang="ru-RU" sz="2400" dirty="0"/>
              <a:t> или катетеризация слуховых труб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Прием  </a:t>
            </a:r>
            <a:r>
              <a:rPr lang="ru-RU" sz="2400" dirty="0" err="1"/>
              <a:t>муколитиков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Физиотерапия, направленная на разжижение секрета в полостях среднего уха, предупреждение рубцевания   </a:t>
            </a:r>
            <a:r>
              <a:rPr lang="ru-RU" sz="2400" b="1" dirty="0">
                <a:solidFill>
                  <a:srgbClr val="C00000"/>
                </a:solidFill>
              </a:rPr>
              <a:t>???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Усиление функции поднимающей и натягивающей мышц мягкого неба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Упражнения для усиления мышц глотки!!!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Терапия системных заболеваний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C444AFF6-4FC5-4D09-BE0B-ED5C80E330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5859"/>
            <a:ext cx="7972572" cy="52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701FE-F7BD-4470-AD90-0279D866D109}"/>
              </a:ext>
            </a:extLst>
          </p:cNvPr>
          <p:cNvSpPr txBox="1"/>
          <p:nvPr/>
        </p:nvSpPr>
        <p:spPr>
          <a:xfrm>
            <a:off x="1259632" y="188641"/>
            <a:ext cx="7416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ru-RU" sz="3200" b="1" i="0" strike="noStrike" dirty="0">
                <a:solidFill>
                  <a:srgbClr val="F491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Упражнения</a:t>
            </a:r>
            <a:r>
              <a:rPr lang="ru-RU" sz="3200" b="0" i="0" strike="noStrike" dirty="0">
                <a:solidFill>
                  <a:srgbClr val="F491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3200" b="1" i="0" strike="noStrike" dirty="0">
                <a:solidFill>
                  <a:srgbClr val="F491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для</a:t>
            </a:r>
            <a:r>
              <a:rPr lang="ru-RU" sz="3200" b="0" i="0" strike="noStrike" dirty="0">
                <a:solidFill>
                  <a:srgbClr val="F491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усиления </a:t>
            </a:r>
            <a:r>
              <a:rPr lang="ru-RU" sz="3200" b="1" i="0" strike="noStrike" dirty="0">
                <a:solidFill>
                  <a:srgbClr val="F491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мышц глотки</a:t>
            </a:r>
            <a:endParaRPr lang="ru-RU" sz="3200" b="0" i="0" strike="noStrike" dirty="0">
              <a:solidFill>
                <a:srgbClr val="C00000"/>
              </a:solidFill>
              <a:effectLst/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593963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038872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+mn-lt"/>
              </a:rPr>
              <a:t>В США и в Европе </a:t>
            </a:r>
          </a:p>
          <a:p>
            <a:r>
              <a:rPr lang="ru-RU" sz="2600" dirty="0">
                <a:solidFill>
                  <a:schemeClr val="tx1"/>
                </a:solidFill>
                <a:latin typeface="+mn-lt"/>
              </a:rPr>
              <a:t>широко распространен метод </a:t>
            </a:r>
            <a:r>
              <a:rPr lang="ru-RU" sz="2600" dirty="0" err="1">
                <a:solidFill>
                  <a:schemeClr val="tx1"/>
                </a:solidFill>
                <a:latin typeface="+mn-lt"/>
              </a:rPr>
              <a:t>автонаполнения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  для лечения экссудативного среднего отита, который проводится с помощью воздушного шарика с насадкой, часто используемого для лечения экссудативного среднего отита у детей </a:t>
            </a:r>
          </a:p>
          <a:p>
            <a:endParaRPr lang="ru-RU" sz="2600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3286124"/>
            <a:ext cx="2552935" cy="1872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199134"/>
            <a:ext cx="2428892" cy="2015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3000372"/>
            <a:ext cx="2167188" cy="232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600076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Великобритания </a:t>
            </a:r>
            <a:r>
              <a:rPr lang="en-US" dirty="0"/>
              <a:t>Ian </a:t>
            </a:r>
            <a:r>
              <a:rPr lang="en-US" dirty="0" err="1"/>
              <a:t>WilliamsonNasal</a:t>
            </a:r>
            <a:r>
              <a:rPr lang="en-US" dirty="0"/>
              <a:t> balloon could treat 'glue ear'- Canadian Medical Association Journal</a:t>
            </a:r>
            <a:r>
              <a:rPr lang="ru-RU" dirty="0"/>
              <a:t>, 2015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Во Франции, Турции, Малайзии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 других развитых странах у пациентов с выявленным впервые экссудативным средним отитом применяют метод активного наблюдения, с последующим хирургическим вмешательством при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отсутствии положительной динамики по истечению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3-х мес</a:t>
            </a:r>
            <a:r>
              <a:rPr lang="ru-RU" sz="4000" b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(Van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Zon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A., van der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Heijden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G.J, van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Dongen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TMA., Burton M.J. 2012, 30 Griffin G., Flynn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.A. 2011).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3726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9512" y="1124744"/>
            <a:ext cx="878497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Bookman Old Style" pitchFamily="18" charset="0"/>
              </a:rPr>
              <a:t>у 5% дошкольников ХССО сохраняется в течение года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Bookman Old Style" pitchFamily="18" charset="0"/>
              </a:rPr>
              <a:t>повышение порогов слухового восприятия </a:t>
            </a:r>
            <a:r>
              <a:rPr lang="ru-RU" sz="2800" dirty="0">
                <a:solidFill>
                  <a:srgbClr val="C00000"/>
                </a:solidFill>
                <a:latin typeface="Bookman Old Style" pitchFamily="18" charset="0"/>
              </a:rPr>
              <a:t>на 15 ДБ </a:t>
            </a:r>
            <a:r>
              <a:rPr lang="ru-RU" sz="2800" dirty="0">
                <a:latin typeface="Bookman Old Style" pitchFamily="18" charset="0"/>
              </a:rPr>
              <a:t>по сравнению с нормой может вызвать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поведенческие нарушения, задержку речевого развития, снижение успеваемости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58" y="4509120"/>
            <a:ext cx="2056067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40740"/>
            <a:ext cx="2079562" cy="211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1038" cy="6532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Прогноз и клинический исход</a:t>
            </a:r>
          </a:p>
        </p:txBody>
      </p:sp>
    </p:spTree>
    <p:extLst>
      <p:ext uri="{BB962C8B-B14F-4D97-AF65-F5344CB8AC3E}">
        <p14:creationId xmlns:p14="http://schemas.microsoft.com/office/powerpoint/2010/main" val="2265427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" y="1013818"/>
            <a:ext cx="2901299" cy="293775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73860" y="210430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Экссудативный средний отит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2462"/>
            <a:ext cx="3020673" cy="29561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97" y="1004078"/>
            <a:ext cx="2987824" cy="29979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9002" y="4605278"/>
            <a:ext cx="3135502" cy="15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Густой липкий секрет в б/ п - выпячивание б/п. Истонченный участок перепонки- возможно, место будущей перфорации.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948264" y="2636912"/>
            <a:ext cx="288032" cy="194421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02015" y="4575299"/>
            <a:ext cx="2592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Густой транссудат, придает б/ п темно-желтый цвет. Жидкость, воздух в </a:t>
            </a:r>
            <a:r>
              <a:rPr lang="ru-RU" sz="2000" dirty="0" err="1">
                <a:solidFill>
                  <a:srgbClr val="000000"/>
                </a:solidFill>
              </a:rPr>
              <a:t>задне</a:t>
            </a:r>
            <a:r>
              <a:rPr lang="ru-RU" sz="2000" dirty="0">
                <a:solidFill>
                  <a:srgbClr val="000000"/>
                </a:solidFill>
              </a:rPr>
              <a:t>-верхнем квадранте.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605278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Впереди рукоятки молоточка, а также в задненижнем квадранте пузырьки воздуха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8542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/>
                <a:cs typeface="Arial"/>
              </a:rPr>
              <a:t>Дефекты медицинской помощи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999040" cy="4971256"/>
          </a:xfrm>
        </p:spPr>
        <p:txBody>
          <a:bodyPr>
            <a:normAutofit/>
          </a:bodyPr>
          <a:lstStyle/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ru-RU" sz="2400" dirty="0">
                <a:effectLst/>
                <a:latin typeface="Arial"/>
                <a:cs typeface="Arial"/>
              </a:rPr>
              <a:t>    </a:t>
            </a:r>
            <a:r>
              <a:rPr lang="ru-RU" sz="2400" b="1" dirty="0">
                <a:effectLst/>
                <a:latin typeface="Arial"/>
                <a:cs typeface="Arial"/>
              </a:rPr>
              <a:t>выявляются в 41,3% проведенных экспертиз по разным специальностям (Россия – от 40 до 64% ) из них:</a:t>
            </a:r>
          </a:p>
          <a:p>
            <a:pPr lvl="0" eaLnBrk="1" hangingPunct="1">
              <a:buClr>
                <a:srgbClr val="E3E3FF"/>
              </a:buClr>
              <a:buSzTx/>
              <a:buFontTx/>
              <a:buChar char="-"/>
            </a:pPr>
            <a:r>
              <a:rPr lang="ru-RU" sz="2400" b="1" dirty="0">
                <a:effectLst/>
                <a:latin typeface="Arial"/>
                <a:cs typeface="Arial"/>
              </a:rPr>
              <a:t>13% - элементы неоказания медицинской помощи;</a:t>
            </a:r>
          </a:p>
          <a:p>
            <a:pPr lvl="0" eaLnBrk="1" hangingPunct="1">
              <a:buClr>
                <a:srgbClr val="E3E3FF"/>
              </a:buClr>
              <a:buSzTx/>
              <a:buFontTx/>
              <a:buChar char="-"/>
            </a:pPr>
            <a:r>
              <a:rPr lang="ru-RU" sz="2400" b="1" dirty="0">
                <a:effectLst/>
                <a:latin typeface="Arial"/>
                <a:cs typeface="Arial"/>
              </a:rPr>
              <a:t>26% - недостаточный объем МП;</a:t>
            </a:r>
          </a:p>
          <a:p>
            <a:pPr lvl="0" eaLnBrk="1" hangingPunct="1">
              <a:buClr>
                <a:srgbClr val="E3E3FF"/>
              </a:buClr>
              <a:buSzTx/>
              <a:buFontTx/>
              <a:buChar char="-"/>
            </a:pPr>
            <a:r>
              <a:rPr lang="ru-RU" sz="2400" b="1" dirty="0">
                <a:effectLst/>
                <a:latin typeface="Arial"/>
                <a:cs typeface="Arial"/>
              </a:rPr>
              <a:t>26% - неадекватная консервативная терапия или оперативное вмешательство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/>
                <a:cs typeface="Arial"/>
              </a:rPr>
              <a:t>=</a:t>
            </a:r>
            <a:r>
              <a:rPr lang="ru-RU" sz="2400" b="1" dirty="0">
                <a:effectLst/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/>
                <a:cs typeface="Arial"/>
              </a:rPr>
              <a:t>65%-врач</a:t>
            </a:r>
          </a:p>
          <a:p>
            <a:pPr lvl="0" eaLnBrk="1" hangingPunct="1">
              <a:buClr>
                <a:srgbClr val="E3E3FF"/>
              </a:buClr>
              <a:buSzTx/>
              <a:buFontTx/>
              <a:buChar char="-"/>
            </a:pPr>
            <a:endParaRPr lang="ru-RU" sz="2400" b="1" dirty="0">
              <a:solidFill>
                <a:srgbClr val="FF0000"/>
              </a:solidFill>
              <a:effectLst/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ru-RU" sz="2400" b="1" dirty="0">
                <a:effectLst/>
                <a:latin typeface="Arial"/>
                <a:cs typeface="Arial"/>
              </a:rPr>
              <a:t>    34,7% - несвоевременное (запоздалое) оказание   </a:t>
            </a:r>
          </a:p>
          <a:p>
            <a:pPr marL="0" lvl="0" indent="0">
              <a:buNone/>
            </a:pPr>
            <a:r>
              <a:rPr lang="ru-RU" sz="2400" b="1" dirty="0">
                <a:effectLst/>
                <a:latin typeface="Arial"/>
                <a:cs typeface="Arial"/>
              </a:rPr>
              <a:t>    МП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/>
                <a:cs typeface="Arial"/>
              </a:rPr>
              <a:t>= пациент и врач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64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494031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     </a:t>
            </a:r>
            <a:r>
              <a:rPr lang="ru-RU" sz="3200" b="1" dirty="0" err="1">
                <a:solidFill>
                  <a:srgbClr val="C00000"/>
                </a:solidFill>
              </a:rPr>
              <a:t>Микроархетиктоника</a:t>
            </a:r>
            <a:r>
              <a:rPr lang="ru-RU" sz="3200" b="1" dirty="0">
                <a:solidFill>
                  <a:srgbClr val="C00000"/>
                </a:solidFill>
              </a:rPr>
              <a:t> барабанной полости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u="sng" dirty="0"/>
              <a:t>Тимпанальная диафрагма с</a:t>
            </a:r>
            <a:br>
              <a:rPr lang="ru-RU" sz="3200" dirty="0"/>
            </a:br>
            <a:r>
              <a:rPr lang="ru-RU" sz="3200" b="1" u="sng" dirty="0"/>
              <a:t>тимпанальными соустьями вместе со </a:t>
            </a:r>
            <a:br>
              <a:rPr lang="ru-RU" sz="3200" dirty="0"/>
            </a:br>
            <a:r>
              <a:rPr lang="ru-RU" sz="3200" b="1" u="sng" dirty="0"/>
              <a:t>слуховой трубой </a:t>
            </a:r>
            <a:r>
              <a:rPr lang="ru-RU" sz="3200" b="1" i="1" dirty="0"/>
              <a:t>обеспечивают вентиляцию</a:t>
            </a:r>
            <a:br>
              <a:rPr lang="ru-RU" sz="3200" dirty="0"/>
            </a:br>
            <a:r>
              <a:rPr lang="ru-RU" sz="3200" b="1" i="1" dirty="0"/>
              <a:t>всех отделов среднего уха и способствуют</a:t>
            </a:r>
            <a:br>
              <a:rPr lang="ru-RU" sz="3200" dirty="0"/>
            </a:br>
            <a:r>
              <a:rPr lang="ru-RU" sz="3200" b="1" i="1" dirty="0"/>
              <a:t>поддержанию определенного давления в полостях среднего уха в условиях физиологической нормы.</a:t>
            </a:r>
            <a:br>
              <a:rPr lang="ru-RU" sz="3200" dirty="0"/>
            </a:b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Содержимое 3" descr="https://lh3.googleusercontent.com/EpYYk9xtMm8vn6M38jNPnekIggfagU77lU03xZUv7iW-f3LIWEs9bgNNNU6Y9vphrRk1-cpeKqnv72i39FSdpRtWsbqRqXhN4VBvd_wPZcZkbtpFDVtgzwS6A1nJsIeRMdE4jG-8d-KJCZWwG5vm0usOlfGFuyaGcanXlViHOon5VGy6ioiBHXDYV6qhF1PwKrKUCPUCrWVSg6mz9wlTdHOdfIuQ3eG7hgDXU9rYmRrZhVVGVHl_VINYA1jZ9FEA9P4T5PMkI8RRajOYwV_Qk0X4UZPDooNQjzD-NRa1ZoCbDmV7nnUjEvxfqaoPw1fQFvFg44Q1DRAo5U_SWxegGhmIMOE20tiUgbJAWYKz1G-0tgesfRh8NHDE1CUKINfHjvMhP3H46E_93hHQCDhx8TQZDgaJBZUMXDe9Kh3yV92rvPEJnAsDexJzZJo8p06uvV2B-CBeLfTHBJoLRyGzw9eqkQMt_HP-4LJpv6cfZXbr_1tDRfymsw8sZXSNMcOlnxWS4Ajwd4V1jbexCLdJOkHZH9BgLbOMiPCQPNVRlmRdIyOrMpH8E0JLw5AvZUQSCs0kNIZeC0O8lGSX5KxP5yG80URxHZhwyT1SeCpLxgVqU0Hxl3Bh6uot-HitdYE5aockvTIYf_IR8M_YkfP8EM-U_jhztdZnvMin02P0qI26AfBXbfWkWepNHQGXcEzPp735hjwdyGXhXAwaDniuws_N7q6OOkkFqH62Yf5CZ7hvz6qf=w588-h440-no"/>
          <p:cNvPicPr>
            <a:picLocks noGrp="1"/>
          </p:cNvPicPr>
          <p:nvPr>
            <p:ph idx="1"/>
          </p:nvPr>
        </p:nvPicPr>
        <p:blipFill>
          <a:blip r:embed="rId2"/>
          <a:srcRect l="29095" t="53553" r="33304" b="11675"/>
          <a:stretch>
            <a:fillRect/>
          </a:stretch>
        </p:blipFill>
        <p:spPr bwMode="auto">
          <a:xfrm>
            <a:off x="5536424" y="4307858"/>
            <a:ext cx="314327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4" name="Picture 32" descr="https://media.istockphoto.com/vectors/beautiful-hand-pointing-up-vector-id165735017?k=6&amp;m=165735017&amp;s=612x612&amp;w=0&amp;h=d4kJLn0rCx1xPVgi3mnYdMCpDZ4zpriLChdLnVYS-M0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t="5105" r="27125" b="9572"/>
          <a:stretch/>
        </p:blipFill>
        <p:spPr bwMode="auto">
          <a:xfrm>
            <a:off x="179512" y="980728"/>
            <a:ext cx="2016224" cy="39847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1714481" y="214290"/>
            <a:ext cx="7429520" cy="564360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600" dirty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Золотым 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стандартом</a:t>
            </a:r>
            <a:r>
              <a:rPr lang="ru-RU" sz="3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и эффективным методом лечения экссудативного среднего отита является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шунтирование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buFontTx/>
              <a:buNone/>
            </a:pPr>
            <a:endParaRPr lang="ru-RU" sz="35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</a:pPr>
            <a:r>
              <a:rPr lang="ru-RU" sz="35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При неэффективности и рецидивах показана тщательная коррекция внутриносовых структур и ревизия барабанной полости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6215082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А.И. КРЮКОВ, А.Ю. ИВОЙЛОВ, В.Р. ПАКИНА, В.В. ЯНОВСКИЙ, Н.Р. АКМУЛДИЕВА, 2014 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980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1196752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br>
              <a:rPr lang="ru-RU" sz="3600" dirty="0">
                <a:solidFill>
                  <a:srgbClr val="00B0F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ЭТАПЫ ВЕДЕНИЯ БОЛЬНЫХ ЭКССУДАТИВНЫМ СРЕДНИМ ОТИТОМ</a:t>
            </a:r>
            <a:endParaRPr lang="ru-RU" sz="27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139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Н. А.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Милешина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с соавт. рекомендуют: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-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устранить все причины, вызвавшие нарушение функции слуховой трубы </a:t>
            </a:r>
            <a:r>
              <a:rPr lang="ru-RU" sz="2400" b="1" dirty="0">
                <a:latin typeface="Times New Roman"/>
                <a:ea typeface="Times New Roman"/>
              </a:rPr>
              <a:t>(санация хронических заболеваний носа, околоносовых пазух, глотки первый обязательный этап </a:t>
            </a:r>
            <a:r>
              <a:rPr lang="ru-RU" sz="2400" b="1" dirty="0" err="1">
                <a:latin typeface="Times New Roman"/>
                <a:ea typeface="Times New Roman"/>
              </a:rPr>
              <a:t>лечени</a:t>
            </a:r>
            <a:r>
              <a:rPr lang="ru-RU" sz="2400" b="1" dirty="0">
                <a:latin typeface="Times New Roman"/>
                <a:ea typeface="Times New Roman"/>
              </a:rPr>
              <a:t>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latin typeface="Times New Roman"/>
                <a:ea typeface="Times New Roman"/>
              </a:rPr>
              <a:t>-при неэффективности медикаментозного лечения необходимо проводить </a:t>
            </a:r>
            <a:r>
              <a:rPr lang="ru-RU" sz="2400" b="1" dirty="0" err="1">
                <a:latin typeface="Times New Roman"/>
                <a:ea typeface="Times New Roman"/>
              </a:rPr>
              <a:t>тимпаностомию</a:t>
            </a:r>
            <a:r>
              <a:rPr lang="ru-RU" sz="2400" b="1" dirty="0">
                <a:latin typeface="Times New Roman"/>
                <a:ea typeface="Times New Roman"/>
              </a:rPr>
              <a:t>  с  введением вентиляционных трубок.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Появление отделяемого </a:t>
            </a:r>
            <a:r>
              <a:rPr lang="ru-RU" sz="2400" b="1" dirty="0">
                <a:latin typeface="Times New Roman"/>
                <a:ea typeface="Times New Roman"/>
              </a:rPr>
              <a:t>в наружном слуховом проходе должно быть расценено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как острый гнойный средний отит</a:t>
            </a:r>
            <a:r>
              <a:rPr lang="ru-RU" sz="2400" b="1" dirty="0">
                <a:latin typeface="Times New Roman"/>
                <a:ea typeface="Times New Roman"/>
              </a:rPr>
              <a:t>, требующий адекватного общепринятого лечения, но без удаления ВТ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достигнуть восстановления слуховой функции удается  у 95,6% больных</a:t>
            </a:r>
          </a:p>
          <a:p>
            <a:pPr marL="0" indent="0">
              <a:spcAft>
                <a:spcPts val="0"/>
              </a:spcAft>
              <a:buNone/>
            </a:pPr>
            <a:endParaRPr lang="ru-RU" sz="12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300" dirty="0">
                <a:latin typeface="Times New Roman"/>
                <a:ea typeface="Times New Roman"/>
              </a:rPr>
              <a:t>Н. А. </a:t>
            </a:r>
            <a:r>
              <a:rPr lang="ru-RU" sz="1300" dirty="0" err="1">
                <a:latin typeface="Times New Roman"/>
                <a:ea typeface="Times New Roman"/>
              </a:rPr>
              <a:t>Милешина</a:t>
            </a:r>
            <a:r>
              <a:rPr lang="ru-RU" sz="1300" dirty="0">
                <a:latin typeface="Times New Roman"/>
                <a:ea typeface="Times New Roman"/>
              </a:rPr>
              <a:t>, В. В. Володькина, Е. В. Курбатова  </a:t>
            </a:r>
            <a:r>
              <a:rPr lang="ru-RU" sz="1100" dirty="0">
                <a:latin typeface="Times New Roman"/>
                <a:ea typeface="Times New Roman"/>
              </a:rPr>
              <a:t>ТАПЫ ВЕДЕНИЯ БОЛЬНЫХ ЭКССУДАТИВНЫМ СРЕДНИМ ОТИТОМ </a:t>
            </a:r>
            <a:r>
              <a:rPr lang="ru-RU" sz="1300" dirty="0">
                <a:solidFill>
                  <a:prstClr val="black"/>
                </a:solidFill>
                <a:latin typeface="Times New Roman"/>
                <a:ea typeface="Times New Roman"/>
              </a:rPr>
              <a:t>/Материалы II Петербургского форума оториноларингологов России.- Санкт-Петербург, </a:t>
            </a:r>
            <a:r>
              <a:rPr lang="ru-RU" sz="1300" dirty="0" err="1">
                <a:solidFill>
                  <a:prstClr val="black"/>
                </a:solidFill>
                <a:latin typeface="Times New Roman"/>
                <a:ea typeface="Times New Roman"/>
              </a:rPr>
              <a:t>Полифорум</a:t>
            </a:r>
            <a:r>
              <a:rPr lang="ru-RU" sz="1300" dirty="0">
                <a:solidFill>
                  <a:prstClr val="black"/>
                </a:solidFill>
                <a:latin typeface="Times New Roman"/>
                <a:ea typeface="Times New Roman"/>
              </a:rPr>
              <a:t>.- 2013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071690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Хирургическое лечение ЭСО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788782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err="1"/>
              <a:t>Аденотомия</a:t>
            </a:r>
            <a:r>
              <a:rPr lang="ru-RU" sz="2800" dirty="0"/>
              <a:t> (</a:t>
            </a:r>
            <a:r>
              <a:rPr lang="ru-RU" sz="2800" dirty="0" err="1"/>
              <a:t>шейверная</a:t>
            </a:r>
            <a:r>
              <a:rPr lang="ru-RU" sz="2800" dirty="0"/>
              <a:t> предпочтительнее)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err="1"/>
              <a:t>Миринготомия</a:t>
            </a:r>
            <a:endParaRPr lang="ru-RU" sz="2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err="1"/>
              <a:t>Тимпаностомия</a:t>
            </a:r>
            <a:r>
              <a:rPr lang="ru-RU" sz="2800" dirty="0"/>
              <a:t> (</a:t>
            </a:r>
            <a:r>
              <a:rPr lang="ru-RU" sz="2800" dirty="0" err="1"/>
              <a:t>тимпанотомия</a:t>
            </a:r>
            <a:r>
              <a:rPr lang="ru-RU" sz="2800" dirty="0"/>
              <a:t>) 97% (4%)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err="1"/>
              <a:t>Баллонизация</a:t>
            </a:r>
            <a:r>
              <a:rPr lang="ru-RU" sz="2800" dirty="0"/>
              <a:t> +/- </a:t>
            </a:r>
            <a:r>
              <a:rPr lang="ru-RU" sz="2800" dirty="0" err="1"/>
              <a:t>тимпаностомия</a:t>
            </a:r>
            <a:r>
              <a:rPr lang="ru-RU" sz="2800" dirty="0"/>
              <a:t> 11%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err="1"/>
              <a:t>Антромастоидотомия</a:t>
            </a:r>
            <a:endParaRPr lang="ru-R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Во Франции, Турции, Малайзии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 других развитых странах у пациентов с выявленным впервые экссудативным средним отитом применяют метод активного наблюдения, с последующим хирургическим вмешательством при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отсутствии положительной динамики по истечению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3-х мес</a:t>
            </a:r>
            <a:r>
              <a:rPr lang="ru-RU" sz="4000" b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(Van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Zon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A., van der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Heijden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G.J, van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Dongen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TMA., Burton M.J. 2012, 30 Griffin G., Flynn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.A. 2011).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9396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Порядок лечения ЭСО у взрослых больных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572560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/>
              <a:t>Санация верхних дыхательных путей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dirty="0"/>
              <a:t>     Выявление хронической патологии, являющейся причиной </a:t>
            </a:r>
            <a:r>
              <a:rPr lang="ru-RU" sz="2800" dirty="0" err="1"/>
              <a:t>тубарной</a:t>
            </a:r>
            <a:r>
              <a:rPr lang="ru-RU" sz="2800" dirty="0"/>
              <a:t> дисфункции, решение вопроса  о возможности быстрого излечения 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dirty="0"/>
              <a:t>    или необходимости паллиативного наблюдения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dirty="0"/>
              <a:t>2.  Лазерная или классическая </a:t>
            </a:r>
            <a:r>
              <a:rPr lang="ru-RU" sz="2800" dirty="0" err="1"/>
              <a:t>тимпаностомия</a:t>
            </a:r>
            <a:r>
              <a:rPr lang="ru-RU" sz="2800" dirty="0"/>
              <a:t> и/или </a:t>
            </a:r>
            <a:r>
              <a:rPr lang="ru-RU" sz="2800" dirty="0" err="1"/>
              <a:t>баллонизация</a:t>
            </a:r>
            <a:r>
              <a:rPr lang="ru-RU" sz="2800" dirty="0"/>
              <a:t> слуховой трубы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715378"/>
            <a:ext cx="8569325" cy="6121400"/>
          </a:xfrm>
        </p:spPr>
        <p:txBody>
          <a:bodyPr/>
          <a:lstStyle/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II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 - секреторная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стадия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cs typeface="Arial"/>
              </a:rPr>
              <a:t>от 1 до 12 мес.)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400" dirty="0" err="1">
                <a:solidFill>
                  <a:schemeClr val="tx1"/>
                </a:solidFill>
                <a:latin typeface="+mn-lt"/>
              </a:rPr>
              <a:t>миринготомия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</a:rPr>
              <a:t>отмывание и удаление жидкого содержимого из барабанной полости;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</a:rPr>
              <a:t>введение вентиляционной трубки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III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ru-RU" sz="2800" b="1" dirty="0" err="1">
                <a:solidFill>
                  <a:schemeClr val="tx1"/>
                </a:solidFill>
                <a:latin typeface="+mn-lt"/>
              </a:rPr>
              <a:t>мукозная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 стадия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 (12-24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мес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</a:rPr>
              <a:t>лечение тоже, но главное полностью удалить вязкую слизь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+mn-lt"/>
              </a:rPr>
              <a:t>В стадии фиброза (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более 24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мес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)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</a:rPr>
              <a:t>введение вентиляционной трубки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</a:rPr>
              <a:t>рассечение рубцов;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</a:rPr>
              <a:t>удаление организованного экссудата;</a:t>
            </a:r>
          </a:p>
          <a:p>
            <a:pPr>
              <a:buFontTx/>
              <a:buNone/>
            </a:pPr>
            <a:endParaRPr lang="ru-RU" sz="4400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40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72476" cy="16430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Показание к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тимпаностомии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(тип В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тимпанограммы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u="sng" dirty="0">
                <a:solidFill>
                  <a:srgbClr val="C00000"/>
                </a:solidFill>
              </a:rPr>
              <a:t>более 4 мес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140" y="2564904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Неэффективность консервативного</a:t>
            </a:r>
            <a:r>
              <a:rPr lang="en-US" sz="2800" dirty="0"/>
              <a:t> </a:t>
            </a:r>
            <a:r>
              <a:rPr lang="ru-RU" sz="2800" dirty="0"/>
              <a:t>лечения при ЭСО</a:t>
            </a:r>
            <a:r>
              <a:rPr lang="en-US" sz="2800" dirty="0"/>
              <a:t> II</a:t>
            </a:r>
            <a:r>
              <a:rPr lang="ru-RU" sz="2800" dirty="0"/>
              <a:t>, </a:t>
            </a:r>
            <a:r>
              <a:rPr lang="en-US" sz="2800" dirty="0"/>
              <a:t>III </a:t>
            </a:r>
            <a:r>
              <a:rPr lang="ru-RU" sz="2800" dirty="0"/>
              <a:t>и  </a:t>
            </a:r>
            <a:r>
              <a:rPr lang="en-US" sz="2800" dirty="0"/>
              <a:t>IV</a:t>
            </a:r>
            <a:r>
              <a:rPr lang="ru-RU" sz="2800" dirty="0"/>
              <a:t> стадии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/>
              <a:t>ЭСО+Наличие</a:t>
            </a:r>
            <a:r>
              <a:rPr lang="ru-RU" sz="2800" dirty="0"/>
              <a:t> системных заболеваний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Врожденная расщелина неба (+ губы)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521495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Н.А.Мелешина,2018</a:t>
            </a:r>
          </a:p>
        </p:txBody>
      </p:sp>
    </p:spTree>
    <p:extLst>
      <p:ext uri="{BB962C8B-B14F-4D97-AF65-F5344CB8AC3E}">
        <p14:creationId xmlns:p14="http://schemas.microsoft.com/office/powerpoint/2010/main" val="1170362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Во Франции, Турции, Малайзии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 других развитых странах у пациентов с выявленным впервые экссудативным средним отитом применяют метод активного наблюдения, с последующим хирургическим вмешательством при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отсутствии положительной динамики по истечению </a:t>
            </a:r>
          </a:p>
          <a:p>
            <a:r>
              <a:rPr lang="ru-RU" sz="4000" b="1" dirty="0">
                <a:solidFill>
                  <a:srgbClr val="FF0000"/>
                </a:solidFill>
                <a:latin typeface="+mn-lt"/>
              </a:rPr>
              <a:t>3-х мес</a:t>
            </a:r>
            <a:r>
              <a:rPr lang="ru-RU" sz="4000" b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(Van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Zon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A., van der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Heijden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G.J, van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Dongen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TMA., Burton M.J. 2012, 30 Griffin G., Flynn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.A. 2011).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8842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Особые показания к </a:t>
            </a:r>
            <a:r>
              <a:rPr lang="ru-RU" sz="3200" b="1" dirty="0" err="1">
                <a:solidFill>
                  <a:srgbClr val="C00000"/>
                </a:solidFill>
              </a:rPr>
              <a:t>миринготомии</a:t>
            </a:r>
            <a:r>
              <a:rPr lang="ru-RU" sz="3200" b="1" dirty="0">
                <a:solidFill>
                  <a:srgbClr val="C00000"/>
                </a:solidFill>
              </a:rPr>
              <a:t>/</a:t>
            </a:r>
            <a:r>
              <a:rPr lang="ru-RU" sz="3200" b="1" dirty="0" err="1">
                <a:solidFill>
                  <a:srgbClr val="C00000"/>
                </a:solidFill>
              </a:rPr>
              <a:t>тимпаностомии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Людмила\Desktop\ЛЕНОВО\5\IMG_20180521_174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742" t="72607" r="4112" b="11609"/>
          <a:stretch>
            <a:fillRect/>
          </a:stretch>
        </p:blipFill>
        <p:spPr bwMode="auto">
          <a:xfrm>
            <a:off x="5572132" y="5572140"/>
            <a:ext cx="3000396" cy="10715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357298"/>
            <a:ext cx="81439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Грудной возраст, наличие типа В </a:t>
            </a:r>
            <a:r>
              <a:rPr lang="ru-RU" sz="2800" dirty="0" err="1"/>
              <a:t>тимпанограммы</a:t>
            </a:r>
            <a:r>
              <a:rPr lang="ru-RU" sz="2800" dirty="0"/>
              <a:t> и необходимость проведения регистрации КСВП для уточнения степени тугоухости</a:t>
            </a:r>
          </a:p>
          <a:p>
            <a:endParaRPr lang="ru-RU" sz="2800" dirty="0"/>
          </a:p>
          <a:p>
            <a:r>
              <a:rPr lang="ru-RU" sz="2800" dirty="0"/>
              <a:t>Перед </a:t>
            </a:r>
            <a:r>
              <a:rPr lang="ru-RU" sz="2800" dirty="0" err="1"/>
              <a:t>кохлеарной</a:t>
            </a:r>
            <a:r>
              <a:rPr lang="ru-RU" sz="2800" dirty="0"/>
              <a:t> имплантацией у грудных детей при выявлении стойкого типа В </a:t>
            </a:r>
            <a:r>
              <a:rPr lang="ru-RU" sz="2800" dirty="0" err="1"/>
              <a:t>тимпанограмм</a:t>
            </a:r>
            <a:r>
              <a:rPr lang="ru-RU" sz="2800" dirty="0"/>
              <a:t> с целью восстановления аэрации среднего уха</a:t>
            </a:r>
          </a:p>
          <a:p>
            <a:endParaRPr lang="ru-RU" i="1" dirty="0"/>
          </a:p>
          <a:p>
            <a:endParaRPr lang="ru-RU" i="1" dirty="0"/>
          </a:p>
          <a:p>
            <a:r>
              <a:rPr lang="ru-RU" i="1" dirty="0"/>
              <a:t>рекомендуем на планируемой стороне КИ</a:t>
            </a:r>
          </a:p>
          <a:p>
            <a:r>
              <a:rPr lang="ru-RU" i="1" dirty="0"/>
              <a:t> (если операция в ближайшее время)</a:t>
            </a:r>
          </a:p>
          <a:p>
            <a:r>
              <a:rPr lang="ru-RU" i="1" dirty="0"/>
              <a:t>ограничиться </a:t>
            </a:r>
            <a:r>
              <a:rPr lang="ru-RU" i="1" dirty="0" err="1"/>
              <a:t>миринготомией</a:t>
            </a:r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Особые показания к </a:t>
            </a:r>
            <a:r>
              <a:rPr lang="ru-RU" sz="3200" b="1" dirty="0" err="1">
                <a:solidFill>
                  <a:srgbClr val="C00000"/>
                </a:solidFill>
              </a:rPr>
              <a:t>миринготомии</a:t>
            </a:r>
            <a:r>
              <a:rPr lang="ru-RU" sz="3200" b="1" dirty="0">
                <a:solidFill>
                  <a:srgbClr val="C00000"/>
                </a:solidFill>
              </a:rPr>
              <a:t>/</a:t>
            </a:r>
            <a:r>
              <a:rPr lang="ru-RU" sz="3200" b="1" dirty="0" err="1">
                <a:solidFill>
                  <a:srgbClr val="C00000"/>
                </a:solidFill>
              </a:rPr>
              <a:t>тимпаностомии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Развитие острого среднего отита с мастоидитом, периоститом, </a:t>
            </a:r>
            <a:r>
              <a:rPr lang="ru-RU" sz="2400" b="1" dirty="0" err="1"/>
              <a:t>субпериостальным</a:t>
            </a:r>
            <a:r>
              <a:rPr lang="ru-RU" sz="2400" b="1" dirty="0"/>
              <a:t> абсцессом у больных, которым была проведена КИ</a:t>
            </a:r>
          </a:p>
          <a:p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Рекомендуем ограничиться </a:t>
            </a:r>
            <a:r>
              <a:rPr lang="ru-RU" sz="2400" i="1" dirty="0" err="1"/>
              <a:t>тимпаностомией</a:t>
            </a:r>
            <a:r>
              <a:rPr lang="ru-RU" sz="2400" i="1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в </a:t>
            </a:r>
            <a:r>
              <a:rPr lang="ru-RU" sz="2400" b="1" i="1" dirty="0" err="1">
                <a:solidFill>
                  <a:srgbClr val="FF0000"/>
                </a:solidFill>
              </a:rPr>
              <a:t>передне-нижнем</a:t>
            </a:r>
            <a:r>
              <a:rPr lang="ru-RU" sz="2400" b="1" i="1" dirty="0">
                <a:solidFill>
                  <a:srgbClr val="FF0000"/>
                </a:solidFill>
              </a:rPr>
              <a:t> квадранте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Желательно воздержаться от  манипуляций в области  приемника – стимулятора сосцевидного отростка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Продолжительность  массивной антибактериальной терапии должна быть не менее 10 дней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87220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FF0000"/>
                </a:solidFill>
              </a:rPr>
            </a:b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err="1">
                <a:solidFill>
                  <a:srgbClr val="C00000"/>
                </a:solidFill>
              </a:rPr>
              <a:t>Патогенетисеские</a:t>
            </a:r>
            <a:r>
              <a:rPr lang="ru-RU" sz="3600" b="1" dirty="0">
                <a:solidFill>
                  <a:srgbClr val="C00000"/>
                </a:solidFill>
              </a:rPr>
              <a:t> аспекты развития хронической воспалительной патологии среднего уха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Длительное нарушение дренажа и аэрации среднего уха способствует развитию «блока соустий», затяжного течения воспаления, при котором возможно заполненные полостей экссудатом и </a:t>
            </a:r>
            <a:r>
              <a:rPr lang="ru-RU" b="1" u="sng" dirty="0"/>
              <a:t>разъединение нижнего и среднего отделов барабанной полости от верхнего.</a:t>
            </a:r>
          </a:p>
          <a:p>
            <a:endParaRPr lang="ru-RU" dirty="0"/>
          </a:p>
          <a:p>
            <a:r>
              <a:rPr lang="ru-RU" b="1" dirty="0"/>
              <a:t>У взрослого человека – аэродинамика нарушается в </a:t>
            </a:r>
            <a:r>
              <a:rPr lang="ru-RU" b="1" dirty="0">
                <a:solidFill>
                  <a:srgbClr val="FF0000"/>
                </a:solidFill>
              </a:rPr>
              <a:t>нижнем и среднем отделах</a:t>
            </a:r>
            <a:r>
              <a:rPr lang="ru-RU" b="1" dirty="0"/>
              <a:t>, позже, в верхнем  и </a:t>
            </a:r>
            <a:r>
              <a:rPr lang="ru-RU" b="1" dirty="0" err="1"/>
              <a:t>ретротимпанальном</a:t>
            </a:r>
            <a:r>
              <a:rPr lang="ru-RU" b="1" dirty="0"/>
              <a:t> отделах.</a:t>
            </a:r>
          </a:p>
          <a:p>
            <a:endParaRPr lang="ru-RU" dirty="0"/>
          </a:p>
          <a:p>
            <a:r>
              <a:rPr lang="ru-RU" b="1" dirty="0"/>
              <a:t>У детей – аэродинамические нарушения развиваются очень быстро в </a:t>
            </a:r>
            <a:r>
              <a:rPr lang="ru-RU" b="1" dirty="0" err="1">
                <a:solidFill>
                  <a:srgbClr val="FF0000"/>
                </a:solidFill>
              </a:rPr>
              <a:t>ретротимпанальных</a:t>
            </a:r>
            <a:r>
              <a:rPr lang="ru-RU" b="1" dirty="0">
                <a:solidFill>
                  <a:srgbClr val="FF0000"/>
                </a:solidFill>
              </a:rPr>
              <a:t> отделах.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(Объем б/полости=</a:t>
            </a:r>
            <a:r>
              <a:rPr lang="ru-RU" sz="3600" b="1" dirty="0">
                <a:solidFill>
                  <a:srgbClr val="7030A0"/>
                </a:solidFill>
              </a:rPr>
              <a:t>1</a:t>
            </a:r>
            <a:r>
              <a:rPr lang="ru-RU" b="1" dirty="0">
                <a:solidFill>
                  <a:srgbClr val="7030A0"/>
                </a:solidFill>
              </a:rPr>
              <a:t> см куб, </a:t>
            </a:r>
            <a:r>
              <a:rPr lang="ru-RU" b="1" dirty="0" err="1">
                <a:solidFill>
                  <a:srgbClr val="7030A0"/>
                </a:solidFill>
              </a:rPr>
              <a:t>ретротимпанальных</a:t>
            </a:r>
            <a:r>
              <a:rPr lang="ru-RU" b="1" dirty="0">
                <a:solidFill>
                  <a:srgbClr val="7030A0"/>
                </a:solidFill>
              </a:rPr>
              <a:t> отделов-</a:t>
            </a:r>
            <a:r>
              <a:rPr lang="ru-RU" sz="3600" b="1" dirty="0">
                <a:solidFill>
                  <a:srgbClr val="7030A0"/>
                </a:solidFill>
              </a:rPr>
              <a:t>2 </a:t>
            </a:r>
            <a:r>
              <a:rPr lang="ru-RU" b="1" dirty="0">
                <a:solidFill>
                  <a:srgbClr val="7030A0"/>
                </a:solidFill>
              </a:rPr>
              <a:t>см куб.)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819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Последствия ЭСО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855024" cy="49712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b="1" dirty="0"/>
              <a:t>атрофия и ретракция барабанной перепонки;</a:t>
            </a:r>
          </a:p>
          <a:p>
            <a:pPr>
              <a:buFontTx/>
              <a:buChar char="-"/>
            </a:pPr>
            <a:endParaRPr lang="ru-RU" sz="2800" b="1" dirty="0"/>
          </a:p>
          <a:p>
            <a:pPr>
              <a:buFontTx/>
              <a:buChar char="-"/>
            </a:pPr>
            <a:r>
              <a:rPr lang="ru-RU" sz="2800" b="1" dirty="0"/>
              <a:t>снижение </a:t>
            </a:r>
            <a:r>
              <a:rPr lang="ru-RU" sz="2800" b="1" dirty="0" err="1"/>
              <a:t>пневматизации</a:t>
            </a:r>
            <a:r>
              <a:rPr lang="ru-RU" sz="2800" b="1" dirty="0"/>
              <a:t> сосцевидного отростка;</a:t>
            </a:r>
          </a:p>
          <a:p>
            <a:pPr>
              <a:buFontTx/>
              <a:buChar char="-"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- последующее развитие ателектаза, адгезивного  отита или </a:t>
            </a:r>
            <a:r>
              <a:rPr lang="ru-RU" sz="2800" b="1" dirty="0" err="1"/>
              <a:t>холестеатомы</a:t>
            </a:r>
            <a:r>
              <a:rPr lang="ru-RU" sz="2800" b="1" dirty="0"/>
              <a:t>;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- стойкая перфорация и хронический отит</a:t>
            </a:r>
          </a:p>
        </p:txBody>
      </p:sp>
    </p:spTree>
    <p:extLst>
      <p:ext uri="{BB962C8B-B14F-4D97-AF65-F5344CB8AC3E}">
        <p14:creationId xmlns:p14="http://schemas.microsoft.com/office/powerpoint/2010/main" val="2581174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73860" y="3866981"/>
            <a:ext cx="3673102" cy="252111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Экссудат просматривается через два истонченных участка б/ п, впереди и сзади рукоятки молоточка.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6059"/>
            <a:ext cx="2664990" cy="269223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17377"/>
            <a:ext cx="2702077" cy="27496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7" y="3866981"/>
            <a:ext cx="41499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Вязкий секрет, </a:t>
            </a:r>
            <a:r>
              <a:rPr lang="ru-RU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тимпаносклероз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эпитимпаническая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эрозия.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б/п участки склероза и атрофии.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7308304" y="1700808"/>
            <a:ext cx="576064" cy="2808312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3860" y="319208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Экссудативный средний отит </a:t>
            </a:r>
          </a:p>
        </p:txBody>
      </p:sp>
    </p:spTree>
    <p:extLst>
      <p:ext uri="{BB962C8B-B14F-4D97-AF65-F5344CB8AC3E}">
        <p14:creationId xmlns:p14="http://schemas.microsoft.com/office/powerpoint/2010/main" val="14779491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148263" y="1600200"/>
            <a:ext cx="3672209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  <a:latin typeface="+mn-lt"/>
              </a:rPr>
              <a:t>Мезотимпаническая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холестеатома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видна на уровне овального окна.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Полип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865687" cy="49149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 flipH="1">
            <a:off x="2071670" y="2285992"/>
            <a:ext cx="3024336" cy="1224136"/>
          </a:xfrm>
          <a:prstGeom prst="straightConnector1">
            <a:avLst/>
          </a:prstGeom>
          <a:noFill/>
          <a:ln w="76200" cap="flat" cmpd="tri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 стрелкой 4"/>
          <p:cNvCxnSpPr/>
          <p:nvPr/>
        </p:nvCxnSpPr>
        <p:spPr bwMode="auto">
          <a:xfrm rot="10800000" flipV="1">
            <a:off x="2051720" y="4143380"/>
            <a:ext cx="3091784" cy="221724"/>
          </a:xfrm>
          <a:prstGeom prst="straightConnector1">
            <a:avLst/>
          </a:prstGeom>
          <a:noFill/>
          <a:ln w="76200" cap="flat" cmpd="tri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3860" y="319208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Экссудативный средний отит </a:t>
            </a:r>
          </a:p>
        </p:txBody>
      </p:sp>
    </p:spTree>
    <p:extLst>
      <p:ext uri="{BB962C8B-B14F-4D97-AF65-F5344CB8AC3E}">
        <p14:creationId xmlns:p14="http://schemas.microsoft.com/office/powerpoint/2010/main" val="7992582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23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Анализ возникновения </a:t>
            </a:r>
            <a:r>
              <a:rPr lang="ru-RU" sz="3200" b="1" dirty="0" err="1">
                <a:solidFill>
                  <a:srgbClr val="C00000"/>
                </a:solidFill>
              </a:rPr>
              <a:t>холестеатом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268760"/>
            <a:ext cx="7683192" cy="4600334"/>
          </a:xfrm>
        </p:spPr>
        <p:txBody>
          <a:bodyPr/>
          <a:lstStyle/>
          <a:p>
            <a:r>
              <a:rPr lang="ru-RU" sz="2800" b="1" dirty="0"/>
              <a:t>Наблюдение с 1993 по 2007 -15 лет.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« Число </a:t>
            </a:r>
            <a:r>
              <a:rPr lang="ru-RU" sz="2800" b="1" dirty="0" err="1">
                <a:solidFill>
                  <a:srgbClr val="0070C0"/>
                </a:solidFill>
              </a:rPr>
              <a:t>холестеатом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снижается</a:t>
            </a:r>
            <a:r>
              <a:rPr lang="ru-RU" sz="2800" b="1" dirty="0">
                <a:solidFill>
                  <a:srgbClr val="0070C0"/>
                </a:solidFill>
              </a:rPr>
              <a:t>, так как  стали </a:t>
            </a:r>
            <a:r>
              <a:rPr lang="ru-RU" sz="2800" b="1" dirty="0">
                <a:solidFill>
                  <a:srgbClr val="FF0000"/>
                </a:solidFill>
              </a:rPr>
              <a:t>чаще пользоваться  шунтами</a:t>
            </a:r>
            <a:r>
              <a:rPr lang="ru-RU" sz="2800" b="1" dirty="0">
                <a:solidFill>
                  <a:srgbClr val="0070C0"/>
                </a:solidFill>
              </a:rPr>
              <a:t>, особенно в детском возрасте, тогда во взрослом состоянии уменьшается число </a:t>
            </a:r>
            <a:r>
              <a:rPr lang="ru-RU" sz="2800" b="1" dirty="0" err="1">
                <a:solidFill>
                  <a:srgbClr val="0070C0"/>
                </a:solidFill>
              </a:rPr>
              <a:t>холестеатом</a:t>
            </a:r>
            <a:r>
              <a:rPr lang="ru-RU" sz="2800" b="1" dirty="0">
                <a:solidFill>
                  <a:srgbClr val="0070C0"/>
                </a:solidFill>
              </a:rPr>
              <a:t> и заболеваний среднего уха »</a:t>
            </a:r>
          </a:p>
          <a:p>
            <a:r>
              <a:rPr lang="en-US" sz="2800" b="1" dirty="0"/>
              <a:t> Prof. Michael </a:t>
            </a:r>
            <a:r>
              <a:rPr lang="en-US" sz="2800" b="1" dirty="0" err="1"/>
              <a:t>Gaihede</a:t>
            </a:r>
            <a:r>
              <a:rPr lang="ru-RU" sz="2800" b="1" dirty="0"/>
              <a:t>, Дания, 2010г.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51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7745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Хирургическое лечение ЭСО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(Н. А. </a:t>
            </a:r>
            <a:r>
              <a:rPr lang="ru-RU" sz="3600" b="1" dirty="0" err="1">
                <a:solidFill>
                  <a:srgbClr val="C00000"/>
                </a:solidFill>
              </a:rPr>
              <a:t>Милешина</a:t>
            </a:r>
            <a:r>
              <a:rPr lang="ru-RU" sz="3600" b="1" dirty="0">
                <a:solidFill>
                  <a:srgbClr val="C00000"/>
                </a:solidFill>
              </a:rPr>
              <a:t>, 2018)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358" y="1700808"/>
            <a:ext cx="8143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/>
              <a:t>Аденотомия</a:t>
            </a:r>
            <a:r>
              <a:rPr lang="ru-RU" sz="2800" dirty="0"/>
              <a:t> (</a:t>
            </a:r>
            <a:r>
              <a:rPr lang="ru-RU" sz="2800" dirty="0" err="1"/>
              <a:t>шейверная</a:t>
            </a:r>
            <a:r>
              <a:rPr lang="ru-RU" sz="2800" dirty="0"/>
              <a:t> предпочтительнее)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/>
              <a:t>Миринготомия</a:t>
            </a:r>
            <a:endParaRPr lang="ru-RU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/>
              <a:t>Тимпаностомия</a:t>
            </a:r>
            <a:r>
              <a:rPr lang="ru-RU" sz="2800" dirty="0"/>
              <a:t> (</a:t>
            </a:r>
            <a:r>
              <a:rPr lang="ru-RU" sz="2800" dirty="0" err="1"/>
              <a:t>тимпанотомия</a:t>
            </a:r>
            <a:r>
              <a:rPr lang="ru-RU" sz="2800" dirty="0"/>
              <a:t>) 97% (4%)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/>
              <a:t>Баллонизация</a:t>
            </a:r>
            <a:r>
              <a:rPr lang="ru-RU" sz="2800" dirty="0"/>
              <a:t> +/- </a:t>
            </a:r>
            <a:r>
              <a:rPr lang="ru-RU" sz="2800" dirty="0" err="1"/>
              <a:t>тимпаностомия</a:t>
            </a:r>
            <a:r>
              <a:rPr lang="ru-RU" sz="2800" dirty="0"/>
              <a:t> 11%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/>
              <a:t>Антромастоидотомия</a:t>
            </a:r>
            <a:endParaRPr lang="ru-RU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Ежегодно мы оперируем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1422400"/>
          <a:ext cx="8286807" cy="541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3D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100-120 детей в возрасте 6 мес. – 18 лет с хроническим ЭСО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центр аудиологии </a:t>
                      </a:r>
                    </a:p>
                  </a:txBody>
                  <a:tcPr>
                    <a:solidFill>
                      <a:srgbClr val="23D4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152-160детей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возрасте 6 мес. – 18 лет КМДБ№ 4</a:t>
                      </a:r>
                    </a:p>
                  </a:txBody>
                  <a:tcPr>
                    <a:solidFill>
                      <a:srgbClr val="23D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Секреторная стадия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75-60%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/>
                        <a:t>Мукозная</a:t>
                      </a:r>
                      <a:endParaRPr lang="ru-RU" sz="2400" dirty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68,0%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17-30%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Фиброзная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8,5%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8-10%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КАТАРАЛЬНАЯ стадия ЭСО - не требуется хирургическое лечение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Отоскопия после </a:t>
            </a:r>
            <a:r>
              <a:rPr lang="ru-RU" sz="3200" b="1" dirty="0" err="1">
                <a:solidFill>
                  <a:srgbClr val="C00000"/>
                </a:solidFill>
              </a:rPr>
              <a:t>тимпаностомии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ÐÐ°ÑÑÐ¸Ð½ÐºÐ¸ Ð¿Ð¾ Ð·Ð°Ð¿ÑÐ¾ÑÑ ÑÑÐ½ÑÑ Ð² ÑÑÐ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4295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Внимание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8572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Экструзия ВТ происходит самостоятельно в течение </a:t>
            </a:r>
            <a:r>
              <a:rPr lang="ru-RU" sz="4400" b="1" dirty="0">
                <a:solidFill>
                  <a:srgbClr val="FF0000"/>
                </a:solidFill>
              </a:rPr>
              <a:t>8-12 месяцев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dirty="0"/>
              <a:t>Появление отделяемого в НСП должно быть расценено как острый гнойный средний отит, требующий адекватного общепринятого лечения, но без удаления ВТ.                    </a:t>
            </a:r>
          </a:p>
          <a:p>
            <a:r>
              <a:rPr lang="ru-RU" dirty="0"/>
              <a:t>                                                                                                                                      </a:t>
            </a:r>
          </a:p>
          <a:p>
            <a:r>
              <a:rPr lang="ru-RU" dirty="0">
                <a:latin typeface="Times New Roman"/>
                <a:ea typeface="Times New Roman"/>
              </a:rPr>
              <a:t>Н. А. </a:t>
            </a:r>
            <a:r>
              <a:rPr lang="ru-RU" dirty="0" err="1">
                <a:latin typeface="Times New Roman"/>
                <a:ea typeface="Times New Roman"/>
              </a:rPr>
              <a:t>Милешина</a:t>
            </a:r>
            <a:r>
              <a:rPr lang="ru-RU" dirty="0">
                <a:latin typeface="Times New Roman"/>
                <a:ea typeface="Times New Roman"/>
              </a:rPr>
              <a:t>, В.В.Володькина, Е. В. Курбатова</a:t>
            </a:r>
          </a:p>
          <a:p>
            <a:r>
              <a:rPr lang="ru-RU" sz="1200" dirty="0">
                <a:latin typeface="Times New Roman"/>
                <a:ea typeface="Times New Roman"/>
              </a:rPr>
              <a:t>ЭТАПЫ ВЕДЕНИЯ БОЛЬНЫХ ЭКССУДАТИВНЫМ СРЕДНИМ ОТИТОМ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// Материалы II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Петербургского форума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оториноларингологов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России.- Санкт-Петербург,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Полифорум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.- 2013</a:t>
            </a:r>
            <a:endParaRPr lang="ru-RU" dirty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4388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Показания к </a:t>
            </a:r>
            <a:r>
              <a:rPr lang="ru-RU" sz="3600" b="1" dirty="0" err="1">
                <a:solidFill>
                  <a:srgbClr val="C00000"/>
                </a:solidFill>
              </a:rPr>
              <a:t>баллонизации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Поздние стадии ЭСО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Грубая патология глоточного устья слуховой трубы (эндоскопия)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/>
              <a:t>Рецидивиующее</a:t>
            </a:r>
            <a:r>
              <a:rPr lang="ru-RU" sz="2800" dirty="0"/>
              <a:t> течение ЭСО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Этапы </a:t>
            </a:r>
            <a:r>
              <a:rPr lang="ru-RU" sz="3200" b="1" dirty="0" err="1">
                <a:solidFill>
                  <a:srgbClr val="C00000"/>
                </a:solidFill>
              </a:rPr>
              <a:t>баллонизации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C:\Users\Людмила\Desktop\ЛЕНОВО\5\IMG_20180521_174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32" t="32515" r="72492" b="40652"/>
          <a:stretch>
            <a:fillRect/>
          </a:stretch>
        </p:blipFill>
        <p:spPr bwMode="auto">
          <a:xfrm>
            <a:off x="357158" y="3071810"/>
            <a:ext cx="2857520" cy="2428892"/>
          </a:xfrm>
          <a:prstGeom prst="rect">
            <a:avLst/>
          </a:prstGeom>
          <a:noFill/>
        </p:spPr>
      </p:pic>
      <p:pic>
        <p:nvPicPr>
          <p:cNvPr id="4" name="Picture 2" descr="C:\Users\Людмила\Desktop\ЛЕНОВО\5\IMG_20180521_174612.jpg"/>
          <p:cNvPicPr>
            <a:picLocks noChangeAspect="1" noChangeArrowheads="1"/>
          </p:cNvPicPr>
          <p:nvPr/>
        </p:nvPicPr>
        <p:blipFill>
          <a:blip r:embed="rId2" cstate="print"/>
          <a:srcRect l="33269" t="32515" r="43055" b="40652"/>
          <a:stretch>
            <a:fillRect/>
          </a:stretch>
        </p:blipFill>
        <p:spPr bwMode="auto">
          <a:xfrm>
            <a:off x="3155847" y="1428736"/>
            <a:ext cx="2773475" cy="2357454"/>
          </a:xfrm>
          <a:prstGeom prst="rect">
            <a:avLst/>
          </a:prstGeom>
          <a:noFill/>
        </p:spPr>
      </p:pic>
      <p:pic>
        <p:nvPicPr>
          <p:cNvPr id="5" name="Picture 2" descr="C:\Users\Людмила\Desktop\ЛЕНОВО\5\IMG_20180521_174612.jpg"/>
          <p:cNvPicPr>
            <a:picLocks noChangeAspect="1" noChangeArrowheads="1"/>
          </p:cNvPicPr>
          <p:nvPr/>
        </p:nvPicPr>
        <p:blipFill>
          <a:blip r:embed="rId2" cstate="print"/>
          <a:srcRect l="66257" t="32515" r="9751" b="40652"/>
          <a:stretch>
            <a:fillRect/>
          </a:stretch>
        </p:blipFill>
        <p:spPr bwMode="auto">
          <a:xfrm>
            <a:off x="5871611" y="3071810"/>
            <a:ext cx="2895616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5929330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Н.А.Милешина</a:t>
            </a:r>
            <a:r>
              <a:rPr lang="ru-RU" dirty="0"/>
              <a:t>,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Ретракционный</a:t>
            </a:r>
            <a:r>
              <a:rPr lang="ru-RU" sz="3600" b="1" dirty="0">
                <a:solidFill>
                  <a:srgbClr val="FF0000"/>
                </a:solidFill>
              </a:rPr>
              <a:t> карман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РК – распространенность при ЭСО</a:t>
            </a:r>
          </a:p>
          <a:p>
            <a:r>
              <a:rPr lang="ru-RU" i="1" dirty="0"/>
              <a:t>34% детей (</a:t>
            </a:r>
            <a:r>
              <a:rPr lang="en-US" i="1" dirty="0" err="1"/>
              <a:t>M.Tos</a:t>
            </a:r>
            <a:r>
              <a:rPr lang="en-US" i="1" dirty="0"/>
              <a:t>, </a:t>
            </a:r>
            <a:r>
              <a:rPr lang="en-US" i="1" dirty="0" err="1"/>
              <a:t>G.Poulsen</a:t>
            </a:r>
            <a:r>
              <a:rPr lang="en-US" i="1" dirty="0"/>
              <a:t>, 1980</a:t>
            </a:r>
            <a:r>
              <a:rPr lang="ru-RU" i="1" dirty="0"/>
              <a:t>)</a:t>
            </a:r>
            <a:r>
              <a:rPr lang="en-US" i="1" dirty="0"/>
              <a:t>;</a:t>
            </a:r>
          </a:p>
          <a:p>
            <a:r>
              <a:rPr lang="en-US" i="1" dirty="0"/>
              <a:t>40% - </a:t>
            </a:r>
            <a:r>
              <a:rPr lang="ru-RU" i="1" dirty="0"/>
              <a:t>аттиковые РК,</a:t>
            </a:r>
          </a:p>
          <a:p>
            <a:r>
              <a:rPr lang="ru-RU" dirty="0"/>
              <a:t>17% - </a:t>
            </a:r>
            <a:r>
              <a:rPr lang="ru-RU" i="1" dirty="0"/>
              <a:t>натянутая часть перепонки (</a:t>
            </a:r>
            <a:r>
              <a:rPr lang="en-US" i="1" dirty="0" err="1"/>
              <a:t>A.Maw</a:t>
            </a:r>
            <a:r>
              <a:rPr lang="en-US" i="1" dirty="0"/>
              <a:t> et all., 1994</a:t>
            </a:r>
            <a:r>
              <a:rPr lang="ru-RU" i="1" dirty="0"/>
              <a:t>)</a:t>
            </a:r>
            <a:r>
              <a:rPr lang="en-US" i="1" dirty="0"/>
              <a:t>;</a:t>
            </a:r>
          </a:p>
          <a:p>
            <a:r>
              <a:rPr lang="ru-RU" b="1" i="1" dirty="0"/>
              <a:t>У «здоровых» детей: </a:t>
            </a:r>
            <a:r>
              <a:rPr lang="ru-RU" i="1" dirty="0"/>
              <a:t>14-26% - </a:t>
            </a:r>
          </a:p>
          <a:p>
            <a:r>
              <a:rPr lang="ru-RU" i="1" dirty="0"/>
              <a:t>аттиковые РК и 0,3-3,7% -натянутая часть</a:t>
            </a:r>
            <a:r>
              <a:rPr lang="en-US" i="1" dirty="0"/>
              <a:t>(</a:t>
            </a:r>
            <a:r>
              <a:rPr lang="en-US" i="1" dirty="0" err="1"/>
              <a:t>S.Stangerup</a:t>
            </a:r>
            <a:r>
              <a:rPr lang="en-US" i="1" dirty="0"/>
              <a:t> et all.,1994).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Осложнения ЭСО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Вторичная </a:t>
            </a:r>
            <a:r>
              <a:rPr lang="ru-RU" sz="2400" dirty="0" err="1"/>
              <a:t>сенсоневральная</a:t>
            </a:r>
            <a:r>
              <a:rPr lang="ru-RU" sz="2400" dirty="0"/>
              <a:t> тугоухость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Задержка развития речи и интеллекта только временная и только у детей раннего возраста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Адгезивный средний отит (</a:t>
            </a:r>
            <a:r>
              <a:rPr lang="ru-RU" sz="2400" dirty="0" err="1"/>
              <a:t>ретракционные</a:t>
            </a:r>
            <a:r>
              <a:rPr lang="ru-RU" sz="2400" dirty="0"/>
              <a:t> карманы, ателектазы, </a:t>
            </a:r>
            <a:r>
              <a:rPr lang="ru-RU" sz="2400" dirty="0" err="1"/>
              <a:t>мирингосклероз</a:t>
            </a:r>
            <a:r>
              <a:rPr lang="ru-RU" sz="2400" dirty="0"/>
              <a:t>, </a:t>
            </a:r>
            <a:r>
              <a:rPr lang="ru-RU" sz="2400" dirty="0" err="1"/>
              <a:t>тимпаносклероз</a:t>
            </a:r>
            <a:r>
              <a:rPr lang="ru-RU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Хронический средний отит, </a:t>
            </a:r>
            <a:r>
              <a:rPr lang="ru-RU" sz="2400" dirty="0" err="1"/>
              <a:t>холестеатома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Остеит, эрозия длинного отростка наковальни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Лабиринтит (только при наличии врожденной фистулы)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Эффективность лечения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Тактика лечения и ведения больных </a:t>
            </a:r>
            <a:r>
              <a:rPr lang="ru-RU" sz="2800" dirty="0">
                <a:solidFill>
                  <a:srgbClr val="C00000"/>
                </a:solidFill>
              </a:rPr>
              <a:t>в зависимости от стадии ЭСО </a:t>
            </a:r>
            <a:r>
              <a:rPr lang="ru-RU" sz="2800" dirty="0"/>
              <a:t>позволяет достигнуть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-восстановления слуховой функции у большинства больных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-снизить частоту рецидивов заболевания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2BFFE-2B3A-4320-9B24-50A2C196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176464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/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</a:rPr>
              <a:t>Благодарю за</a:t>
            </a:r>
            <a:b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</a:rPr>
            </a:b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</a:rPr>
              <a:t>В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</a:rPr>
              <a:t>имание!</a:t>
            </a:r>
            <a:b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</a:rPr>
            </a:br>
            <a:endParaRPr lang="ru-RU" sz="9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E334985-9BF2-47EE-A587-910E193B3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5" y="3393752"/>
            <a:ext cx="3491345" cy="32918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2AE4C4-FB09-4033-A51B-790A51DDD6DE}"/>
              </a:ext>
            </a:extLst>
          </p:cNvPr>
          <p:cNvSpPr/>
          <p:nvPr/>
        </p:nvSpPr>
        <p:spPr>
          <a:xfrm>
            <a:off x="323528" y="4365104"/>
            <a:ext cx="4871927" cy="23204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2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053" y="188640"/>
            <a:ext cx="86439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Экссудативный средний отит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dirty="0"/>
              <a:t> </a:t>
            </a:r>
          </a:p>
          <a:p>
            <a:r>
              <a:rPr lang="ru-RU" sz="2400" dirty="0"/>
              <a:t>Хроническое воспаление среднего уха, в </a:t>
            </a:r>
            <a:r>
              <a:rPr lang="ru-RU" sz="2400" dirty="0" err="1"/>
              <a:t>этиопатогенезе</a:t>
            </a:r>
            <a:r>
              <a:rPr lang="ru-RU" sz="2400" dirty="0"/>
              <a:t> которого ключевую роль играет дисфункция слуховой трубы, сопровождающаяся накоплением  экссудата в барабанной полости и наличием </a:t>
            </a:r>
            <a:r>
              <a:rPr lang="ru-RU" sz="2400" dirty="0" err="1"/>
              <a:t>кондуктивной</a:t>
            </a:r>
            <a:r>
              <a:rPr lang="ru-RU" sz="2400" dirty="0"/>
              <a:t> тугоухости у детей в возрасте от 2 до 7 лет (в 30,2 % случаев).</a:t>
            </a:r>
          </a:p>
          <a:p>
            <a:endParaRPr lang="ru-RU" sz="2400" dirty="0"/>
          </a:p>
          <a:p>
            <a:r>
              <a:rPr lang="ru-RU" sz="2400" dirty="0"/>
              <a:t>Экссудативный средний отит встречается в среднем у 51 – 61% детей в возрасте от 2 до 6 лет и составляет 15-17 % среди всех заболеваний уха </a:t>
            </a:r>
            <a:r>
              <a:rPr lang="ru-RU" dirty="0"/>
              <a:t>(Володькина В.В., Рецидивирующий экссудативный средний отит у детей, 2006). </a:t>
            </a:r>
          </a:p>
          <a:p>
            <a:endParaRPr lang="ru-RU" sz="2800" dirty="0"/>
          </a:p>
          <a:p>
            <a:r>
              <a:rPr lang="ru-RU" sz="2800" dirty="0"/>
              <a:t>Рецидив заболевания отмечается у 20% детей      </a:t>
            </a:r>
          </a:p>
          <a:p>
            <a:r>
              <a:rPr lang="ru-RU" dirty="0"/>
              <a:t>(</a:t>
            </a:r>
            <a:r>
              <a:rPr lang="ru-RU" dirty="0" err="1"/>
              <a:t>Мелешина</a:t>
            </a:r>
            <a:r>
              <a:rPr lang="ru-RU" dirty="0"/>
              <a:t> Н.А., 2018).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/>
              <a:t>ХГСО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b="1" dirty="0" err="1"/>
              <a:t>Ретракционная</a:t>
            </a:r>
            <a:endParaRPr lang="ru-RU" dirty="0"/>
          </a:p>
          <a:p>
            <a:pPr algn="ctr">
              <a:buNone/>
            </a:pPr>
            <a:r>
              <a:rPr lang="ru-RU" b="1" dirty="0" err="1"/>
              <a:t>холестеатама</a:t>
            </a:r>
            <a:endParaRPr lang="ru-RU" dirty="0"/>
          </a:p>
          <a:p>
            <a:pPr algn="ctr">
              <a:buNone/>
            </a:pPr>
            <a:r>
              <a:rPr lang="ru-RU" b="1" dirty="0" err="1"/>
              <a:t>Ретракционные</a:t>
            </a:r>
            <a:r>
              <a:rPr lang="ru-RU" b="1" dirty="0"/>
              <a:t> карманы</a:t>
            </a:r>
            <a:endParaRPr lang="ru-RU" dirty="0"/>
          </a:p>
          <a:p>
            <a:pPr algn="ctr">
              <a:buNone/>
            </a:pPr>
            <a:r>
              <a:rPr lang="ru-RU" b="1" dirty="0"/>
              <a:t>барабанной перепонки</a:t>
            </a:r>
            <a:endParaRPr lang="ru-RU" dirty="0"/>
          </a:p>
          <a:p>
            <a:pPr algn="ctr">
              <a:buNone/>
            </a:pPr>
            <a:r>
              <a:rPr lang="ru-RU" b="1" dirty="0"/>
              <a:t>Экссудативный</a:t>
            </a:r>
            <a:endParaRPr lang="ru-RU" dirty="0"/>
          </a:p>
          <a:p>
            <a:pPr algn="ctr">
              <a:buNone/>
            </a:pPr>
            <a:r>
              <a:rPr lang="ru-RU" b="1" dirty="0"/>
              <a:t>средний отит</a:t>
            </a:r>
            <a:endParaRPr lang="ru-RU" dirty="0"/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Хроническая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тубарная</a:t>
            </a:r>
            <a:r>
              <a:rPr lang="ru-RU" b="1" dirty="0">
                <a:solidFill>
                  <a:srgbClr val="FF0000"/>
                </a:solidFill>
              </a:rPr>
              <a:t> дисфункция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/>
              <a:t>Рецидивирующие ОРВИ</a:t>
            </a:r>
            <a:endParaRPr lang="ru-RU" dirty="0"/>
          </a:p>
          <a:p>
            <a:pPr algn="ctr">
              <a:buNone/>
            </a:pPr>
            <a:r>
              <a:rPr lang="ru-RU" b="1" dirty="0"/>
              <a:t>Гиперплазия лимфаденоидной</a:t>
            </a:r>
            <a:endParaRPr lang="ru-RU" dirty="0"/>
          </a:p>
          <a:p>
            <a:pPr algn="ctr">
              <a:buNone/>
            </a:pPr>
            <a:r>
              <a:rPr lang="ru-RU" b="1" dirty="0"/>
              <a:t>ткани носоглотки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43372" y="1714488"/>
            <a:ext cx="71438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71802" y="2571744"/>
            <a:ext cx="300039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28992" y="3286124"/>
            <a:ext cx="221457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00364" y="3929066"/>
            <a:ext cx="292895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86050" y="4643446"/>
            <a:ext cx="350046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43174" y="4929198"/>
            <a:ext cx="385765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07191" y="1964521"/>
            <a:ext cx="5357850" cy="24288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3143240" y="1857364"/>
            <a:ext cx="5357850" cy="26432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071670" y="5857892"/>
            <a:ext cx="5072098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/>
          <a:srcRect l="6930" t="11593" r="49172" b="23711"/>
          <a:stretch>
            <a:fillRect/>
          </a:stretch>
        </p:blipFill>
        <p:spPr bwMode="auto">
          <a:xfrm>
            <a:off x="1643042" y="3714752"/>
            <a:ext cx="928694" cy="85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928934"/>
            <a:ext cx="995353" cy="99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200659"/>
            <a:ext cx="1000132" cy="101035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85728"/>
            <a:ext cx="1044579" cy="1055144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 cstate="print"/>
          <a:srcRect l="8501" b="496"/>
          <a:stretch>
            <a:fillRect/>
          </a:stretch>
        </p:blipFill>
        <p:spPr>
          <a:xfrm>
            <a:off x="642910" y="5072074"/>
            <a:ext cx="1297126" cy="857256"/>
          </a:xfrm>
          <a:prstGeom prst="rect">
            <a:avLst/>
          </a:prstGeom>
          <a:noFill/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0727" y="1393811"/>
            <a:ext cx="1000132" cy="1000132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</p:spPr>
      </p:pic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7358082" y="4071942"/>
          <a:ext cx="712772" cy="11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428949" imgH="1428949" progId="">
                  <p:embed/>
                </p:oleObj>
              </mc:Choice>
              <mc:Fallback>
                <p:oleObj r:id="rId8" imgW="1428949" imgH="1428949" progId="">
                  <p:embed/>
                  <p:pic>
                    <p:nvPicPr>
                      <p:cNvPr id="245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288" b="38667"/>
                      <a:stretch>
                        <a:fillRect/>
                      </a:stretch>
                    </p:blipFill>
                    <p:spPr bwMode="auto">
                      <a:xfrm>
                        <a:off x="7358082" y="4071942"/>
                        <a:ext cx="712772" cy="1127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54" descr="Картинки по запросу картинки орви и грипп"/>
          <p:cNvPicPr/>
          <p:nvPr/>
        </p:nvPicPr>
        <p:blipFill>
          <a:blip r:embed="rId10"/>
          <a:srcRect l="66461" t="30892" r="8223" b="8968"/>
          <a:stretch>
            <a:fillRect/>
          </a:stretch>
        </p:blipFill>
        <p:spPr bwMode="auto">
          <a:xfrm>
            <a:off x="6715140" y="4286256"/>
            <a:ext cx="555108" cy="7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6FBB8FB-BFA3-4DF5-84E5-756EC3C8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</a:rPr>
              <a:t>Причины ЭСО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D6C175B-73AE-4540-B548-267AE6F4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7900988" cy="48768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У детей первого года жизни -попадание смеси или грудного молока </a:t>
            </a:r>
            <a:r>
              <a:rPr lang="ru-RU" altLang="ru-RU" sz="3200" dirty="0">
                <a:solidFill>
                  <a:srgbClr val="953B68"/>
                </a:solidFill>
              </a:rPr>
              <a:t>через слуховую трубу </a:t>
            </a:r>
            <a:r>
              <a:rPr lang="ru-RU" altLang="ru-RU" sz="3200" dirty="0"/>
              <a:t>в среднее ухо.</a:t>
            </a:r>
          </a:p>
          <a:p>
            <a:pPr eaLnBrk="1" hangingPunct="1"/>
            <a:r>
              <a:rPr lang="ru-RU" altLang="ru-RU" sz="3200" dirty="0"/>
              <a:t>Переохлаждение</a:t>
            </a:r>
          </a:p>
          <a:p>
            <a:pPr eaLnBrk="1" hangingPunct="1"/>
            <a:r>
              <a:rPr lang="ru-RU" altLang="ru-RU" sz="3200" dirty="0"/>
              <a:t>Заболевания носа, околоносовых пазух, носоглотки.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20484" name="Рисунок 3" descr="http://meduniver.com/Medical/profilaktika/Img/841.jpg">
            <a:extLst>
              <a:ext uri="{FF2B5EF4-FFF2-40B4-BE49-F238E27FC236}">
                <a16:creationId xmlns:a16="http://schemas.microsoft.com/office/drawing/2014/main" id="{54C0B213-2632-4093-B4A7-29AE9002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5385" r="3001"/>
          <a:stretch>
            <a:fillRect/>
          </a:stretch>
        </p:blipFill>
        <p:spPr bwMode="auto">
          <a:xfrm>
            <a:off x="7086600" y="21336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3103</Words>
  <Application>Microsoft Office PowerPoint</Application>
  <PresentationFormat>Экран (4:3)</PresentationFormat>
  <Paragraphs>386</Paragraphs>
  <Slides>62</Slides>
  <Notes>3</Notes>
  <HiddenSlides>5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62</vt:i4>
      </vt:variant>
    </vt:vector>
  </HeadingPairs>
  <TitlesOfParts>
    <vt:vector size="71" baseType="lpstr">
      <vt:lpstr>Arial</vt:lpstr>
      <vt:lpstr>Bookman Old Style</vt:lpstr>
      <vt:lpstr>Calibri</vt:lpstr>
      <vt:lpstr>Constantia</vt:lpstr>
      <vt:lpstr>Tahoma</vt:lpstr>
      <vt:lpstr>Times New Roman</vt:lpstr>
      <vt:lpstr>Wingdings</vt:lpstr>
      <vt:lpstr>Wingdings 2</vt:lpstr>
      <vt:lpstr>Поток</vt:lpstr>
      <vt:lpstr>Экссудативный средний отит, показания к оперативному лечению </vt:lpstr>
      <vt:lpstr>Физиология среднего уха</vt:lpstr>
      <vt:lpstr>Физиология среднего уха</vt:lpstr>
      <vt:lpstr>     Микроархетиктоника барабанной полости Тимпанальная диафрагма с тимпанальными соустьями вместе со  слуховой трубой обеспечивают вентиляцию всех отделов среднего уха и способствуют поддержанию определенного давления в полостях среднего уха в условиях физиологической нормы.  </vt:lpstr>
      <vt:lpstr>  Патогенетисеские аспекты развития хронической воспалительной патологии среднего уха </vt:lpstr>
      <vt:lpstr>Ретракционный карман</vt:lpstr>
      <vt:lpstr>Презентация PowerPoint</vt:lpstr>
      <vt:lpstr>Презентация PowerPoint</vt:lpstr>
      <vt:lpstr>Причины ЭСО</vt:lpstr>
      <vt:lpstr>ЭСО            МКБ-10</vt:lpstr>
      <vt:lpstr>Хронический секреторный средний отит  -хронический экссудативный средний отит  Патогенз экссудативного среднего отита</vt:lpstr>
      <vt:lpstr>Стадии ЭСО </vt:lpstr>
      <vt:lpstr>5 стадий острого воспаления среднего уха в соответствии с классификацией В.Т. Пальчуна. </vt:lpstr>
      <vt:lpstr>II. Стадия острого катарального воспаления. </vt:lpstr>
      <vt:lpstr>III. Стадия острого гнойного воспаления. ОГСО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 (ЭСО встречается чаще, чем диагностируется)</vt:lpstr>
      <vt:lpstr>Презентация PowerPoint</vt:lpstr>
      <vt:lpstr>Тимпанограмма</vt:lpstr>
      <vt:lpstr>Данные тимпанометрии больных ЭСО, которым провели хирургическое лечение </vt:lpstr>
      <vt:lpstr>Необходимо помнить всегда!!!</vt:lpstr>
      <vt:lpstr>Когда мы можем получить тимпанограмму типа «А»?</vt:lpstr>
      <vt:lpstr>Тимпанограмма тип В – неподвижность барабанной перепонки, слуховых косточек, перилимфы </vt:lpstr>
      <vt:lpstr>Данные эндоскопии носоглотки</vt:lpstr>
      <vt:lpstr>Дифференциальная диагностика ЭСО</vt:lpstr>
      <vt:lpstr>Причины появления секрета в среднем ухе</vt:lpstr>
      <vt:lpstr>Обследование дополнительное</vt:lpstr>
      <vt:lpstr>Презентация PowerPoint</vt:lpstr>
      <vt:lpstr>Порядок оказания медицинской помощи</vt:lpstr>
      <vt:lpstr> Консервативное лечение ЭСО</vt:lpstr>
      <vt:lpstr>Презентация PowerPoint</vt:lpstr>
      <vt:lpstr>Презентация PowerPoint</vt:lpstr>
      <vt:lpstr>Презентация PowerPoint</vt:lpstr>
      <vt:lpstr> Прогноз и клинический исход</vt:lpstr>
      <vt:lpstr>Презентация PowerPoint</vt:lpstr>
      <vt:lpstr>Дефекты медицинской помощи</vt:lpstr>
      <vt:lpstr>Презентация PowerPoint</vt:lpstr>
      <vt:lpstr> ЭТАПЫ ВЕДЕНИЯ БОЛЬНЫХ ЭКССУДАТИВНЫМ СРЕДНИМ ОТИТОМ</vt:lpstr>
      <vt:lpstr> Хирургическое лечение ЭСО</vt:lpstr>
      <vt:lpstr>Презентация PowerPoint</vt:lpstr>
      <vt:lpstr>Порядок лечения ЭСО у взрослых больных</vt:lpstr>
      <vt:lpstr>Презентация PowerPoint</vt:lpstr>
      <vt:lpstr>Показание к тимпаностомии (тип В тимпанограммы более 4 мес.)</vt:lpstr>
      <vt:lpstr>Презентация PowerPoint</vt:lpstr>
      <vt:lpstr>Особые показания к миринготомии/тимпаностомии</vt:lpstr>
      <vt:lpstr>Особые показания к миринготомии/тимпаностомии</vt:lpstr>
      <vt:lpstr>Последствия ЭСО</vt:lpstr>
      <vt:lpstr>Презентация PowerPoint</vt:lpstr>
      <vt:lpstr>Презентация PowerPoint</vt:lpstr>
      <vt:lpstr>Анализ возникновения холестеатом</vt:lpstr>
      <vt:lpstr>Хирургическое лечение ЭСО  (Н. А. Милешина, 2018) </vt:lpstr>
      <vt:lpstr>Ежегодно мы оперируем</vt:lpstr>
      <vt:lpstr>Отоскопия после тимпаностомии</vt:lpstr>
      <vt:lpstr>Внимание !</vt:lpstr>
      <vt:lpstr>Показания к баллонизации</vt:lpstr>
      <vt:lpstr>Этапы баллонизации</vt:lpstr>
      <vt:lpstr>Осложнения ЭСО</vt:lpstr>
      <vt:lpstr>Эффективность лечения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 Торопова</cp:lastModifiedBy>
  <cp:revision>145</cp:revision>
  <cp:lastPrinted>2013-11-27T22:33:03Z</cp:lastPrinted>
  <dcterms:created xsi:type="dcterms:W3CDTF">2013-11-23T09:44:10Z</dcterms:created>
  <dcterms:modified xsi:type="dcterms:W3CDTF">2021-02-28T12:12:22Z</dcterms:modified>
</cp:coreProperties>
</file>