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64" r:id="rId4"/>
    <p:sldId id="267" r:id="rId5"/>
    <p:sldId id="268" r:id="rId6"/>
    <p:sldId id="269" r:id="rId7"/>
    <p:sldId id="270" r:id="rId8"/>
    <p:sldId id="265" r:id="rId9"/>
    <p:sldId id="257" r:id="rId10"/>
    <p:sldId id="258" r:id="rId11"/>
    <p:sldId id="259" r:id="rId12"/>
    <p:sldId id="260" r:id="rId13"/>
    <p:sldId id="261" r:id="rId14"/>
    <p:sldId id="262" r:id="rId15"/>
    <p:sldId id="26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>
        <p:scale>
          <a:sx n="66" d="100"/>
          <a:sy n="66" d="100"/>
        </p:scale>
        <p:origin x="84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6601" y="907869"/>
            <a:ext cx="8915399" cy="3401088"/>
          </a:xfrm>
        </p:spPr>
        <p:txBody>
          <a:bodyPr>
            <a:noAutofit/>
          </a:bodyPr>
          <a:lstStyle/>
          <a:p>
            <a:r>
              <a:rPr lang="ru-RU" sz="4000" b="1" i="1" dirty="0" smtClean="0"/>
              <a:t>"Третье </a:t>
            </a:r>
            <a:r>
              <a:rPr lang="ru-RU" sz="4000" b="1" i="1" dirty="0"/>
              <a:t>мнение». </a:t>
            </a:r>
            <a:r>
              <a:rPr lang="ru-RU" sz="3600" dirty="0"/>
              <a:t>Распознавание типов клеток крови, софт для анализа медицинских изображений рентгенографии легких, маммографии, компьютерной томографии и УЗИ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28263" y="5130077"/>
            <a:ext cx="4176349" cy="1218472"/>
          </a:xfrm>
        </p:spPr>
        <p:txBody>
          <a:bodyPr>
            <a:normAutofit fontScale="92500"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c" panose="020B0604020202020204" pitchFamily="34" charset="0"/>
                <a:cs typeface="Ariac" panose="020B0604020202020204" pitchFamily="34" charset="0"/>
              </a:rPr>
              <a:t>Выполнили : студенты 113 группы </a:t>
            </a:r>
          </a:p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c" panose="020B0604020202020204" pitchFamily="34" charset="0"/>
                <a:cs typeface="Ariac" panose="020B0604020202020204" pitchFamily="34" charset="0"/>
              </a:rPr>
              <a:t>Махмудов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c" panose="020B0604020202020204" pitchFamily="34" charset="0"/>
                <a:cs typeface="Ariac" panose="020B0604020202020204" pitchFamily="34" charset="0"/>
              </a:rPr>
              <a:t>Сидикджон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c" panose="020B0604020202020204" pitchFamily="34" charset="0"/>
                <a:cs typeface="Ariac" panose="020B060402020202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c" panose="020B0604020202020204" pitchFamily="34" charset="0"/>
                <a:cs typeface="Ariac" panose="020B0604020202020204" pitchFamily="34" charset="0"/>
              </a:rPr>
              <a:t>Одилджонович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c" panose="020B0604020202020204" pitchFamily="34" charset="0"/>
                <a:cs typeface="Ariac" panose="020B0604020202020204" pitchFamily="34" charset="0"/>
              </a:rPr>
              <a:t> </a:t>
            </a:r>
          </a:p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c" panose="020B0604020202020204" pitchFamily="34" charset="0"/>
                <a:cs typeface="Ariac" panose="020B0604020202020204" pitchFamily="34" charset="0"/>
              </a:rPr>
              <a:t>Кувшинов Никита Сергеевич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55" y="133869"/>
            <a:ext cx="1576058" cy="154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36303" y="6488668"/>
            <a:ext cx="2024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c" panose="020B0604020202020204" pitchFamily="34" charset="0"/>
                <a:cs typeface="Ariac" panose="020B0604020202020204" pitchFamily="34" charset="0"/>
              </a:rPr>
              <a:t>Красноярск 2019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Ariac" panose="020B0604020202020204" pitchFamily="34" charset="0"/>
              <a:cs typeface="Ariac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787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09"/>
            <a:ext cx="9143805" cy="524425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Обнаружение нозологий на снимках «глазного дна</a:t>
            </a:r>
            <a:r>
              <a:rPr lang="ru-RU" b="1" dirty="0" smtClean="0"/>
              <a:t>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Анализатор диабетического поражения</a:t>
            </a:r>
            <a:br>
              <a:rPr lang="ru-RU" dirty="0"/>
            </a:br>
            <a:r>
              <a:rPr lang="ru-RU" dirty="0"/>
              <a:t>Анализатор глаукомы</a:t>
            </a:r>
            <a:br>
              <a:rPr lang="ru-RU" dirty="0"/>
            </a:br>
            <a:r>
              <a:rPr lang="ru-RU" dirty="0"/>
              <a:t>Анализатор сердечно-сосудистых заболеваний</a:t>
            </a:r>
            <a:br>
              <a:rPr lang="ru-RU" dirty="0"/>
            </a:br>
            <a:r>
              <a:rPr lang="ru-RU" dirty="0"/>
              <a:t>и другие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3792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8449324" cy="5487323"/>
          </a:xfrm>
        </p:spPr>
        <p:txBody>
          <a:bodyPr>
            <a:noAutofit/>
          </a:bodyPr>
          <a:lstStyle/>
          <a:p>
            <a:r>
              <a:rPr lang="ru-RU" sz="2800" b="1" dirty="0"/>
              <a:t>Рентгенография грудной </a:t>
            </a:r>
            <a:r>
              <a:rPr lang="ru-RU" sz="2800" b="1" dirty="0" smtClean="0"/>
              <a:t>клетки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2000" dirty="0"/>
              <a:t>При анализе рентгенограмм органов грудной клетки выделяется ряд специфических симптомов:</a:t>
            </a:r>
            <a:br>
              <a:rPr lang="ru-RU" sz="2000" dirty="0"/>
            </a:br>
            <a:r>
              <a:rPr lang="ru-RU" sz="2000" dirty="0"/>
              <a:t>-изменения легочного рисунка, который необходим для выявления различных патологий сердечно-сосудистой системы, повышенного давления в легочной артерии и т.д.),</a:t>
            </a:r>
            <a:br>
              <a:rPr lang="ru-RU" sz="2000" dirty="0"/>
            </a:br>
            <a:r>
              <a:rPr lang="ru-RU" sz="2000" dirty="0"/>
              <a:t>-инфильтративные изменения легочной ткани (очаги и фокусы консолидации, инфильтраты),</a:t>
            </a:r>
            <a:br>
              <a:rPr lang="ru-RU" sz="2000" dirty="0"/>
            </a:br>
            <a:r>
              <a:rPr lang="ru-RU" sz="2000" dirty="0"/>
              <a:t>-анализ мягких тканей и костных структур (выявление возрастных, травматических и патологических изменений).</a:t>
            </a:r>
            <a:br>
              <a:rPr lang="ru-RU" sz="2000" dirty="0"/>
            </a:br>
            <a:r>
              <a:rPr lang="ru-RU" sz="2000" dirty="0"/>
              <a:t>Совокупность исследований позволяют выявлять и диагностировать на раннем этапе такие тяжелое заболевания органов грудной клетки как: туберкулез, рак, типичную и атипичную пневмонию, заболевания костей и другие.</a:t>
            </a:r>
          </a:p>
        </p:txBody>
      </p:sp>
    </p:spTree>
    <p:extLst>
      <p:ext uri="{BB962C8B-B14F-4D97-AF65-F5344CB8AC3E}">
        <p14:creationId xmlns:p14="http://schemas.microsoft.com/office/powerpoint/2010/main" val="2944177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2340" y="624109"/>
            <a:ext cx="9282272" cy="5591495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Маммография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Лечение рака груди сильно зависит от того, на какой стадии находится болезнь.</a:t>
            </a:r>
            <a:br>
              <a:rPr lang="ru-RU" dirty="0"/>
            </a:br>
            <a:r>
              <a:rPr lang="ru-RU" dirty="0"/>
              <a:t>Исследование </a:t>
            </a:r>
            <a:r>
              <a:rPr lang="ru-RU" dirty="0" err="1"/>
              <a:t>маммограм</a:t>
            </a:r>
            <a:r>
              <a:rPr lang="ru-RU" dirty="0"/>
              <a:t> очень трудоемкий процесс, доступный опытному специалисту.</a:t>
            </a:r>
            <a:br>
              <a:rPr lang="ru-RU" dirty="0"/>
            </a:br>
            <a:r>
              <a:rPr lang="ru-RU" dirty="0"/>
              <a:t>На помощь врачам приходит система машинного зрения.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8400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604290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КТ / </a:t>
            </a:r>
            <a:r>
              <a:rPr lang="ru-RU" b="1" dirty="0" smtClean="0"/>
              <a:t>МРТ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3100" dirty="0"/>
              <a:t>Компьютерная томография основана на воздействии рентгенологического излучения. Лучи производит кольцеобразный контур, внутри которого находится стол или кушетка для пациента. Выполняется серия послойных снимков с различных ракурсов. Позже на компьютере формируется объемный, трехмерный результат. Сложность диагностики повышается в разы, так как врач должен изучить отдельно каждый слой. Толщина среза достигает 1 мм.</a:t>
            </a:r>
            <a:br>
              <a:rPr lang="ru-RU" sz="3100" dirty="0"/>
            </a:br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val="4215596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9662" y="624109"/>
            <a:ext cx="9201872" cy="5360001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Мобильное </a:t>
            </a:r>
            <a:r>
              <a:rPr lang="ru-RU" b="1" dirty="0" smtClean="0"/>
              <a:t>УЗИ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Ультразвуковое </a:t>
            </a:r>
            <a:r>
              <a:rPr lang="ru-RU" dirty="0"/>
              <a:t>исследование один из ведущих методов современной диагностики. Он высокоэффективен, безопасен, безболезненный и не требует больших временных затрат. Мобильный УЗИ-сканер совместно с цифровым анализатором позволяют провести процедуру во вне больничных условиях</a:t>
            </a:r>
            <a:r>
              <a:rPr lang="ru-RU" dirty="0" smtClean="0"/>
              <a:t>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9446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/>
              <a:t>Спасибо за внимание !!!</a:t>
            </a:r>
            <a:r>
              <a:rPr lang="en-US" sz="4400" b="1" dirty="0" smtClean="0"/>
              <a:t> </a:t>
            </a:r>
            <a:endParaRPr lang="ru-RU" sz="4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88344" y="3163171"/>
            <a:ext cx="746034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sz="4400" b="1" i="1" dirty="0" err="1" smtClean="0">
                <a:solidFill>
                  <a:srgbClr val="222222"/>
                </a:solidFill>
              </a:rPr>
              <a:t>Инст</a:t>
            </a:r>
            <a:r>
              <a:rPr lang="en-US" sz="4400" b="1" i="1" dirty="0" smtClean="0">
                <a:solidFill>
                  <a:srgbClr val="222222"/>
                </a:solidFill>
              </a:rPr>
              <a:t>:</a:t>
            </a:r>
          </a:p>
          <a:p>
            <a:pPr fontAlgn="t"/>
            <a:r>
              <a:rPr lang="en-US" sz="4400" b="1" i="1" dirty="0" smtClean="0">
                <a:solidFill>
                  <a:srgbClr val="222222"/>
                </a:solidFill>
              </a:rPr>
              <a:t>@_</a:t>
            </a:r>
            <a:r>
              <a:rPr lang="en-US" sz="4400" b="1" i="1" dirty="0" err="1" smtClean="0">
                <a:solidFill>
                  <a:srgbClr val="222222"/>
                </a:solidFill>
              </a:rPr>
              <a:t>white__fox</a:t>
            </a:r>
            <a:endParaRPr lang="en-US" sz="4400" b="1" i="1" dirty="0" smtClean="0">
              <a:solidFill>
                <a:srgbClr val="222222"/>
              </a:solidFill>
            </a:endParaRPr>
          </a:p>
          <a:p>
            <a:pPr fontAlgn="t"/>
            <a:r>
              <a:rPr lang="en-US" sz="4400" b="1" i="1" dirty="0" smtClean="0">
                <a:solidFill>
                  <a:srgbClr val="222222"/>
                </a:solidFill>
              </a:rPr>
              <a:t>@</a:t>
            </a:r>
            <a:r>
              <a:rPr lang="en-US" sz="4400" b="1" i="1" dirty="0" err="1" smtClean="0">
                <a:solidFill>
                  <a:srgbClr val="222222"/>
                </a:solidFill>
              </a:rPr>
              <a:t>sidik</a:t>
            </a:r>
            <a:r>
              <a:rPr lang="ru-RU" sz="4400" b="1" i="1" dirty="0" smtClean="0">
                <a:solidFill>
                  <a:srgbClr val="222222"/>
                </a:solidFill>
              </a:rPr>
              <a:t>.</a:t>
            </a:r>
            <a:r>
              <a:rPr lang="en-US" sz="4400" b="1" i="1" dirty="0" smtClean="0">
                <a:solidFill>
                  <a:srgbClr val="222222"/>
                </a:solidFill>
              </a:rPr>
              <a:t>69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841328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7429" y="624109"/>
            <a:ext cx="9037183" cy="4499433"/>
          </a:xfrm>
        </p:spPr>
        <p:txBody>
          <a:bodyPr>
            <a:normAutofit fontScale="90000"/>
          </a:bodyPr>
          <a:lstStyle/>
          <a:p>
            <a:r>
              <a:rPr lang="ru-RU" dirty="0"/>
              <a:t>Искусственный интеллект (</a:t>
            </a:r>
            <a:r>
              <a:rPr lang="ru-RU" b="1" dirty="0"/>
              <a:t>AI</a:t>
            </a:r>
            <a:r>
              <a:rPr lang="ru-RU" dirty="0"/>
              <a:t>) – раздел информатики, который занимается решением когнитивных задач, обычно предназначаемых для человеческого интеллекта, таких как обучение, решение проблем и распознавание шаблонов. ... Сегодня искусственный интеллект – это часть продвинутых компьютерных технологий.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 flipV="1">
            <a:off x="11504611" y="5911221"/>
            <a:ext cx="45719" cy="5414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437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674" y="0"/>
            <a:ext cx="12229972" cy="6876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11150225" y="1754528"/>
            <a:ext cx="45719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>
            <a:off x="11504612" y="3240910"/>
            <a:ext cx="104796" cy="2670311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3291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5211" y="246739"/>
            <a:ext cx="8911687" cy="1280890"/>
          </a:xfrm>
        </p:spPr>
        <p:txBody>
          <a:bodyPr/>
          <a:lstStyle/>
          <a:p>
            <a:r>
              <a:rPr lang="ru-RU" dirty="0" smtClean="0"/>
              <a:t>Команда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344"/>
            <a:ext cx="12192000" cy="582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01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4354" y="0"/>
            <a:ext cx="8911687" cy="1404000"/>
          </a:xfrm>
        </p:spPr>
        <p:txBody>
          <a:bodyPr/>
          <a:lstStyle/>
          <a:p>
            <a:r>
              <a:rPr lang="ru-RU" dirty="0"/>
              <a:t>К</a:t>
            </a:r>
            <a:r>
              <a:rPr lang="ru-RU" dirty="0" smtClean="0"/>
              <a:t>оманда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8000"/>
            <a:ext cx="12217471" cy="5940000"/>
          </a:xfrm>
        </p:spPr>
      </p:pic>
    </p:spTree>
    <p:extLst>
      <p:ext uri="{BB962C8B-B14F-4D97-AF65-F5344CB8AC3E}">
        <p14:creationId xmlns:p14="http://schemas.microsoft.com/office/powerpoint/2010/main" val="343763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1504612" y="1859280"/>
            <a:ext cx="45719" cy="45719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 flipV="1">
            <a:off x="11504611" y="5911221"/>
            <a:ext cx="45719" cy="5414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61028" y="428119"/>
            <a:ext cx="928392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22222"/>
                </a:solidFill>
                <a:latin typeface="Roboto"/>
              </a:rPr>
              <a:t>Технологии искусственного интеллекта -</a:t>
            </a:r>
            <a:br>
              <a:rPr lang="ru-RU" dirty="0">
                <a:solidFill>
                  <a:srgbClr val="222222"/>
                </a:solidFill>
                <a:latin typeface="Roboto"/>
              </a:rPr>
            </a:br>
            <a:r>
              <a:rPr lang="ru-RU" dirty="0">
                <a:solidFill>
                  <a:srgbClr val="222222"/>
                </a:solidFill>
                <a:latin typeface="Roboto"/>
              </a:rPr>
              <a:t>расширение возможностей врача и повышение доступности диагностики</a:t>
            </a:r>
          </a:p>
          <a:p>
            <a:r>
              <a:rPr lang="ru-RU" dirty="0">
                <a:solidFill>
                  <a:srgbClr val="222222"/>
                </a:solidFill>
                <a:latin typeface="Roboto"/>
              </a:rPr>
              <a:t>Алгоритмы обучены комбинированными методами, в том числе с использованием высококвалифицированной врачебной разметки.</a:t>
            </a:r>
            <a:br>
              <a:rPr lang="ru-RU" dirty="0">
                <a:solidFill>
                  <a:srgbClr val="222222"/>
                </a:solidFill>
                <a:latin typeface="Roboto"/>
              </a:rPr>
            </a:br>
            <a:r>
              <a:rPr lang="ru-RU" dirty="0">
                <a:solidFill>
                  <a:srgbClr val="222222"/>
                </a:solidFill>
                <a:latin typeface="Roboto"/>
              </a:rPr>
              <a:t/>
            </a:r>
            <a:br>
              <a:rPr lang="ru-RU" dirty="0">
                <a:solidFill>
                  <a:srgbClr val="222222"/>
                </a:solidFill>
                <a:latin typeface="Roboto"/>
              </a:rPr>
            </a:br>
            <a:r>
              <a:rPr lang="ru-RU" dirty="0">
                <a:solidFill>
                  <a:srgbClr val="222222"/>
                </a:solidFill>
                <a:latin typeface="Roboto"/>
              </a:rPr>
              <a:t>AI-приложения "Третье Мнение" на 40% сокращают время постановки диагноза, позволяют своевременно начать лечение и на 30% повысить его эффективность.</a:t>
            </a:r>
            <a:br>
              <a:rPr lang="ru-RU" dirty="0">
                <a:solidFill>
                  <a:srgbClr val="222222"/>
                </a:solidFill>
                <a:latin typeface="Roboto"/>
              </a:rPr>
            </a:br>
            <a:r>
              <a:rPr lang="ru-RU" dirty="0">
                <a:solidFill>
                  <a:srgbClr val="222222"/>
                </a:solidFill>
                <a:latin typeface="Roboto"/>
              </a:rPr>
              <a:t/>
            </a:r>
            <a:br>
              <a:rPr lang="ru-RU" dirty="0">
                <a:solidFill>
                  <a:srgbClr val="222222"/>
                </a:solidFill>
                <a:latin typeface="Roboto"/>
              </a:rPr>
            </a:br>
            <a:r>
              <a:rPr lang="ru-RU" dirty="0">
                <a:solidFill>
                  <a:srgbClr val="222222"/>
                </a:solidFill>
                <a:latin typeface="Roboto"/>
              </a:rPr>
              <a:t>Внедрение решения в учреждениях здравоохранения снижает </a:t>
            </a:r>
            <a:r>
              <a:rPr lang="ru-RU" dirty="0" err="1">
                <a:solidFill>
                  <a:srgbClr val="222222"/>
                </a:solidFill>
                <a:latin typeface="Roboto"/>
              </a:rPr>
              <a:t>страновое</a:t>
            </a:r>
            <a:r>
              <a:rPr lang="ru-RU" dirty="0">
                <a:solidFill>
                  <a:srgbClr val="222222"/>
                </a:solidFill>
                <a:latin typeface="Roboto"/>
              </a:rPr>
              <a:t> и региональное неравенство</a:t>
            </a:r>
            <a:r>
              <a:rPr lang="ru-RU" dirty="0" smtClean="0">
                <a:solidFill>
                  <a:srgbClr val="222222"/>
                </a:solidFill>
                <a:latin typeface="Roboto"/>
              </a:rPr>
              <a:t>.</a:t>
            </a:r>
          </a:p>
          <a:p>
            <a:endParaRPr lang="ru-RU" dirty="0">
              <a:solidFill>
                <a:srgbClr val="222222"/>
              </a:solidFill>
              <a:latin typeface="Roboto"/>
            </a:endParaRPr>
          </a:p>
          <a:p>
            <a:r>
              <a:rPr lang="ru-RU" dirty="0" smtClean="0"/>
              <a:t> </a:t>
            </a:r>
            <a:r>
              <a:rPr lang="ru-RU" dirty="0"/>
              <a:t>В основе алгоритма опыт </a:t>
            </a:r>
            <a:r>
              <a:rPr lang="ru-RU" dirty="0" smtClean="0"/>
              <a:t>врачей-экспертов</a:t>
            </a:r>
          </a:p>
          <a:p>
            <a:endParaRPr lang="ru-RU" dirty="0"/>
          </a:p>
          <a:p>
            <a:r>
              <a:rPr lang="ru-RU" dirty="0"/>
              <a:t>Дефицит опытных врачей, рост популярности скрининга, высокая значимость данных анализа медицинских изображений для клинициста - предпосылки для развития технологий оцифровки уникальных врачебных знаний и опыта.</a:t>
            </a:r>
          </a:p>
          <a:p>
            <a:endParaRPr lang="ru-RU" b="0" i="0" dirty="0">
              <a:solidFill>
                <a:srgbClr val="222222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672144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3325" y="478967"/>
            <a:ext cx="8911687" cy="1280890"/>
          </a:xfrm>
        </p:spPr>
        <p:txBody>
          <a:bodyPr>
            <a:normAutofit fontScale="90000"/>
          </a:bodyPr>
          <a:lstStyle/>
          <a:p>
            <a:pPr fontAlgn="t"/>
            <a:r>
              <a:rPr lang="ru-RU" sz="3100" dirty="0"/>
              <a:t>Роботизированный ассистент врача</a:t>
            </a:r>
            <a:br>
              <a:rPr lang="ru-RU" sz="3100" dirty="0"/>
            </a:br>
            <a:r>
              <a:rPr lang="ru-RU" sz="3100" dirty="0"/>
              <a:t>"Третье Мнение" на 60% снижает нагрузку врача, автоматизируя рутинные процессы анализа медицинских изображений и подготовки стандартизированных описаний.</a:t>
            </a:r>
            <a:br>
              <a:rPr lang="ru-RU" sz="3100" dirty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>Сервис за секунды определяет патологические состояния на снимке, маркирует их и генерирует предварительное описание.</a:t>
            </a:r>
            <a:br>
              <a:rPr lang="ru-RU" sz="3100" dirty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>Исследования с обнаруженными AI патологиями </a:t>
            </a:r>
            <a:r>
              <a:rPr lang="ru-RU" sz="3100" dirty="0" err="1"/>
              <a:t>приоритезируются</a:t>
            </a:r>
            <a:r>
              <a:rPr lang="ru-RU" sz="3100" dirty="0"/>
              <a:t>, пациенты из группы риска направляются на дополнительные обследования.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636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5500919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Во вкладке продукты можно прочитать про </a:t>
            </a:r>
            <a:r>
              <a:rPr lang="en-US" sz="5400" dirty="0" smtClean="0"/>
              <a:t>Ai-</a:t>
            </a:r>
            <a:r>
              <a:rPr lang="ru-RU" sz="5400" dirty="0" smtClean="0"/>
              <a:t>сервисы и для каких </a:t>
            </a:r>
            <a:r>
              <a:rPr lang="ru-RU" sz="5400" dirty="0"/>
              <a:t>ц</a:t>
            </a:r>
            <a:r>
              <a:rPr lang="ru-RU" sz="5400" dirty="0" smtClean="0"/>
              <a:t>елей они используются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>
            <a:off x="11504611" y="5865502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310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630" y="-275771"/>
            <a:ext cx="9341982" cy="2949523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222222"/>
                </a:solidFill>
                <a:latin typeface="Roboto"/>
              </a:rPr>
              <a:t/>
            </a:r>
            <a:br>
              <a:rPr lang="ru-RU" sz="4400" b="1" dirty="0" smtClean="0">
                <a:solidFill>
                  <a:srgbClr val="222222"/>
                </a:solidFill>
                <a:latin typeface="Roboto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sz="2800" b="1" dirty="0"/>
              <a:t>Обнаружение патологических клеток при анализе крови и костного мозга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096000" y="2001496"/>
            <a:ext cx="6096000" cy="458587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Roboto"/>
              </a:rPr>
              <a:t>Обнаружение патологических клеток при анализе крови </a:t>
            </a:r>
            <a:r>
              <a:rPr lang="ru-RU" dirty="0" err="1" smtClean="0">
                <a:solidFill>
                  <a:srgbClr val="FFFFFF"/>
                </a:solidFill>
                <a:latin typeface="Roboto"/>
              </a:rPr>
              <a:t>иостного</a:t>
            </a:r>
            <a:r>
              <a:rPr lang="ru-RU" dirty="0" smtClean="0">
                <a:solidFill>
                  <a:srgbClr val="FFFFFF"/>
                </a:solidFill>
                <a:latin typeface="Roboto"/>
              </a:rPr>
              <a:t> </a:t>
            </a:r>
            <a:r>
              <a:rPr lang="ru-RU" dirty="0">
                <a:solidFill>
                  <a:srgbClr val="FFFFFF"/>
                </a:solidFill>
                <a:latin typeface="Roboto"/>
              </a:rPr>
              <a:t>мозга</a:t>
            </a:r>
          </a:p>
          <a:p>
            <a:r>
              <a:rPr lang="ru-RU" sz="3200" dirty="0">
                <a:latin typeface="Roboto"/>
              </a:rPr>
              <a:t>Анализатор </a:t>
            </a:r>
            <a:r>
              <a:rPr lang="ru-RU" sz="3200" dirty="0" err="1">
                <a:latin typeface="Roboto"/>
              </a:rPr>
              <a:t>субпопуляций</a:t>
            </a:r>
            <a:r>
              <a:rPr lang="ru-RU" sz="3200" dirty="0">
                <a:latin typeface="Roboto"/>
              </a:rPr>
              <a:t> лейкоцитов</a:t>
            </a:r>
          </a:p>
          <a:p>
            <a:r>
              <a:rPr lang="ru-RU" sz="3200" dirty="0">
                <a:latin typeface="Roboto"/>
              </a:rPr>
              <a:t>Анализатор </a:t>
            </a:r>
            <a:r>
              <a:rPr lang="ru-RU" sz="3200" dirty="0" err="1">
                <a:latin typeface="Roboto"/>
              </a:rPr>
              <a:t>бластных</a:t>
            </a:r>
            <a:r>
              <a:rPr lang="ru-RU" sz="3200" dirty="0">
                <a:latin typeface="Roboto"/>
              </a:rPr>
              <a:t> клеток</a:t>
            </a:r>
          </a:p>
          <a:p>
            <a:r>
              <a:rPr lang="ru-RU" sz="3200" dirty="0">
                <a:latin typeface="Roboto"/>
              </a:rPr>
              <a:t>Анализатор опухолевого поражения костного мозга</a:t>
            </a:r>
          </a:p>
          <a:p>
            <a:r>
              <a:rPr lang="ru-RU" sz="3200" dirty="0">
                <a:latin typeface="Roboto"/>
              </a:rPr>
              <a:t>Анализатор заболеваний тромбоцитов</a:t>
            </a:r>
          </a:p>
          <a:p>
            <a:r>
              <a:rPr lang="ru-RU" sz="3200" dirty="0">
                <a:latin typeface="Roboto"/>
              </a:rPr>
              <a:t>и </a:t>
            </a:r>
            <a:r>
              <a:rPr lang="ru-RU" sz="3200" dirty="0" smtClean="0">
                <a:latin typeface="Roboto"/>
              </a:rPr>
              <a:t>другие</a:t>
            </a:r>
            <a:r>
              <a:rPr lang="ru-RU" sz="3200" dirty="0">
                <a:latin typeface="Roboto"/>
              </a:rPr>
              <a:t>.</a:t>
            </a:r>
            <a:endParaRPr lang="ru-RU" sz="3200" b="0" i="0" dirty="0"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794039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55</TotalTime>
  <Words>155</Words>
  <Application>Microsoft Office PowerPoint</Application>
  <PresentationFormat>Широкоэкранный</PresentationFormat>
  <Paragraphs>33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Ariac</vt:lpstr>
      <vt:lpstr>Arial</vt:lpstr>
      <vt:lpstr>Century Gothic</vt:lpstr>
      <vt:lpstr>Roboto</vt:lpstr>
      <vt:lpstr>Wingdings 3</vt:lpstr>
      <vt:lpstr>Легкий дым</vt:lpstr>
      <vt:lpstr>"Третье мнение». Распознавание типов клеток крови, софт для анализа медицинских изображений рентгенографии легких, маммографии, компьютерной томографии и УЗИ</vt:lpstr>
      <vt:lpstr>Искусственный интеллект (AI) – раздел информатики, который занимается решением когнитивных задач, обычно предназначаемых для человеческого интеллекта, таких как обучение, решение проблем и распознавание шаблонов. ... Сегодня искусственный интеллект – это часть продвинутых компьютерных технологий.</vt:lpstr>
      <vt:lpstr>Презентация PowerPoint</vt:lpstr>
      <vt:lpstr>Команда</vt:lpstr>
      <vt:lpstr>Команда</vt:lpstr>
      <vt:lpstr>Презентация PowerPoint</vt:lpstr>
      <vt:lpstr>Роботизированный ассистент врача "Третье Мнение" на 60% снижает нагрузку врача, автоматизируя рутинные процессы анализа медицинских изображений и подготовки стандартизированных описаний.  Сервис за секунды определяет патологические состояния на снимке, маркирует их и генерирует предварительное описание.  Исследования с обнаруженными AI патологиями приоритезируются, пациенты из группы риска направляются на дополнительные обследования.  </vt:lpstr>
      <vt:lpstr>Во вкладке продукты можно прочитать про Ai-сервисы и для каких целей они используются</vt:lpstr>
      <vt:lpstr>  Обнаружение патологических клеток при анализе крови и костного мозга</vt:lpstr>
      <vt:lpstr>Обнаружение нозологий на снимках «глазного дна»  Анализатор диабетического поражения Анализатор глаукомы Анализатор сердечно-сосудистых заболеваний и другие </vt:lpstr>
      <vt:lpstr>Рентгенография грудной клетки  При анализе рентгенограмм органов грудной клетки выделяется ряд специфических симптомов: -изменения легочного рисунка, который необходим для выявления различных патологий сердечно-сосудистой системы, повышенного давления в легочной артерии и т.д.), -инфильтративные изменения легочной ткани (очаги и фокусы консолидации, инфильтраты), -анализ мягких тканей и костных структур (выявление возрастных, травматических и патологических изменений). Совокупность исследований позволяют выявлять и диагностировать на раннем этапе такие тяжелое заболевания органов грудной клетки как: туберкулез, рак, типичную и атипичную пневмонию, заболевания костей и другие.</vt:lpstr>
      <vt:lpstr>Маммография  Лечение рака груди сильно зависит от того, на какой стадии находится болезнь. Исследование маммограм очень трудоемкий процесс, доступный опытному специалисту. На помощь врачам приходит система машинного зрения. </vt:lpstr>
      <vt:lpstr>КТ / МРТ  Компьютерная томография основана на воздействии рентгенологического излучения. Лучи производит кольцеобразный контур, внутри которого находится стол или кушетка для пациента. Выполняется серия послойных снимков с различных ракурсов. Позже на компьютере формируется объемный, трехмерный результат. Сложность диагностики повышается в разы, так как врач должен изучить отдельно каждый слой. Толщина среза достигает 1 мм. </vt:lpstr>
      <vt:lpstr>Мобильное УЗИ  Ультразвуковое исследование один из ведущих методов современной диагностики. Он высокоэффективен, безопасен, безболезненный и не требует больших временных затрат. Мобильный УЗИ-сканер совместно с цифровым анализатором позволяют провести процедуру во вне больничных условиях.  </vt:lpstr>
      <vt:lpstr>Спасибо за внимание !!!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"Третье мнение». Распознавание типов клеток крови, софт для анализа медицинских изображений рентгенографии легких, маммографии, компьютерной томографии и УЗИ</dc:title>
  <dc:creator>Пользователь</dc:creator>
  <cp:lastModifiedBy>Пользователь</cp:lastModifiedBy>
  <cp:revision>6</cp:revision>
  <dcterms:created xsi:type="dcterms:W3CDTF">2019-11-25T02:40:58Z</dcterms:created>
  <dcterms:modified xsi:type="dcterms:W3CDTF">2019-11-25T03:36:46Z</dcterms:modified>
</cp:coreProperties>
</file>