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0" r:id="rId3"/>
    <p:sldMasterId id="2147483692" r:id="rId4"/>
    <p:sldMasterId id="2147483704" r:id="rId5"/>
    <p:sldMasterId id="2147483716" r:id="rId6"/>
  </p:sldMasterIdLst>
  <p:notesMasterIdLst>
    <p:notesMasterId r:id="rId37"/>
  </p:notesMasterIdLst>
  <p:sldIdLst>
    <p:sldId id="257" r:id="rId7"/>
    <p:sldId id="259" r:id="rId8"/>
    <p:sldId id="260" r:id="rId9"/>
    <p:sldId id="308" r:id="rId10"/>
    <p:sldId id="261" r:id="rId11"/>
    <p:sldId id="262" r:id="rId12"/>
    <p:sldId id="312" r:id="rId13"/>
    <p:sldId id="263" r:id="rId14"/>
    <p:sldId id="266" r:id="rId15"/>
    <p:sldId id="310" r:id="rId16"/>
    <p:sldId id="317" r:id="rId17"/>
    <p:sldId id="314" r:id="rId18"/>
    <p:sldId id="318" r:id="rId19"/>
    <p:sldId id="270" r:id="rId20"/>
    <p:sldId id="272" r:id="rId21"/>
    <p:sldId id="319" r:id="rId22"/>
    <p:sldId id="315" r:id="rId23"/>
    <p:sldId id="273" r:id="rId24"/>
    <p:sldId id="276" r:id="rId25"/>
    <p:sldId id="316" r:id="rId26"/>
    <p:sldId id="278" r:id="rId27"/>
    <p:sldId id="279" r:id="rId28"/>
    <p:sldId id="280" r:id="rId29"/>
    <p:sldId id="281" r:id="rId30"/>
    <p:sldId id="282" r:id="rId31"/>
    <p:sldId id="320" r:id="rId32"/>
    <p:sldId id="304" r:id="rId33"/>
    <p:sldId id="305" r:id="rId34"/>
    <p:sldId id="306" r:id="rId35"/>
    <p:sldId id="30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A8D38-0A31-4BC9-A9D0-82F3C4AAF1A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2140D-7973-4A79-BF55-56144D3C9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2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0669BE-64A2-4828-9CA4-A82E52005A48}" type="slidenum">
              <a:rPr lang="ru-RU" altLang="ru-RU" b="0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2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044C8-66A5-475A-97EF-C8A19930C5DF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4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71DF78-5996-4562-88F5-62FBA38A294F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9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705725-CADF-4E20-A2C9-0E8DF580092A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9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499EB-8CF0-4365-94E2-E3CA5D4412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66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701CB-BE27-4C61-B7C1-FF8F03FF10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57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0AC85-B919-4451-ABFC-8D5B7088E2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A2043-218A-4480-BC47-91A49A8A53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2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DE89B-7152-4432-803C-4C1349E978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1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9ECB9-244B-472F-B79C-3B77B6A771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29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88939-7763-40E8-BFB1-AFE052E013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2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BC8DD-20F0-4C5B-AF6F-C26A979653C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09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CBE71-C1D7-4029-ACEE-67CD931120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08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13F23-F82A-439C-9485-83ABABDF27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57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8F292-8133-4DAF-89D2-A85E5B0B51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5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499EB-8CF0-4365-94E2-E3CA5D4412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48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701CB-BE27-4C61-B7C1-FF8F03FF10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0AC85-B919-4451-ABFC-8D5B7088E2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4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A2043-218A-4480-BC47-91A49A8A53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33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DE89B-7152-4432-803C-4C1349E978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56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9ECB9-244B-472F-B79C-3B77B6A771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32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88939-7763-40E8-BFB1-AFE052E013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43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BC8DD-20F0-4C5B-AF6F-C26A979653C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07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CBE71-C1D7-4029-ACEE-67CD931120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10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13F23-F82A-439C-9485-83ABABDF27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0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8F292-8133-4DAF-89D2-A85E5B0B51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88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C836-663E-41EF-B060-327249B4A6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50D4B-1971-409F-AA27-90684A6D1E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393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C2B5-A8B3-48F9-9557-8FE935055B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49E2F-5789-40FB-858A-8D37C731C1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796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6715-9C6F-4016-9AB0-CA8A830C1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7A3A3-4112-4BFE-A8F5-D1601281F1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5747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2BE7-F65C-4548-87F9-E646C6964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184AF-9E5F-4D81-91C4-F9FB3D57EA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4367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4680-903D-4F3D-B8E8-230846B445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E239E-4FA0-4B33-BA73-6E1A4F0799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0820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B4B3-A275-4C03-B306-8BBAD4AE31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7174-63AB-4E48-B7FB-25A57C74EA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8126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BD6A-9F55-4EC4-B092-5C57F754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8054F-B38D-43BA-B286-5F3E8AA2B2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5871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56CE-62EF-4D4E-84A6-C5112EFA17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D3B2-BBCB-498C-AA5F-3B81AF26CC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5868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A85D-B6A8-4D40-A522-8D99C263F6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8CF9-24FF-422A-B271-A9B43258C3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5822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A641-3623-4E43-9A2B-E3AC15504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F169-C797-4DA4-B8D3-E356309916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7475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F694-2FBB-4AEF-8BF0-C0769A54F8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53700-2EE7-44EF-8ACA-91F461ACC6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804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C836-663E-41EF-B060-327249B4A6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50D4B-1971-409F-AA27-90684A6D1E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5050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C2B5-A8B3-48F9-9557-8FE935055B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49E2F-5789-40FB-858A-8D37C731C1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7338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6715-9C6F-4016-9AB0-CA8A830C1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7A3A3-4112-4BFE-A8F5-D1601281F1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1737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2BE7-F65C-4548-87F9-E646C6964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184AF-9E5F-4D81-91C4-F9FB3D57EA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3038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4680-903D-4F3D-B8E8-230846B445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E239E-4FA0-4B33-BA73-6E1A4F0799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6585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B4B3-A275-4C03-B306-8BBAD4AE31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7174-63AB-4E48-B7FB-25A57C74EA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1942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BD6A-9F55-4EC4-B092-5C57F754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8054F-B38D-43BA-B286-5F3E8AA2B2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87752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56CE-62EF-4D4E-84A6-C5112EFA17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D3B2-BBCB-498C-AA5F-3B81AF26CC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8142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A85D-B6A8-4D40-A522-8D99C263F6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8CF9-24FF-422A-B271-A9B43258C3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1458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A641-3623-4E43-9A2B-E3AC15504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F169-C797-4DA4-B8D3-E356309916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32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F694-2FBB-4AEF-8BF0-C0769A54F8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53700-2EE7-44EF-8ACA-91F461ACC6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3504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C836-663E-41EF-B060-327249B4A6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50D4B-1971-409F-AA27-90684A6D1E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2707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C2B5-A8B3-48F9-9557-8FE935055B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49E2F-5789-40FB-858A-8D37C731C1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27925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6715-9C6F-4016-9AB0-CA8A830C1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7A3A3-4112-4BFE-A8F5-D1601281F1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4118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2BE7-F65C-4548-87F9-E646C6964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184AF-9E5F-4D81-91C4-F9FB3D57EA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25715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4680-903D-4F3D-B8E8-230846B445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E239E-4FA0-4B33-BA73-6E1A4F0799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0629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B4B3-A275-4C03-B306-8BBAD4AE31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7174-63AB-4E48-B7FB-25A57C74EA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45678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BD6A-9F55-4EC4-B092-5C57F754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8054F-B38D-43BA-B286-5F3E8AA2B2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3280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56CE-62EF-4D4E-84A6-C5112EFA17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D3B2-BBCB-498C-AA5F-3B81AF26CC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6754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A85D-B6A8-4D40-A522-8D99C263F6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8CF9-24FF-422A-B271-A9B43258C3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744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A641-3623-4E43-9A2B-E3AC15504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F169-C797-4DA4-B8D3-E356309916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7935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F694-2FBB-4AEF-8BF0-C0769A54F8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53700-2EE7-44EF-8ACA-91F461ACC6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485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CBB4EAE-9C68-46FD-8178-CB0E16B9E596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CBB4EAE-9C68-46FD-8178-CB0E16B9E596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0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C3F8657-5FC5-4AD9-9040-CDB5B019C7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F75D26B-C3B4-494B-B424-F46ED87CB4BE}" type="slidenum">
              <a:rPr lang="en-US" altLang="ru-RU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C3F8657-5FC5-4AD9-9040-CDB5B019C7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F75D26B-C3B4-494B-B424-F46ED87CB4BE}" type="slidenum">
              <a:rPr lang="en-US" altLang="ru-RU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6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C3F8657-5FC5-4AD9-9040-CDB5B019C7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8/7/2018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F75D26B-C3B4-494B-B424-F46ED87CB4BE}" type="slidenum">
              <a:rPr lang="en-US" altLang="ru-RU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18" Type="http://schemas.openxmlformats.org/officeDocument/2006/relationships/image" Target="../media/image21.jpeg"/><Relationship Id="rId3" Type="http://schemas.openxmlformats.org/officeDocument/2006/relationships/hyperlink" Target="http://www.google.ru/url?sa=i&amp;rct=j&amp;q=&amp;esrc=s&amp;frm=1&amp;source=images&amp;cd=&amp;cad=rja&amp;docid=IcXM42dFLKOnwM&amp;tbnid=prxPPtcbsUeO3M:&amp;ved=0CAUQjRw&amp;url=http://www.medictime.ru/pointer/vtorichnyj-sifilis&amp;ei=YqBjUv-LHuep4ATMtYG4Bw&amp;bvm=bv.54934254,d.bGE&amp;psig=AFQjCNEo7nRc0vmcRSzHeX_3w4ywzDe3bg&amp;ust=1382346400958380" TargetMode="External"/><Relationship Id="rId21" Type="http://schemas.openxmlformats.org/officeDocument/2006/relationships/image" Target="../media/image23.jpeg"/><Relationship Id="rId7" Type="http://schemas.openxmlformats.org/officeDocument/2006/relationships/hyperlink" Target="http://www.google.ru/imgres?start=111&amp;newwindow=1&amp;sa=X&amp;hl=ru&amp;biw=1280&amp;bih=685&amp;tbm=isch&amp;tbnid=P8ioovSRQNsiIM:&amp;imgrefurl=http://www.medpopul.ru/text/sifilis.html&amp;docid=F0RV7FZPQVVUsM&amp;imgurl=http://www.medpopul.ru/img/sifilis3.jpg&amp;w=170&amp;h=227&amp;ei=rKpjUtDkN5CQ4gSmtoCwCQ&amp;zoom=1&amp;ved=1t:3588,r:22,s:100,i:70&amp;iact=rc&amp;page=6&amp;tbnh=181&amp;tbnw=130&amp;ndsp=24&amp;tx=56&amp;ty=105" TargetMode="External"/><Relationship Id="rId12" Type="http://schemas.openxmlformats.org/officeDocument/2006/relationships/image" Target="../media/image17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images.yandex.ru/yandsearch?p=1&amp;text=%D0%9F%D0%B5%D1%80%D0%B2%D0%B8%D1%87%D0%BD%D1%8B%D0%B9%20%D1%81%D0%B8%D1%84%D0%B8%D0%BB%D0%B8%D1%81&amp;clid=40316&amp;img_url=http://medicalplanet.su/otolaringologia/Img/224.jpg&amp;pos=35&amp;uinfo=sw-1263-sh-685-fw-1038-fh-479-pd-1&amp;rpt=simage" TargetMode="External"/><Relationship Id="rId20" Type="http://schemas.openxmlformats.org/officeDocument/2006/relationships/hyperlink" Target="http://www.google.ru/imgres?start=478&amp;newwindow=1&amp;sa=X&amp;hl=ru&amp;biw=1280&amp;bih=685&amp;tbm=isch&amp;tbnid=vXcIani0nFFQ-M:&amp;imgrefurl=http://vmede.org/sait/?page=30&amp;id=Dermatovenerologija_skripkin_2011&amp;menu=Dermatovenerologija_skripkin_2011&amp;docid=jkxjGtIAtKaK8M&amp;itg=1&amp;imgurl=http://vmede.org/sait/content/Dermatovenerologija_skripkin_2011/30_files/mb4_003.jpeg&amp;w=531&amp;h=622&amp;ei=Jzt-UvzbFuK54ASProGYBg&amp;zoom=1&amp;ved=1t:3588,r:99,s:400,i:301&amp;iact=rc&amp;page=21&amp;tbnh=225&amp;tbnw=207&amp;ndsp=22&amp;tx=130&amp;ty=79" TargetMode="Externa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hyperlink" Target="http://www.google.ru/imgres?newwindow=1&amp;sa=X&amp;hl=ru&amp;biw=1280&amp;bih=685&amp;tbm=isch&amp;tbnid=Xv_QIn-1N53H9M:&amp;imgrefurl=http://www.ivsporte.ru/page_1153.html&amp;docid=Hjp6FDR306yC9M&amp;imgurl=http://www.ivsporte.ru/page/1008.jpg&amp;w=255&amp;h=255&amp;ei=JrJjUqy8NeLL4ASX1oCYBw&amp;zoom=1&amp;ved=1t:3588,r:58,s:0,i:270&amp;iact=rc&amp;page=3&amp;tbnh=178&amp;tbnw=168&amp;start=39&amp;ndsp=24&amp;tx=110&amp;ty=108" TargetMode="External"/><Relationship Id="rId5" Type="http://schemas.openxmlformats.org/officeDocument/2006/relationships/hyperlink" Target="http://www.academ-clinic.ru/wp-content/uploads/2012/03/sifilis2.gif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16.jpeg"/><Relationship Id="rId19" Type="http://schemas.openxmlformats.org/officeDocument/2006/relationships/image" Target="../media/image22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Relationship Id="rId14" Type="http://schemas.openxmlformats.org/officeDocument/2006/relationships/hyperlink" Target="http://zablpedia.ru/wp-content/uploads/2008/05/sifilis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hyperlink" Target="&#1057;&#1048;&#1060;&#1048;&#1051;&#1048;&#1057;%20(&#1089;&#1080;&#1084;&#1087;&#1090;&#1086;&#1084;&#1099;,%20%20&#1083;&#1077;&#1095;&#1077;&#1085;&#1080;&#1077;,%20&#1082;&#1072;&#1082;%20&#1087;&#1077;&#1088;&#1077;&#1076;&#1072;&#1077;&#1090;&#1089;&#1103;)%20-%20syphilis%20&#169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hyperlink" Target="http://images.yandex.ru/yandsearch?p=2&amp;text=%D0%B2%D1%80%D0%BE%D0%B6%D0%B4%D0%B5%D0%BD%D0%BD%D1%8B%D0%B9%20%D1%81%D0%B8%D1%84%D0%B8%D0%BB%D0%B8%D1%81&amp;clid=40316&amp;img_url=http://lib.znate.ru/pars_docs/refs/112/111578/111578_html_3ea50fda.jpg&amp;pos=65&amp;uinfo=sw-1263-sh-685-fw-1038-fh-479-pd-1&amp;rpt=simage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0" Type="http://schemas.openxmlformats.org/officeDocument/2006/relationships/hyperlink" Target="http://www.google.ru/imgres?newwindow=1&amp;sa=X&amp;hl=ru&amp;biw=1280&amp;bih=685&amp;tbm=isch&amp;tbnid=3BfzYkgXmi78TM:&amp;imgrefurl=http://medpuls.net/guide/dermatovenereology/vrozhdennyy-sifilis&amp;docid=Roba66BUa0JWeM&amp;imgurl=http://medpuls.net/sites/default/files/images/guide/syphilis_congenital_2.jpg&amp;w=330&amp;h=469&amp;ei=2BtuUtjWGMPI4ASY34GIBg&amp;zoom=1&amp;ved=1t:3588,r:94,s:0,i:369&amp;iact=rc&amp;page=5&amp;tbnh=178&amp;tbnw=139&amp;start=91&amp;ndsp=25&amp;tx=98&amp;ty=95" TargetMode="External"/><Relationship Id="rId4" Type="http://schemas.openxmlformats.org/officeDocument/2006/relationships/hyperlink" Target="https://www.google.ru/imgres?imgurl=http://mednuance.ru/images/sifilis-16.jpg&amp;imgrefurl=http://mednuance.ru/sifilis-12.php&amp;docid=NCqUZvttX9QF9M&amp;tbnid=sHRuvDVuZyCNhM&amp;w=484&amp;h=541&amp;ei=5e9jUpKeO6jo4gSKuYDQBw&amp;ved=0CAYQxiAwBA&amp;iact=c" TargetMode="Externa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6424.html" TargetMode="External"/><Relationship Id="rId2" Type="http://schemas.openxmlformats.org/officeDocument/2006/relationships/hyperlink" Target="http://www.studmedlib.ru/ru/book/ISBN978597043641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ollegelib.ru/book/ISBN978597042933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&#1048;&#1089;&#1090;&#1086;&#1088;&#1080;&#1103;%20&#1073;&#1086;&#1083;&#1077;&#1079;&#1085;&#1077;&#1081;%20%20&#1057;&#1080;&#1092;&#1080;&#1083;&#1080;&#1089;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300"/>
            <a:ext cx="7766936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787136"/>
          </a:xfrm>
        </p:spPr>
        <p:txBody>
          <a:bodyPr>
            <a:normAutofit/>
          </a:bodyPr>
          <a:lstStyle/>
          <a:p>
            <a:pPr algn="just" fontAlgn="base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 сифилиса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тифа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30588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22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4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19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8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ru-RU" altLang="ru-RU" sz="5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Сифилис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762000"/>
            <a:ext cx="9144000" cy="6096000"/>
          </a:xfrm>
          <a:solidFill>
            <a:srgbClr val="002060"/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Первичный период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Вторичный период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Третичный период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irc_mi" descr="ANd9GcTV-5f2rCW5mYzA_EF1PhHGTI0SpQ5RdPS_p1wQN7DfGIT45_TAy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sifilis2-300x190">
            <a:hlinkClick r:id="rId5" tooltip="&quot;сифилис вторичный&quot;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2552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ANd9GcTOiNh3Qtbp5h_VzFjsJRKzuMZDlMpveGLl7rYYwvaEeKQPYMSKHw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1"/>
            <a:ext cx="1371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http://go2.imgsmail.ru/imgpreview?key=http%3A//www.medeffect.ru/pic/siph12.jpg&amp;mb=imgdb_preview_5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Третичный сифилис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 descr="ANd9GcSJzblnnYkuXokl2bD_Ki30QW4Fn_kKiQ-FoAoP0udL3UNv-LVn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149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opup_img" descr="9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1752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" descr="Сифилис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1242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 descr="i?id=263931607-15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1847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" descr="твердый шанкр и первичный сифилис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430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" descr="https://encrypted-tbn2.gstatic.com/images?q=tbn:ANd9GcTQtJrXRdHQ23m1UE0OpGMG017WqRiBLOQGaFglvvkN7Q8r0flv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 descr="ANd9GcRfsB5eWf7lw9AxKY_T6flWgAmsubMQLEGgzWpQ-7xSOfjKIyWw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124200"/>
            <a:ext cx="15906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вал 1"/>
          <p:cNvSpPr>
            <a:spLocks noChangeArrowheads="1"/>
          </p:cNvSpPr>
          <p:nvPr/>
        </p:nvSpPr>
        <p:spPr bwMode="auto">
          <a:xfrm>
            <a:off x="4800601" y="692151"/>
            <a:ext cx="3111500" cy="10268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</a:t>
            </a:r>
            <a:r>
              <a:rPr lang="en-AU" altLang="ru-RU" sz="2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T.pallidum</a:t>
            </a:r>
            <a:endParaRPr lang="ru-RU" altLang="ru-RU" sz="2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7512"/>
          </a:xfrm>
        </p:spPr>
        <p:txBody>
          <a:bodyPr/>
          <a:lstStyle/>
          <a:p>
            <a:r>
              <a:rPr lang="ru-RU" altLang="ru-RU" sz="1800"/>
              <a:t>ПАТОГЕНЕЗ СИФИЛИСА</a:t>
            </a:r>
          </a:p>
        </p:txBody>
      </p:sp>
      <p:sp>
        <p:nvSpPr>
          <p:cNvPr id="8196" name="Содержимое 13"/>
          <p:cNvSpPr>
            <a:spLocks noGrp="1"/>
          </p:cNvSpPr>
          <p:nvPr>
            <p:ph idx="1"/>
          </p:nvPr>
        </p:nvSpPr>
        <p:spPr>
          <a:xfrm>
            <a:off x="101600" y="1341438"/>
            <a:ext cx="4079875" cy="5516562"/>
          </a:xfrm>
        </p:spPr>
        <p:txBody>
          <a:bodyPr/>
          <a:lstStyle/>
          <a:p>
            <a:endParaRPr lang="ru-RU" altLang="ru-RU" sz="1100" dirty="0"/>
          </a:p>
          <a:p>
            <a:pPr>
              <a:buFontTx/>
              <a:buNone/>
            </a:pPr>
            <a:r>
              <a:rPr lang="ru-RU" altLang="ru-RU" sz="1100" dirty="0"/>
              <a:t> </a:t>
            </a:r>
          </a:p>
          <a:p>
            <a:endParaRPr lang="ru-RU" altLang="ru-RU" sz="1100" dirty="0"/>
          </a:p>
          <a:p>
            <a:endParaRPr lang="ru-RU" altLang="ru-RU" sz="1100" dirty="0"/>
          </a:p>
          <a:p>
            <a:endParaRPr lang="ru-RU" altLang="ru-RU" sz="1100" dirty="0"/>
          </a:p>
          <a:p>
            <a:endParaRPr lang="ru-RU" altLang="ru-RU" sz="1100" dirty="0"/>
          </a:p>
          <a:p>
            <a:endParaRPr lang="ru-RU" altLang="ru-RU" sz="1100" dirty="0"/>
          </a:p>
          <a:p>
            <a:endParaRPr lang="ru-RU" altLang="ru-RU" sz="1100" dirty="0"/>
          </a:p>
          <a:p>
            <a:endParaRPr lang="ru-RU" altLang="ru-RU" sz="1100" dirty="0"/>
          </a:p>
          <a:p>
            <a:endParaRPr lang="ru-RU" altLang="ru-RU" sz="1100" dirty="0"/>
          </a:p>
          <a:p>
            <a:endParaRPr lang="ru-RU" altLang="ru-RU" sz="1100" dirty="0"/>
          </a:p>
          <a:p>
            <a:endParaRPr lang="ru-RU" altLang="ru-RU" sz="1100" dirty="0"/>
          </a:p>
          <a:p>
            <a:pPr>
              <a:buFontTx/>
              <a:buNone/>
            </a:pPr>
            <a:r>
              <a:rPr lang="ru-RU" altLang="ru-RU" sz="1100" dirty="0"/>
              <a:t>                  </a:t>
            </a:r>
          </a:p>
          <a:p>
            <a:pPr>
              <a:buFontTx/>
              <a:buNone/>
            </a:pPr>
            <a:endParaRPr lang="ru-RU" altLang="ru-RU" sz="1100" dirty="0"/>
          </a:p>
          <a:p>
            <a:pPr>
              <a:buFontTx/>
              <a:buNone/>
            </a:pPr>
            <a:r>
              <a:rPr lang="ru-RU" altLang="ru-RU" sz="1100" dirty="0"/>
              <a:t>                    </a:t>
            </a:r>
          </a:p>
          <a:p>
            <a:pPr>
              <a:buFontTx/>
              <a:buNone/>
            </a:pPr>
            <a:endParaRPr lang="ru-RU" altLang="ru-RU" sz="1100" dirty="0"/>
          </a:p>
          <a:p>
            <a:pPr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Бессимптомный период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3-30 лет)</a:t>
            </a:r>
          </a:p>
          <a:p>
            <a:pPr>
              <a:buFontTx/>
              <a:buNone/>
            </a:pPr>
            <a:endParaRPr lang="ru-RU" altLang="ru-RU" sz="1100" dirty="0"/>
          </a:p>
          <a:p>
            <a:pPr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*-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нелеченых пациентов через несколько лет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формы позднего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нейросифилиса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196059" y="1449017"/>
            <a:ext cx="3956841" cy="67524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Инкубационный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r>
              <a:rPr lang="ru-RU" alt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(около 3 </a:t>
            </a:r>
            <a:r>
              <a:rPr lang="ru-RU" alt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alt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4591049" y="1989687"/>
            <a:ext cx="3028949" cy="73365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Локальное размножение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T.pallidum</a:t>
            </a:r>
            <a:endParaRPr lang="ru-RU" alt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8616951" y="991517"/>
            <a:ext cx="2986086" cy="72744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Диссеминирование по кровотоку</a:t>
            </a: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196059" y="2205040"/>
            <a:ext cx="3956841" cy="68897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сифилис   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2-6 </a:t>
            </a:r>
            <a:r>
              <a:rPr lang="ru-RU" alt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alt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4534693" y="2971002"/>
            <a:ext cx="3085305" cy="61238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язвенные поражения</a:t>
            </a:r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196059" y="3004947"/>
            <a:ext cx="3955254" cy="71139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200" b="0" dirty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сифилис 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2-6 </a:t>
            </a:r>
            <a:r>
              <a:rPr lang="ru-RU" alt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alt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200" b="0" dirty="0">
              <a:solidFill>
                <a:srgbClr val="000000"/>
              </a:solidFill>
            </a:endParaRPr>
          </a:p>
        </p:txBody>
      </p:sp>
      <p:sp>
        <p:nvSpPr>
          <p:cNvPr id="8203" name="Прямоугольник 10"/>
          <p:cNvSpPr>
            <a:spLocks noChangeArrowheads="1"/>
          </p:cNvSpPr>
          <p:nvPr/>
        </p:nvSpPr>
        <p:spPr bwMode="auto">
          <a:xfrm>
            <a:off x="4388645" y="3874283"/>
            <a:ext cx="2545555" cy="66735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Заживление дефекта</a:t>
            </a:r>
          </a:p>
        </p:txBody>
      </p:sp>
      <p:sp>
        <p:nvSpPr>
          <p:cNvPr id="8204" name="Прямоугольник 11"/>
          <p:cNvSpPr>
            <a:spLocks noChangeArrowheads="1"/>
          </p:cNvSpPr>
          <p:nvPr/>
        </p:nvSpPr>
        <p:spPr bwMode="auto">
          <a:xfrm>
            <a:off x="175023" y="4170900"/>
            <a:ext cx="3488529" cy="41800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Латентный сифилис</a:t>
            </a:r>
          </a:p>
        </p:txBody>
      </p:sp>
      <p:sp>
        <p:nvSpPr>
          <p:cNvPr id="8205" name="Прямоугольник 14"/>
          <p:cNvSpPr>
            <a:spLocks noChangeArrowheads="1"/>
          </p:cNvSpPr>
          <p:nvPr/>
        </p:nvSpPr>
        <p:spPr bwMode="auto">
          <a:xfrm>
            <a:off x="8615361" y="1931371"/>
            <a:ext cx="3297238" cy="63918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Депонирование </a:t>
            </a:r>
            <a:r>
              <a:rPr lang="ru-RU" alt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</a:t>
            </a:r>
            <a:r>
              <a:rPr lang="ru-RU" alt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тканях вокруг </a:t>
            </a:r>
            <a:r>
              <a:rPr lang="ru-RU" alt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alt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сосудов</a:t>
            </a:r>
            <a:endParaRPr lang="ru-RU" alt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Прямоугольник 15"/>
          <p:cNvSpPr>
            <a:spLocks noChangeArrowheads="1"/>
          </p:cNvSpPr>
          <p:nvPr/>
        </p:nvSpPr>
        <p:spPr bwMode="auto">
          <a:xfrm>
            <a:off x="8610600" y="2816013"/>
            <a:ext cx="3324225" cy="64870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Высыпания на коже, </a:t>
            </a:r>
            <a:r>
              <a:rPr lang="ru-RU" altLang="ru-RU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</a:t>
            </a:r>
            <a:r>
              <a:rPr lang="ru-RU" alt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поражение ЦНВ</a:t>
            </a:r>
          </a:p>
        </p:txBody>
      </p:sp>
      <p:sp>
        <p:nvSpPr>
          <p:cNvPr id="8207" name="Прямоугольник 16"/>
          <p:cNvSpPr>
            <a:spLocks noChangeArrowheads="1"/>
          </p:cNvSpPr>
          <p:nvPr/>
        </p:nvSpPr>
        <p:spPr bwMode="auto">
          <a:xfrm>
            <a:off x="8572499" y="3704224"/>
            <a:ext cx="3340100" cy="58480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alt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селезенке, л\узлах</a:t>
            </a:r>
          </a:p>
        </p:txBody>
      </p:sp>
      <p:sp>
        <p:nvSpPr>
          <p:cNvPr id="8208" name="Прямоугольник 17"/>
          <p:cNvSpPr>
            <a:spLocks noChangeArrowheads="1"/>
          </p:cNvSpPr>
          <p:nvPr/>
        </p:nvSpPr>
        <p:spPr bwMode="auto">
          <a:xfrm>
            <a:off x="8572499" y="4431905"/>
            <a:ext cx="3362326" cy="65285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размножение</a:t>
            </a:r>
          </a:p>
        </p:txBody>
      </p:sp>
      <p:sp>
        <p:nvSpPr>
          <p:cNvPr id="8209" name="Прямоугольник 18"/>
          <p:cNvSpPr>
            <a:spLocks noChangeArrowheads="1"/>
          </p:cNvSpPr>
          <p:nvPr/>
        </p:nvSpPr>
        <p:spPr bwMode="auto">
          <a:xfrm>
            <a:off x="196059" y="5505432"/>
            <a:ext cx="3955253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Четвертичный сифилис* </a:t>
            </a:r>
          </a:p>
        </p:txBody>
      </p:sp>
      <p:sp>
        <p:nvSpPr>
          <p:cNvPr id="8210" name="Прямоугольник 19"/>
          <p:cNvSpPr>
            <a:spLocks noChangeArrowheads="1"/>
          </p:cNvSpPr>
          <p:nvPr/>
        </p:nvSpPr>
        <p:spPr bwMode="auto">
          <a:xfrm>
            <a:off x="4052889" y="4842663"/>
            <a:ext cx="2397123" cy="43338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ГЗТ</a:t>
            </a:r>
          </a:p>
        </p:txBody>
      </p:sp>
      <p:sp>
        <p:nvSpPr>
          <p:cNvPr id="8211" name="Прямоугольник 20"/>
          <p:cNvSpPr>
            <a:spLocks noChangeArrowheads="1"/>
          </p:cNvSpPr>
          <p:nvPr/>
        </p:nvSpPr>
        <p:spPr bwMode="auto">
          <a:xfrm>
            <a:off x="7464426" y="5184553"/>
            <a:ext cx="3318668" cy="47689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органов и тканей</a:t>
            </a:r>
          </a:p>
        </p:txBody>
      </p:sp>
      <p:sp>
        <p:nvSpPr>
          <p:cNvPr id="8212" name="Прямоугольник 21"/>
          <p:cNvSpPr>
            <a:spLocks noChangeArrowheads="1"/>
          </p:cNvSpPr>
          <p:nvPr/>
        </p:nvSpPr>
        <p:spPr bwMode="auto">
          <a:xfrm>
            <a:off x="4800601" y="5912643"/>
            <a:ext cx="2262981" cy="8243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b="0">
                <a:solidFill>
                  <a:srgbClr val="000000"/>
                </a:solidFill>
              </a:rPr>
              <a:t>Гуммы кожи, костей, яичка и т.д </a:t>
            </a:r>
          </a:p>
        </p:txBody>
      </p:sp>
      <p:sp>
        <p:nvSpPr>
          <p:cNvPr id="8213" name="Прямоугольник 22"/>
          <p:cNvSpPr>
            <a:spLocks noChangeArrowheads="1"/>
          </p:cNvSpPr>
          <p:nvPr/>
        </p:nvSpPr>
        <p:spPr bwMode="auto">
          <a:xfrm>
            <a:off x="7248525" y="5895677"/>
            <a:ext cx="2232025" cy="84127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b="0" dirty="0">
                <a:solidFill>
                  <a:srgbClr val="000000"/>
                </a:solidFill>
              </a:rPr>
              <a:t>Кардиоваскулярный сифилис, поражения сердца, апорты</a:t>
            </a:r>
          </a:p>
        </p:txBody>
      </p:sp>
      <p:sp>
        <p:nvSpPr>
          <p:cNvPr id="8214" name="Прямоугольник 23"/>
          <p:cNvSpPr>
            <a:spLocks noChangeArrowheads="1"/>
          </p:cNvSpPr>
          <p:nvPr/>
        </p:nvSpPr>
        <p:spPr bwMode="auto">
          <a:xfrm>
            <a:off x="9626601" y="5895678"/>
            <a:ext cx="2308224" cy="85159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b="0">
                <a:solidFill>
                  <a:srgbClr val="000000"/>
                </a:solidFill>
              </a:rPr>
              <a:t>Нейросифилис, параличи, спинная сухотка</a:t>
            </a:r>
          </a:p>
        </p:txBody>
      </p:sp>
      <p:sp>
        <p:nvSpPr>
          <p:cNvPr id="8215" name="Стрелка вниз 24"/>
          <p:cNvSpPr>
            <a:spLocks noChangeArrowheads="1"/>
          </p:cNvSpPr>
          <p:nvPr/>
        </p:nvSpPr>
        <p:spPr bwMode="auto">
          <a:xfrm>
            <a:off x="3143251" y="1844675"/>
            <a:ext cx="144463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sp>
        <p:nvSpPr>
          <p:cNvPr id="8216" name="Стрелка вниз 25"/>
          <p:cNvSpPr>
            <a:spLocks noChangeArrowheads="1"/>
          </p:cNvSpPr>
          <p:nvPr/>
        </p:nvSpPr>
        <p:spPr bwMode="auto">
          <a:xfrm>
            <a:off x="3170239" y="2636839"/>
            <a:ext cx="117475" cy="287337"/>
          </a:xfrm>
          <a:prstGeom prst="downArrow">
            <a:avLst>
              <a:gd name="adj1" fmla="val 50000"/>
              <a:gd name="adj2" fmla="val 4998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sp>
        <p:nvSpPr>
          <p:cNvPr id="8217" name="Стрелка вниз 26"/>
          <p:cNvSpPr>
            <a:spLocks noChangeArrowheads="1"/>
          </p:cNvSpPr>
          <p:nvPr/>
        </p:nvSpPr>
        <p:spPr bwMode="auto">
          <a:xfrm>
            <a:off x="3071813" y="3429000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sp>
        <p:nvSpPr>
          <p:cNvPr id="8218" name="Стрелка вниз 27"/>
          <p:cNvSpPr>
            <a:spLocks noChangeArrowheads="1"/>
          </p:cNvSpPr>
          <p:nvPr/>
        </p:nvSpPr>
        <p:spPr bwMode="auto">
          <a:xfrm>
            <a:off x="2972596" y="4683124"/>
            <a:ext cx="386556" cy="762001"/>
          </a:xfrm>
          <a:prstGeom prst="downArrow">
            <a:avLst>
              <a:gd name="adj1" fmla="val 50000"/>
              <a:gd name="adj2" fmla="val 4983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sp>
        <p:nvSpPr>
          <p:cNvPr id="8219" name="Стрелка вниз 28"/>
          <p:cNvSpPr>
            <a:spLocks noChangeArrowheads="1"/>
          </p:cNvSpPr>
          <p:nvPr/>
        </p:nvSpPr>
        <p:spPr bwMode="auto">
          <a:xfrm>
            <a:off x="5932091" y="2738430"/>
            <a:ext cx="144462" cy="217487"/>
          </a:xfrm>
          <a:prstGeom prst="downArrow">
            <a:avLst>
              <a:gd name="adj1" fmla="val 50000"/>
              <a:gd name="adj2" fmla="val 5018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sp>
        <p:nvSpPr>
          <p:cNvPr id="8220" name="Стрелка вниз 30"/>
          <p:cNvSpPr>
            <a:spLocks noChangeArrowheads="1"/>
          </p:cNvSpPr>
          <p:nvPr/>
        </p:nvSpPr>
        <p:spPr bwMode="auto">
          <a:xfrm>
            <a:off x="10349308" y="4292533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sp>
        <p:nvSpPr>
          <p:cNvPr id="8221" name="Стрелка вниз 31"/>
          <p:cNvSpPr>
            <a:spLocks noChangeArrowheads="1"/>
          </p:cNvSpPr>
          <p:nvPr/>
        </p:nvSpPr>
        <p:spPr bwMode="auto">
          <a:xfrm>
            <a:off x="10418763" y="3493390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sp>
        <p:nvSpPr>
          <p:cNvPr id="8222" name="Стрелка вниз 32"/>
          <p:cNvSpPr>
            <a:spLocks noChangeArrowheads="1"/>
          </p:cNvSpPr>
          <p:nvPr/>
        </p:nvSpPr>
        <p:spPr bwMode="auto">
          <a:xfrm>
            <a:off x="9945689" y="2584936"/>
            <a:ext cx="144463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sp>
        <p:nvSpPr>
          <p:cNvPr id="8223" name="Стрелка вниз 33"/>
          <p:cNvSpPr>
            <a:spLocks noChangeArrowheads="1"/>
          </p:cNvSpPr>
          <p:nvPr/>
        </p:nvSpPr>
        <p:spPr bwMode="auto">
          <a:xfrm>
            <a:off x="10055226" y="1690529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sp>
        <p:nvSpPr>
          <p:cNvPr id="8224" name="Стрелка вниз 34"/>
          <p:cNvSpPr>
            <a:spLocks noChangeArrowheads="1"/>
          </p:cNvSpPr>
          <p:nvPr/>
        </p:nvSpPr>
        <p:spPr bwMode="auto">
          <a:xfrm>
            <a:off x="5872164" y="3627823"/>
            <a:ext cx="142875" cy="215900"/>
          </a:xfrm>
          <a:prstGeom prst="down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>
              <a:solidFill>
                <a:srgbClr val="FF0000"/>
              </a:solidFill>
            </a:endParaRPr>
          </a:p>
        </p:txBody>
      </p:sp>
      <p:cxnSp>
        <p:nvCxnSpPr>
          <p:cNvPr id="8225" name="Прямая со стрелкой 36"/>
          <p:cNvCxnSpPr>
            <a:cxnSpLocks noChangeShapeType="1"/>
            <a:stCxn id="8208" idx="1"/>
            <a:endCxn id="8210" idx="3"/>
          </p:cNvCxnSpPr>
          <p:nvPr/>
        </p:nvCxnSpPr>
        <p:spPr bwMode="auto">
          <a:xfrm flipH="1">
            <a:off x="6450012" y="4758334"/>
            <a:ext cx="2122487" cy="3010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6" name="Прямая со стрелкой 38"/>
          <p:cNvCxnSpPr>
            <a:cxnSpLocks noChangeShapeType="1"/>
            <a:stCxn id="8208" idx="1"/>
          </p:cNvCxnSpPr>
          <p:nvPr/>
        </p:nvCxnSpPr>
        <p:spPr bwMode="auto">
          <a:xfrm flipH="1">
            <a:off x="7837489" y="4758334"/>
            <a:ext cx="735010" cy="42264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7" name="Прямая со стрелкой 42"/>
          <p:cNvCxnSpPr>
            <a:cxnSpLocks noChangeShapeType="1"/>
            <a:stCxn id="8210" idx="2"/>
          </p:cNvCxnSpPr>
          <p:nvPr/>
        </p:nvCxnSpPr>
        <p:spPr bwMode="auto">
          <a:xfrm>
            <a:off x="5251451" y="5276049"/>
            <a:ext cx="482599" cy="60246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8" name="Прямая со стрелкой 44"/>
          <p:cNvCxnSpPr>
            <a:cxnSpLocks noChangeShapeType="1"/>
            <a:stCxn id="8210" idx="2"/>
          </p:cNvCxnSpPr>
          <p:nvPr/>
        </p:nvCxnSpPr>
        <p:spPr bwMode="auto">
          <a:xfrm>
            <a:off x="5251451" y="5276049"/>
            <a:ext cx="2586038" cy="60603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9" name="Прямая со стрелкой 46"/>
          <p:cNvCxnSpPr>
            <a:cxnSpLocks noChangeShapeType="1"/>
            <a:endCxn id="8214" idx="0"/>
          </p:cNvCxnSpPr>
          <p:nvPr/>
        </p:nvCxnSpPr>
        <p:spPr bwMode="auto">
          <a:xfrm flipH="1">
            <a:off x="10780713" y="5084763"/>
            <a:ext cx="400051" cy="81091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0" name="Прямая со стрелкой 48"/>
          <p:cNvCxnSpPr>
            <a:cxnSpLocks noChangeShapeType="1"/>
          </p:cNvCxnSpPr>
          <p:nvPr/>
        </p:nvCxnSpPr>
        <p:spPr bwMode="auto">
          <a:xfrm flipH="1">
            <a:off x="8243097" y="5674619"/>
            <a:ext cx="983453" cy="2023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Прямоугольник 49"/>
          <p:cNvSpPr/>
          <p:nvPr/>
        </p:nvSpPr>
        <p:spPr>
          <a:xfrm>
            <a:off x="912813" y="262733"/>
            <a:ext cx="31670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заражение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лиц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480550" y="184150"/>
            <a:ext cx="26749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заражение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лиц </a:t>
            </a:r>
          </a:p>
        </p:txBody>
      </p:sp>
      <p:cxnSp>
        <p:nvCxnSpPr>
          <p:cNvPr id="8233" name="Прямая со стрелкой 55"/>
          <p:cNvCxnSpPr>
            <a:cxnSpLocks noChangeShapeType="1"/>
            <a:stCxn id="8201" idx="1"/>
          </p:cNvCxnSpPr>
          <p:nvPr/>
        </p:nvCxnSpPr>
        <p:spPr bwMode="auto">
          <a:xfrm flipH="1" flipV="1">
            <a:off x="4052889" y="692150"/>
            <a:ext cx="481804" cy="258504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4" name="Прямая со стрелкой 57"/>
          <p:cNvCxnSpPr>
            <a:cxnSpLocks noChangeShapeType="1"/>
            <a:stCxn id="8205" idx="3"/>
          </p:cNvCxnSpPr>
          <p:nvPr/>
        </p:nvCxnSpPr>
        <p:spPr bwMode="auto">
          <a:xfrm flipV="1">
            <a:off x="11912599" y="578186"/>
            <a:ext cx="0" cy="167277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Прямоугольник 61"/>
          <p:cNvSpPr/>
          <p:nvPr/>
        </p:nvSpPr>
        <p:spPr>
          <a:xfrm>
            <a:off x="1344614" y="1052514"/>
            <a:ext cx="3270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kern="0" dirty="0">
                <a:solidFill>
                  <a:srgbClr val="000000"/>
                </a:solidFill>
              </a:rPr>
              <a:t>ПЕРИОДЫ СИФИЛИСА</a:t>
            </a:r>
          </a:p>
        </p:txBody>
      </p:sp>
      <p:cxnSp>
        <p:nvCxnSpPr>
          <p:cNvPr id="8236" name="Прямая со стрелкой 64"/>
          <p:cNvCxnSpPr>
            <a:cxnSpLocks noChangeShapeType="1"/>
            <a:stCxn id="8194" idx="4"/>
            <a:endCxn id="8198" idx="0"/>
          </p:cNvCxnSpPr>
          <p:nvPr/>
        </p:nvCxnSpPr>
        <p:spPr bwMode="auto">
          <a:xfrm flipH="1">
            <a:off x="6105524" y="1718964"/>
            <a:ext cx="250827" cy="27072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7" name="Прямая со стрелкой 66"/>
          <p:cNvCxnSpPr>
            <a:cxnSpLocks noChangeShapeType="1"/>
          </p:cNvCxnSpPr>
          <p:nvPr/>
        </p:nvCxnSpPr>
        <p:spPr bwMode="auto">
          <a:xfrm>
            <a:off x="7849396" y="1196456"/>
            <a:ext cx="792163" cy="288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41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62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ru-RU" altLang="ru-RU" sz="5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Сифилис</a:t>
            </a:r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762000"/>
            <a:ext cx="9144000" cy="6096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FFFF00"/>
                </a:solidFill>
              </a:rPr>
              <a:t>Врожденный сифилис</a:t>
            </a:r>
          </a:p>
        </p:txBody>
      </p:sp>
      <p:pic>
        <p:nvPicPr>
          <p:cNvPr id="13316" name="popup_img" descr="vrozhdennyiy-sifi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4478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1524000" y="1219200"/>
            <a:ext cx="4038600" cy="56388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Бледные </a:t>
            </a:r>
            <a:r>
              <a:rPr lang="ru-RU" altLang="ru-RU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трепонемы</a:t>
            </a: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проникают в организм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плода с материнской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кровью через поврежденную плаценту, начиная с 10 недели беременности.  У женшин , больных вторичным </a:t>
            </a:r>
            <a:r>
              <a:rPr lang="ru-RU" altLang="ru-RU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сифилисом</a:t>
            </a: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инфицирование плода имеет место практически в 100% случаев </a:t>
            </a:r>
          </a:p>
        </p:txBody>
      </p:sp>
      <p:pic>
        <p:nvPicPr>
          <p:cNvPr id="13318" name="Picture 2" descr="ANd9GcRs-pauDJ4IHuONGqw3CzQE8vHior6XsRrUsNzmcldNgMIj6ZvASUkzt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i?id=120818976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048000"/>
            <a:ext cx="1676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opup_img" descr="6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810001"/>
            <a:ext cx="2657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https://encrypted-tbn0.gstatic.com/images?q=tbn:ANd9GcQFr_FvVaZ4KX-i8no9QfLNr-t9mDLnRM9N83qsSLjbTLlY2myc_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72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ANd9GcTZGefxPHX4mQr5cbpJspZg_ecaTZpwv3y0jRXkBOU0cEito4S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конечная звезда 1">
            <a:hlinkClick r:id="rId12" action="ppaction://hlinkfile"/>
          </p:cNvPr>
          <p:cNvSpPr/>
          <p:nvPr/>
        </p:nvSpPr>
        <p:spPr>
          <a:xfrm>
            <a:off x="488373" y="2971800"/>
            <a:ext cx="758536" cy="1504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Иммунитет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Естественного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иммунитета нет.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забо­левании сифилисом развивается «нестерильный» инфек­ционный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иммунитет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- это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шанкерный, так как при повторном заражении твердый шанкр не образует­ся.</a:t>
            </a:r>
            <a:endParaRPr lang="ru-RU" sz="24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Профилактика.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Санитарно-просветительная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работа, раннее выявление больных сифилисом.</a:t>
            </a:r>
            <a:endParaRPr lang="ru-RU" sz="24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Специфическая профилактика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разработана.</a:t>
            </a:r>
            <a:endParaRPr lang="ru-RU" sz="24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Лечение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Пенициллин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бициллин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биохинол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и др.</a:t>
            </a:r>
            <a:endParaRPr lang="ru-RU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566" y="249535"/>
            <a:ext cx="7056979" cy="487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Возбудители возвратного тифа</a:t>
            </a:r>
            <a:endParaRPr lang="ru-RU" sz="60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Семейству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Spirochaetaceae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lang="ru-RU" sz="6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роду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Borrelia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lang="ru-RU" sz="60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577" y="402214"/>
            <a:ext cx="4612741" cy="44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altLang="ru-RU" sz="5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Боррелиозы</a:t>
            </a:r>
            <a:endParaRPr lang="ru-RU" alt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12192000" cy="5715000"/>
          </a:xfrm>
          <a:blipFill>
            <a:blip r:embed="rId3" cstate="print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боррелиозов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1.Эпидемический ( вшивый ) возвратный тиф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2.Эндемические клещевые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боррелиозы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Аргасовые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клещевые                Иксодовый клещевой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боррелиозы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                             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боррелиоз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болезнь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эндемические                                         Лайма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возвратные тифы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3810000" y="33528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772400" y="33528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313423"/>
            <a:ext cx="80518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0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Боррелии возвратных тифов отличаются от других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спирохет: </a:t>
            </a:r>
          </a:p>
          <a:p>
            <a:pPr marL="457200" lvl="0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Имеют крупные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неравномерные завитки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lvl="0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Хорошо окрашиваются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анилиновыми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красками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0"/>
            <a:ext cx="3860800" cy="3433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722" t="22592" r="13611" b="3704"/>
          <a:stretch/>
        </p:blipFill>
        <p:spPr>
          <a:xfrm>
            <a:off x="4025900" y="3433698"/>
            <a:ext cx="6578600" cy="3399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201" y="3995678"/>
            <a:ext cx="36726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Романовскому-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Гимзе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фиолетовый цвет. </a:t>
            </a:r>
          </a:p>
        </p:txBody>
      </p:sp>
    </p:spTree>
    <p:extLst>
      <p:ext uri="{BB962C8B-B14F-4D97-AF65-F5344CB8AC3E}">
        <p14:creationId xmlns:p14="http://schemas.microsoft.com/office/powerpoint/2010/main" val="33747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96" y="170877"/>
            <a:ext cx="90586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Эпидемический возвратный тиф</a:t>
            </a:r>
            <a:endParaRPr lang="ru-RU" sz="32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Морфология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Боррелии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Обермайера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- В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recurrentis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Представляют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со­бой спиралевидную нить с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5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-8 неодинаковыми завитками и заостренными концами.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Размеры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их 10-18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x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0,3-0,5 мкм.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Они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обладают всеми четырьмя видами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движения.</a:t>
            </a:r>
            <a:endParaRPr lang="ru-RU" sz="3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525" y="0"/>
            <a:ext cx="2876550" cy="4029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41364" y="4199952"/>
            <a:ext cx="187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Обермайер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973" y="305079"/>
            <a:ext cx="5971627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Источники инфекции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Больной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человек.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Переносчики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Вши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которые остаются заразными в течение всей жизни (30-40 дней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).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9218" name="Picture 2" descr="http://cdn.wwnorton.com/college/biology/microbiology3/micrograph/fig/C18/FIG18.46.B_MICROB3_CH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30" y="0"/>
            <a:ext cx="380077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786" y="2997199"/>
            <a:ext cx="4840214" cy="3305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237" y="3768725"/>
            <a:ext cx="25241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392" y="265245"/>
            <a:ext cx="104472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План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: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спирохет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Возбудитель сифилиса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Возбудители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возвратного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тифа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4149" y="29301"/>
            <a:ext cx="330071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Механизм заражения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2405" y="420399"/>
            <a:ext cx="2381744" cy="112533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Вошь, насосавшись крови боль­ного, становится заразной через 5-7 дней.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12960" y="1876672"/>
            <a:ext cx="2622549" cy="1237979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это время спирохеты из кишечника вши проникают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гемолимфу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накапливаются.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24319" y="3468611"/>
            <a:ext cx="2599830" cy="131153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расчесе человек повреждает тело вши и втирает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гемолимфу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место расчеса.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185020" y="709333"/>
            <a:ext cx="2795393" cy="167280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Попав   с   зараженной   лимфой   в   организм   человека, боррелии размножаются в клетках системы макрофагов, затем попадают в кровь. 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672546" y="208563"/>
            <a:ext cx="3081054" cy="125030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первый лихорадочный приступ болезни. 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247756" y="1824740"/>
            <a:ext cx="3276600" cy="128991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 больного накапливаются антите­ла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спирохетолизины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лизируют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боррелии. 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251471" y="2769963"/>
            <a:ext cx="2749278" cy="171133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Образовавшийся при этом эндотоксин вызывает явле­ния интоксикации - температуру  и другие функциональные расстройства. 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9949146" y="206929"/>
            <a:ext cx="2197861" cy="3321281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  часть  боррелий,   находящихся глубине   тканей,    сохраняются,   размножаются   и   дают новое   поколение  боррелий, не чувствительных имеющимся лизинам. 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264964" y="4976536"/>
            <a:ext cx="3784600" cy="1765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их в кровь начинает второй   приступ   заболевания.   В   организме   образуют лизины, растворяющие вторую генерацию боррелий,  приступов бывает несколько (3-5).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46119" y="5160685"/>
            <a:ext cx="3886200" cy="1397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Выздоровление  наступает после полного лизиса всех появившихся разновидностей боррелий.</a:t>
            </a:r>
          </a:p>
        </p:txBody>
      </p:sp>
      <p:cxnSp>
        <p:nvCxnSpPr>
          <p:cNvPr id="17" name="Соединительная линия уступом 16"/>
          <p:cNvCxnSpPr>
            <a:stCxn id="6" idx="1"/>
            <a:endCxn id="7" idx="0"/>
          </p:cNvCxnSpPr>
          <p:nvPr/>
        </p:nvCxnSpPr>
        <p:spPr>
          <a:xfrm rot="10800000" flipH="1" flipV="1">
            <a:off x="342405" y="983068"/>
            <a:ext cx="1081830" cy="893604"/>
          </a:xfrm>
          <a:prstGeom prst="bentConnector4">
            <a:avLst>
              <a:gd name="adj1" fmla="val -21131"/>
              <a:gd name="adj2" fmla="val 8148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8" idx="3"/>
            <a:endCxn id="9" idx="1"/>
          </p:cNvCxnSpPr>
          <p:nvPr/>
        </p:nvCxnSpPr>
        <p:spPr>
          <a:xfrm flipV="1">
            <a:off x="2724149" y="1545737"/>
            <a:ext cx="460871" cy="257864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3"/>
            <a:endCxn id="10" idx="1"/>
          </p:cNvCxnSpPr>
          <p:nvPr/>
        </p:nvCxnSpPr>
        <p:spPr>
          <a:xfrm flipV="1">
            <a:off x="5980413" y="833715"/>
            <a:ext cx="692133" cy="71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1" idx="0"/>
          </p:cNvCxnSpPr>
          <p:nvPr/>
        </p:nvCxnSpPr>
        <p:spPr>
          <a:xfrm flipH="1">
            <a:off x="7886056" y="1458866"/>
            <a:ext cx="327017" cy="365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1" idx="1"/>
            <a:endCxn id="12" idx="0"/>
          </p:cNvCxnSpPr>
          <p:nvPr/>
        </p:nvCxnSpPr>
        <p:spPr>
          <a:xfrm rot="10800000" flipV="1">
            <a:off x="4626110" y="2469695"/>
            <a:ext cx="1621646" cy="30026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3"/>
            <a:endCxn id="13" idx="1"/>
          </p:cNvCxnSpPr>
          <p:nvPr/>
        </p:nvCxnSpPr>
        <p:spPr>
          <a:xfrm flipV="1">
            <a:off x="9524356" y="1867570"/>
            <a:ext cx="424790" cy="6021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2" idx="2"/>
            <a:endCxn id="15" idx="0"/>
          </p:cNvCxnSpPr>
          <p:nvPr/>
        </p:nvCxnSpPr>
        <p:spPr>
          <a:xfrm rot="5400000">
            <a:off x="3017973" y="3552548"/>
            <a:ext cx="679384" cy="25368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2" idx="3"/>
            <a:endCxn id="14" idx="0"/>
          </p:cNvCxnSpPr>
          <p:nvPr/>
        </p:nvCxnSpPr>
        <p:spPr>
          <a:xfrm>
            <a:off x="6000749" y="3625632"/>
            <a:ext cx="156515" cy="135090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7" idx="2"/>
            <a:endCxn id="8" idx="0"/>
          </p:cNvCxnSpPr>
          <p:nvPr/>
        </p:nvCxnSpPr>
        <p:spPr>
          <a:xfrm flipH="1">
            <a:off x="1424234" y="3114651"/>
            <a:ext cx="1" cy="353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2" name="Блок-схема: процесс 131"/>
          <p:cNvSpPr/>
          <p:nvPr/>
        </p:nvSpPr>
        <p:spPr>
          <a:xfrm>
            <a:off x="8161951" y="3807212"/>
            <a:ext cx="3985056" cy="29346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больных возвратным тифом еще наблюдается феномен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тромбоцитобарии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капиллярах внутренних органов тромбоциты  адсорбируются на поверхности спирохет. Этот агрегат нарушает местное кровообращение, а боррелии теряют подвижность. </a:t>
            </a:r>
          </a:p>
        </p:txBody>
      </p:sp>
      <p:cxnSp>
        <p:nvCxnSpPr>
          <p:cNvPr id="135" name="Соединительная линия уступом 134"/>
          <p:cNvCxnSpPr>
            <a:stCxn id="12" idx="3"/>
            <a:endCxn id="132" idx="0"/>
          </p:cNvCxnSpPr>
          <p:nvPr/>
        </p:nvCxnSpPr>
        <p:spPr>
          <a:xfrm>
            <a:off x="6000749" y="3625632"/>
            <a:ext cx="4153730" cy="18158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2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924" y="386655"/>
            <a:ext cx="113546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Иммунитет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нестойкий.                                                                          </a:t>
            </a: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Профилактика.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Борьба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 педикулезом, улучшение са­нитарно-гигиенических условий.</a:t>
            </a: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Специфическая профилак­тика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не разработана.</a:t>
            </a: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Лечение.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485900" lvl="2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Тетрациклин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485900" lvl="2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Пенициллин, </a:t>
            </a:r>
          </a:p>
          <a:p>
            <a:pPr marL="1485900" lvl="2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Левомицетин, </a:t>
            </a:r>
          </a:p>
          <a:p>
            <a:pPr marL="1485900" lvl="2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Мышьяковистые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препараты.</a:t>
            </a:r>
            <a:endParaRPr lang="ru-RU" sz="2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114335"/>
            <a:ext cx="11734800" cy="645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Эндемический возвратный тиф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Возбудителями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явля­ются виды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боррелий: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persica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                         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duttonii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Морфология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Боррелии клещевого возрастного тифа  сходны  с возбудителями эпидемического возвратного тифа.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Культивирование.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duttonii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можно культивировать на специальных средах. Выращивают их при температуре 30-35° С  и рН среды 7,2-7,4 в анаэробных условиях.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Ферментативные свойства.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Не обнаружены.</a:t>
            </a:r>
            <a:endParaRPr lang="ru-RU" sz="3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862" y="389404"/>
            <a:ext cx="11138338" cy="586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Источники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инфекции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Источником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 природным очагом являются грызуны: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943100" lvl="3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мыши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943100" lvl="3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хомяки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943100" lvl="3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песчанки </a:t>
            </a:r>
          </a:p>
          <a:p>
            <a:pPr marL="1943100" lvl="3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клещи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теле клещей боррелии сохраняются пожизненно.</a:t>
            </a:r>
            <a:endParaRPr lang="ru-RU" sz="3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206" y="344857"/>
            <a:ext cx="11486494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Пути передачи.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Трансмиссивный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Человек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заражается при укусе клеща, в слюне которого находятся боррелии.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месте укуса образуется папула.</a:t>
            </a: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Патогенез.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Сходен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 патогенезом эпидемического воз­вратного тифа, но количество приступов больше.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Клини­чески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заболевание протекает легче.</a:t>
            </a:r>
            <a:endParaRPr lang="ru-RU" sz="2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24" y="0"/>
            <a:ext cx="109990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Иммунитет.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эндемических очагах иммунитет приоб­ретается в раннем детстве и обусловливается наличием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спирохетолизинов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Болеют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 основном приезжие.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После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перенесенного заболевания иммунитет нестойкий.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Перекрестного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иммунитета с эпидемическим возвратным тифом нет.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183496"/>
            <a:ext cx="115316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Профилактика. </a:t>
            </a:r>
          </a:p>
          <a:p>
            <a:pPr marL="571500" lvl="0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Уничтожение грызунов и насекомых. </a:t>
            </a:r>
            <a:endParaRPr lang="ru-RU" sz="36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0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Специфическая профилактика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 разрабо­тана.</a:t>
            </a:r>
            <a:endParaRPr lang="ru-RU" sz="36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0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Лечение. </a:t>
            </a:r>
          </a:p>
          <a:p>
            <a:pPr marL="571500" lvl="0" indent="-5715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Антибиотики: </a:t>
            </a:r>
          </a:p>
          <a:p>
            <a:pPr marL="3314700" lvl="6" indent="-5715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тетрациклин, </a:t>
            </a:r>
          </a:p>
          <a:p>
            <a:pPr marL="3314700" lvl="6" indent="-5715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пенициллин, </a:t>
            </a:r>
          </a:p>
          <a:p>
            <a:pPr marL="3314700" lvl="6" indent="-5715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левомицетин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79195"/>
            <a:ext cx="11000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>
              <a:lnSpc>
                <a:spcPct val="200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 инфекции, входные ворота и пути передачи спирохетозов.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Охарактеризуйте тип иммунитета после перенесенного сифилиса.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533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и информационное обеспечение учебной дисциплины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: учебник / ред. В. В. Зверев, Е. В. Буданова. - 8-е изд., стер. - М. : Академия, 2014. - 281 с.</a:t>
            </a:r>
          </a:p>
          <a:p>
            <a:pPr marL="4572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645900" cy="618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1. - 448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http://www.studmedlib.ru/ru/book/ISBN9785970436417.html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2. - 480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http://www.studmedlib.ru/ru/book/ISBN9785970436424.html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Черкес, Ф. К. Микробиология : учебник / Ф. К. Черкес, Л. Б. Богоявленская, Н. А. Бельская ; ред. Ф. К. Черкес. - Стер. изд. - М. : Альянс, 2014. - 512 с.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[Электронный ресурс] : учеб. для мед. училищ и колледжей / ред. В. В. Зверев, М. Н. Бойченко. - М. : ГЭОТАР-Медиа, 2014. - 368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http://www.medcollegelib.ru/book/ISBN9785970429334.html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769"/>
            <a:ext cx="7861300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Общая характеристика спирохет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Семейство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Spirochaetac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еае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род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Treponema, </a:t>
            </a:r>
          </a:p>
          <a:p>
            <a:pPr marL="1028700" lvl="1" indent="-5715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Treponema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palladium (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вид)- возбудитель сифилиса </a:t>
            </a: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Тонкие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извитые микроорганизмы</a:t>
            </a:r>
          </a:p>
          <a:p>
            <a:pPr marL="571500" indent="-5715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Тело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которых состоит из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371600" lvl="2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осевой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нити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371600" lvl="2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спиралевидной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цитоплазмы,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                                         </a:t>
            </a: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6296"/>
          <a:stretch/>
        </p:blipFill>
        <p:spPr>
          <a:xfrm>
            <a:off x="7373732" y="1"/>
            <a:ext cx="4818267" cy="3682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1457" y="5242228"/>
            <a:ext cx="846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что придает им штопорообразную форму.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500" y="5728584"/>
            <a:ext cx="10617200" cy="109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0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 ультра срезах обнаружена трехслойная наружная мембрана.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1976"/>
          <a:stretch/>
        </p:blipFill>
        <p:spPr>
          <a:xfrm>
            <a:off x="317500" y="233769"/>
            <a:ext cx="11752022" cy="68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21152"/>
            <a:ext cx="8585200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ресурсы: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КрасГМУ «Colibris»;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ВУЗ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Колледж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ЭМБ Консультант врача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Айбукс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Букап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Лань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КонсультантПлюс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НЭБ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eLibrary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7666"/>
          <a:stretch/>
        </p:blipFill>
        <p:spPr>
          <a:xfrm>
            <a:off x="8327128" y="0"/>
            <a:ext cx="3864872" cy="342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68176"/>
            <a:ext cx="8432800" cy="649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некоторых спирохет в электронном микроскопе видны на концах нитевидные образования. </a:t>
            </a:r>
          </a:p>
          <a:p>
            <a:pPr marL="514350" lvl="0" indent="-51435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Жгути­ков, капсул и спор они не образуют.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14350" lvl="0" indent="-51435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Очень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подвижны.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14350" lvl="0" indent="-51435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Обладают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четырьмя видами движения:      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286000" lvl="4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поступательным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286000" lvl="4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сгибательным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286000" lvl="4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волнообразным </a:t>
            </a:r>
          </a:p>
          <a:p>
            <a:pPr marL="2286000" lvl="4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вращательным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6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613" y="199433"/>
            <a:ext cx="8870731" cy="376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 патогенным для человека спирохетам относятся представители следующих родов:</a:t>
            </a:r>
            <a:endParaRPr lang="ru-RU" sz="36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Treponema - возбудитель сифилиса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Borre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возбудители возвратного тифа эпидемического, эндемического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Leptospira - возбудители лептоспирозов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71" y="199433"/>
            <a:ext cx="9156700" cy="6867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306" y="20895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503" y="43827"/>
            <a:ext cx="11616997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Отличие спирохет друг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от друга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14350" indent="-514350" algn="just">
              <a:lnSpc>
                <a:spcPct val="105000"/>
              </a:lnSpc>
              <a:spcAft>
                <a:spcPts val="0"/>
              </a:spcAft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Количеством завитков</a:t>
            </a:r>
          </a:p>
          <a:p>
            <a:pPr marL="514350" indent="-514350" algn="just">
              <a:lnSpc>
                <a:spcPct val="105000"/>
              </a:lnSpc>
              <a:spcAft>
                <a:spcPts val="0"/>
              </a:spcAft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Глубиной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завитков спирали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14350" indent="-514350" algn="just">
              <a:lnSpc>
                <a:spcPct val="105000"/>
              </a:lnSpc>
              <a:spcAft>
                <a:spcPts val="0"/>
              </a:spcAft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Отношением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 окраске.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0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Основной метод окраски по Романовскому-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Гимзе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</a:p>
          <a:p>
            <a:pPr lvl="0" algn="just">
              <a:lnSpc>
                <a:spcPct val="10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Этим способом окрашиваются:</a:t>
            </a:r>
          </a:p>
          <a:p>
            <a:pPr marL="1828800" lvl="3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боррелии - в сине-фиолетовый цвет, </a:t>
            </a:r>
          </a:p>
          <a:p>
            <a:pPr marL="1828800" lvl="3" indent="-45720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трепонемы - в бледно-розовый цвет. </a:t>
            </a:r>
          </a:p>
          <a:p>
            <a:pPr lvl="0" algn="just">
              <a:lnSpc>
                <a:spcPct val="10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Спирохеты изучают в живом  состоянии.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0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Заболевания, вызываемые спирохетами, называются спирохетозами.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05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Характерным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для клиники спирохетозов является цикличность течения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148" t="30124" r="18704" b="27160"/>
          <a:stretch/>
        </p:blipFill>
        <p:spPr>
          <a:xfrm>
            <a:off x="13214" y="0"/>
            <a:ext cx="1217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1600" y="549275"/>
            <a:ext cx="7289800" cy="30480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КЛАССИФИКАЦИЯ: 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ru-RU" altLang="ru-RU" b="1" u="sng" dirty="0">
                <a:latin typeface="Times New Roman" panose="02020603050405020304" pitchFamily="18" charset="0"/>
              </a:rPr>
              <a:t>Семейство:</a:t>
            </a:r>
            <a:r>
              <a:rPr lang="en-US" altLang="ru-RU" b="1" i="1" dirty="0">
                <a:latin typeface="Times New Roman" panose="02020603050405020304" pitchFamily="18" charset="0"/>
              </a:rPr>
              <a:t> </a:t>
            </a:r>
            <a:r>
              <a:rPr lang="en-US" altLang="ru-RU" sz="4000" b="1" i="1" dirty="0" err="1">
                <a:solidFill>
                  <a:srgbClr val="F040D7"/>
                </a:solidFill>
                <a:latin typeface="Times New Roman" panose="02020603050405020304" pitchFamily="18" charset="0"/>
              </a:rPr>
              <a:t>Spirochaetaceae</a:t>
            </a:r>
            <a:endParaRPr lang="ru-RU" altLang="ru-RU" sz="4000" b="1" i="1" dirty="0">
              <a:solidFill>
                <a:srgbClr val="F040D7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ru-RU" altLang="ru-RU" b="1" u="sng" dirty="0">
                <a:latin typeface="Times New Roman" panose="02020603050405020304" pitchFamily="18" charset="0"/>
              </a:rPr>
              <a:t>Род:</a:t>
            </a:r>
            <a:r>
              <a:rPr lang="en-US" altLang="ru-RU" b="1" u="sng" dirty="0">
                <a:latin typeface="Times New Roman" panose="02020603050405020304" pitchFamily="18" charset="0"/>
              </a:rPr>
              <a:t>	</a:t>
            </a:r>
            <a:r>
              <a:rPr lang="en-US" altLang="ru-RU" b="1" i="1" dirty="0">
                <a:latin typeface="Times New Roman" panose="02020603050405020304" pitchFamily="18" charset="0"/>
              </a:rPr>
              <a:t>    </a:t>
            </a:r>
            <a:r>
              <a:rPr lang="en-US" altLang="ru-RU" sz="4000" b="1" i="1" dirty="0">
                <a:solidFill>
                  <a:srgbClr val="F040D7"/>
                </a:solidFill>
                <a:latin typeface="Times New Roman" panose="02020603050405020304" pitchFamily="18" charset="0"/>
              </a:rPr>
              <a:t>Treponema</a:t>
            </a:r>
            <a:endParaRPr lang="ru-RU" altLang="ru-RU" sz="4000" b="1" i="1" dirty="0">
              <a:solidFill>
                <a:srgbClr val="F040D7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ru-RU" altLang="ru-RU" b="1" u="sng" dirty="0">
                <a:latin typeface="Times New Roman" panose="02020603050405020304" pitchFamily="18" charset="0"/>
              </a:rPr>
              <a:t>Вид:</a:t>
            </a:r>
            <a:r>
              <a:rPr lang="en-US" altLang="ru-RU" b="1" i="1" dirty="0">
                <a:latin typeface="Times New Roman" panose="02020603050405020304" pitchFamily="18" charset="0"/>
              </a:rPr>
              <a:t>    </a:t>
            </a:r>
            <a:r>
              <a:rPr lang="en-US" altLang="ru-RU" sz="4000" b="1" i="1" dirty="0">
                <a:solidFill>
                  <a:srgbClr val="F040D7"/>
                </a:solidFill>
                <a:latin typeface="Times New Roman" panose="02020603050405020304" pitchFamily="18" charset="0"/>
              </a:rPr>
              <a:t>Treponema p</a:t>
            </a:r>
            <a:r>
              <a:rPr lang="ru-RU" altLang="ru-RU" sz="4000" b="1" i="1" dirty="0">
                <a:solidFill>
                  <a:srgbClr val="F040D7"/>
                </a:solidFill>
                <a:latin typeface="Times New Roman" panose="02020603050405020304" pitchFamily="18" charset="0"/>
              </a:rPr>
              <a:t>а</a:t>
            </a:r>
            <a:r>
              <a:rPr lang="en-US" altLang="ru-RU" sz="4000" b="1" i="1" dirty="0" err="1">
                <a:solidFill>
                  <a:srgbClr val="F040D7"/>
                </a:solidFill>
                <a:latin typeface="Times New Roman" panose="02020603050405020304" pitchFamily="18" charset="0"/>
              </a:rPr>
              <a:t>llidum</a:t>
            </a:r>
            <a:endParaRPr lang="ru-RU" altLang="ru-RU" sz="4000" b="1" i="1" dirty="0">
              <a:solidFill>
                <a:srgbClr val="F040D7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3600" b="1" dirty="0">
              <a:solidFill>
                <a:srgbClr val="F040D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" name="Picture 4" descr="Pim0015_edi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8" b="16887"/>
          <a:stretch>
            <a:fillRect/>
          </a:stretch>
        </p:blipFill>
        <p:spPr>
          <a:xfrm>
            <a:off x="6562725" y="699701"/>
            <a:ext cx="5520337" cy="5795148"/>
          </a:xfrm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968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4132" y="-124756"/>
            <a:ext cx="4898136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Возбудитель сифилиса</a:t>
            </a:r>
            <a:endParaRPr lang="ru-RU" sz="28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" name="5-конечная звезда 2">
            <a:hlinkClick r:id="rId5" action="ppaction://hlinkfile"/>
          </p:cNvPr>
          <p:cNvSpPr/>
          <p:nvPr/>
        </p:nvSpPr>
        <p:spPr bwMode="auto">
          <a:xfrm>
            <a:off x="6141027" y="5268191"/>
            <a:ext cx="1591241" cy="1018309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8003"/>
            <a:ext cx="8671034" cy="587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Морфология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palladium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- спиралевидная нить разме­ром 8-18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x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0,08-0,2 мкм с мелкими, равномерными за­витками.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Число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завитков 12-14.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Концы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трепонемы зао­стрены или закруглены.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Трепонемы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подвижны.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Облада­ют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четырьмя видами движения.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Спор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 капсул не имеют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4098" name="Picture 2" descr="http://www.medpuls.net/sites/default/files/styles/big/public/sites/default/files/images/guide/image222.jpg?itok=woOg7Pq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36" y="0"/>
            <a:ext cx="3333364" cy="38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738" y="194720"/>
            <a:ext cx="80813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Источники инфекции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Больной человек.</a:t>
            </a:r>
            <a:endParaRPr lang="ru-RU" sz="32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Пути передачи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Контактно-бытовой:</a:t>
            </a:r>
          </a:p>
          <a:p>
            <a:pPr marL="1828800" lvl="3" indent="-4572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прямой контакт - половой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путь.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Может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передаваться через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предметы: </a:t>
            </a:r>
          </a:p>
          <a:p>
            <a:pPr marL="1828800" lvl="3" indent="-4572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посуду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828800" lvl="3" indent="-4572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белье. </a:t>
            </a:r>
          </a:p>
          <a:p>
            <a:pPr marL="457200" indent="-4572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больной матери передается через плаценту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ребенку: </a:t>
            </a:r>
          </a:p>
          <a:p>
            <a:pPr marL="1828800" lvl="3" indent="-4572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врожденный сифилис.</a:t>
            </a:r>
            <a:endParaRPr lang="ru-RU" sz="32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5122" name="Picture 2" descr="http://www.eurolab.ua/img/st_img/01_10/mikro_tripon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15375" y="904875"/>
            <a:ext cx="4381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738" y="5457699"/>
            <a:ext cx="1179786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Патогенез.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Входными воротами являются слизистые оболочки половых путей и ротовой полости.</a:t>
            </a:r>
            <a:endParaRPr lang="ru-RU" sz="32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1225</TotalTime>
  <Words>1150</Words>
  <Application>Microsoft Office PowerPoint</Application>
  <PresentationFormat>Широкоэкранный</PresentationFormat>
  <Paragraphs>268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MS Mincho</vt:lpstr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Грань</vt:lpstr>
      <vt:lpstr>Оформление по умолчанию</vt:lpstr>
      <vt:lpstr>1_Оформление по умолчанию</vt:lpstr>
      <vt:lpstr>Office Theme</vt:lpstr>
      <vt:lpstr>1_Office Theme</vt:lpstr>
      <vt:lpstr>2_Office Theme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Сифилис</vt:lpstr>
      <vt:lpstr>ПАТОГЕНЕЗ СИФИЛИСА</vt:lpstr>
      <vt:lpstr>Сифилис</vt:lpstr>
      <vt:lpstr>Презентация PowerPoint</vt:lpstr>
      <vt:lpstr>Презентация PowerPoint</vt:lpstr>
      <vt:lpstr>Боррелиозы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Ключников Кирилл Александрович</cp:lastModifiedBy>
  <cp:revision>82</cp:revision>
  <dcterms:created xsi:type="dcterms:W3CDTF">2015-09-16T12:34:05Z</dcterms:created>
  <dcterms:modified xsi:type="dcterms:W3CDTF">2018-08-07T09:28:50Z</dcterms:modified>
</cp:coreProperties>
</file>