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8" r:id="rId1"/>
  </p:sldMasterIdLst>
  <p:notesMasterIdLst>
    <p:notesMasterId r:id="rId39"/>
  </p:notesMasterIdLst>
  <p:handoutMasterIdLst>
    <p:handoutMasterId r:id="rId40"/>
  </p:handoutMasterIdLst>
  <p:sldIdLst>
    <p:sldId id="256" r:id="rId2"/>
    <p:sldId id="563" r:id="rId3"/>
    <p:sldId id="375" r:id="rId4"/>
    <p:sldId id="564" r:id="rId5"/>
    <p:sldId id="596" r:id="rId6"/>
    <p:sldId id="565" r:id="rId7"/>
    <p:sldId id="567" r:id="rId8"/>
    <p:sldId id="569" r:id="rId9"/>
    <p:sldId id="570" r:id="rId10"/>
    <p:sldId id="572" r:id="rId11"/>
    <p:sldId id="576" r:id="rId12"/>
    <p:sldId id="577" r:id="rId13"/>
    <p:sldId id="579" r:id="rId14"/>
    <p:sldId id="573" r:id="rId15"/>
    <p:sldId id="574" r:id="rId16"/>
    <p:sldId id="575" r:id="rId17"/>
    <p:sldId id="595" r:id="rId18"/>
    <p:sldId id="261" r:id="rId19"/>
    <p:sldId id="262" r:id="rId20"/>
    <p:sldId id="382" r:id="rId21"/>
    <p:sldId id="383" r:id="rId22"/>
    <p:sldId id="384" r:id="rId23"/>
    <p:sldId id="266" r:id="rId24"/>
    <p:sldId id="270" r:id="rId25"/>
    <p:sldId id="365" r:id="rId26"/>
    <p:sldId id="580" r:id="rId27"/>
    <p:sldId id="581" r:id="rId28"/>
    <p:sldId id="582" r:id="rId29"/>
    <p:sldId id="583" r:id="rId30"/>
    <p:sldId id="585" r:id="rId31"/>
    <p:sldId id="592" r:id="rId32"/>
    <p:sldId id="587" r:id="rId33"/>
    <p:sldId id="588" r:id="rId34"/>
    <p:sldId id="594" r:id="rId35"/>
    <p:sldId id="590" r:id="rId36"/>
    <p:sldId id="591" r:id="rId37"/>
    <p:sldId id="593" r:id="rId38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3D4F1"/>
    <a:srgbClr val="FF0000"/>
    <a:srgbClr val="66FFCC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147" autoAdjust="0"/>
    <p:restoredTop sz="94660"/>
  </p:normalViewPr>
  <p:slideViewPr>
    <p:cSldViewPr>
      <p:cViewPr>
        <p:scale>
          <a:sx n="51" d="100"/>
          <a:sy n="51" d="100"/>
        </p:scale>
        <p:origin x="-125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68"/>
    </p:cViewPr>
  </p:sorterViewPr>
  <p:notesViewPr>
    <p:cSldViewPr>
      <p:cViewPr varScale="1">
        <p:scale>
          <a:sx n="77" d="100"/>
          <a:sy n="77" d="100"/>
        </p:scale>
        <p:origin x="-1644" y="-84"/>
      </p:cViewPr>
      <p:guideLst>
        <p:guide orient="horz" pos="2141"/>
        <p:guide pos="31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F1F53-EECC-45BE-8676-764CF54B53D8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BAF1-6694-4993-B4DF-4BE2382E1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11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DBD2-37F3-43CB-903A-EF4C2557E375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1185-3508-47EA-A528-FFAF8A4AE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47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1185-3508-47EA-A528-FFAF8A4AE9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21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1185-3508-47EA-A528-FFAF8A4AE90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78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735716-21E0-4F1E-A1E7-D4AC71522CB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F0F9-3CCF-4ED0-9280-D2536B3B7D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67BE-4495-4BF2-B7CC-A0A3EBE963D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9BCF-3F52-4B41-ACA7-7618E44D035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C34C-8C09-4064-9120-B499BBE39BB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3061-662A-4B08-A75D-7D6F296B9CA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B36E-84C2-4814-AB48-D182AE04038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2539-984D-46BB-93C4-CFA58A3C8BB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0C3E-212D-44EC-A2F1-671855ED82D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0AE5-9FBE-4022-96BA-47F1B522767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6D8D-FFD6-41D5-90DA-5158D741384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F1868D-95CF-4F38-B777-00A11D21C36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314" y="1700808"/>
            <a:ext cx="7883356" cy="2603343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ea typeface="Calibri"/>
                <a:cs typeface="Times New Roman"/>
              </a:rPr>
            </a:br>
            <a:r>
              <a:rPr lang="ru-RU" sz="4000" i="1" dirty="0" smtClean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a typeface="Calibri"/>
                <a:cs typeface="Times New Roman"/>
              </a:rPr>
            </a:br>
            <a:r>
              <a:rPr lang="ru-RU" sz="4000" i="1" dirty="0" smtClean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a typeface="Calibri"/>
                <a:cs typeface="Times New Roman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Особенности течения и тактика ведения детей с 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экссудативным средним отитом 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в Красноярском  крае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937263"/>
            <a:ext cx="796292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Торопова Л. А</a:t>
            </a:r>
            <a:r>
              <a:rPr kumimoji="1" lang="ru-RU" sz="24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., </a:t>
            </a:r>
            <a:r>
              <a:rPr kumimoji="1" lang="ru-RU" sz="2400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к.м.н., </a:t>
            </a: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доцент</a:t>
            </a:r>
            <a:r>
              <a:rPr kumimoji="1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 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кафедры ЛОР-болезней </a:t>
            </a:r>
            <a:r>
              <a:rPr kumimoji="1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с курсом ПО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6336" y="29258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ФГБОУ ВО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КрасГМУ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им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. проф. В.Ф.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Войно-Ясенецкого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МЗ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Красноярск- 2018</a:t>
            </a:r>
            <a:endParaRPr lang="ru-RU" dirty="0"/>
          </a:p>
        </p:txBody>
      </p:sp>
      <p:pic>
        <p:nvPicPr>
          <p:cNvPr id="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04" y="692696"/>
            <a:ext cx="1247775" cy="1257300"/>
          </a:xfrm>
          <a:prstGeom prst="rect">
            <a:avLst/>
          </a:prstGeom>
          <a:solidFill>
            <a:srgbClr val="DFFAFD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54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Дифференциальная диагностика ЭСО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Врожденные аномалии развития среднего уха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Отосклероз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Гломусные</a:t>
            </a:r>
            <a:r>
              <a:rPr lang="ru-RU" sz="2800" dirty="0" smtClean="0"/>
              <a:t> опухоли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Разрыв цепи слуховых косточек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Причины появления секрета в среднем ухе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9592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500" dirty="0" smtClean="0">
                <a:solidFill>
                  <a:schemeClr val="tx1"/>
                </a:solidFill>
                <a:latin typeface="+mn-lt"/>
              </a:rPr>
              <a:t>Развитие острого аллергического отита связано с аллергическим отеком слизистой оболочки слуховой трубы и барабанной полости и появлением серозного секрета</a:t>
            </a:r>
            <a:r>
              <a:rPr lang="ru-RU" sz="4500" dirty="0">
                <a:solidFill>
                  <a:schemeClr val="tx1"/>
                </a:solidFill>
                <a:latin typeface="+mn-lt"/>
              </a:rPr>
              <a:t> </a:t>
            </a:r>
            <a:endParaRPr lang="ru-RU" sz="45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900" dirty="0" err="1" smtClean="0">
                <a:solidFill>
                  <a:schemeClr val="tx1"/>
                </a:solidFill>
                <a:latin typeface="+mn-lt"/>
              </a:rPr>
              <a:t>Пальчун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 В.Т., Крюков А.И.. Оториноларингология: Руководство для врачей. Часть 2. 2001).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40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500" dirty="0" smtClean="0">
                <a:solidFill>
                  <a:schemeClr val="tx1"/>
                </a:solidFill>
                <a:latin typeface="+mn-lt"/>
              </a:rPr>
              <a:t>ЭСО встречается у 17,9% детей с аллергическим ринитом, чаще у мальчиков (63,7%), чем у девочек</a:t>
            </a:r>
            <a:r>
              <a:rPr lang="ru-RU" sz="4500" dirty="0">
                <a:solidFill>
                  <a:schemeClr val="tx1"/>
                </a:solidFill>
                <a:latin typeface="+mn-lt"/>
              </a:rPr>
              <a:t> </a:t>
            </a:r>
            <a:endParaRPr lang="ru-RU" sz="45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(Гущин И. С., Ильина Н. И., </a:t>
            </a:r>
            <a:r>
              <a:rPr lang="ru-RU" sz="2900" dirty="0" err="1" smtClean="0">
                <a:solidFill>
                  <a:schemeClr val="tx1"/>
                </a:solidFill>
                <a:latin typeface="+mn-lt"/>
              </a:rPr>
              <a:t>Польнер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 С. А 2002, </a:t>
            </a:r>
            <a:r>
              <a:rPr lang="ru-RU" sz="2900" dirty="0" err="1" smtClean="0">
                <a:solidFill>
                  <a:schemeClr val="tx1"/>
                </a:solidFill>
                <a:latin typeface="+mn-lt"/>
              </a:rPr>
              <a:t>Пищенков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 Д.В.. 2011).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Обследование дополнительное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53578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Все дети с</a:t>
            </a:r>
            <a:r>
              <a:rPr lang="ru-RU" sz="3000" b="1" dirty="0" smtClean="0">
                <a:solidFill>
                  <a:schemeClr val="tx1"/>
                </a:solidFill>
                <a:latin typeface="+mn-lt"/>
              </a:rPr>
              <a:t> ЭСО </a:t>
            </a: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должны быть обследованы </a:t>
            </a:r>
            <a:r>
              <a:rPr lang="ru-RU" sz="3000" b="1" dirty="0" smtClean="0">
                <a:solidFill>
                  <a:schemeClr val="tx1"/>
                </a:solidFill>
                <a:latin typeface="+mn-lt"/>
              </a:rPr>
              <a:t>аллергологом</a:t>
            </a: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 и при необходимости поставлены на учет.</a:t>
            </a:r>
            <a:endParaRPr lang="ru-RU" sz="3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Необходимо проводить более тщательные обследования всех детей </a:t>
            </a:r>
            <a:r>
              <a:rPr lang="ru-RU" sz="3000" b="1" dirty="0" smtClean="0">
                <a:solidFill>
                  <a:schemeClr val="tx1"/>
                </a:solidFill>
                <a:latin typeface="+mn-lt"/>
              </a:rPr>
              <a:t>с АР, </a:t>
            </a: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включая </a:t>
            </a:r>
            <a:r>
              <a:rPr lang="ru-RU" sz="3000" b="1" dirty="0" err="1" smtClean="0">
                <a:solidFill>
                  <a:schemeClr val="tx1"/>
                </a:solidFill>
                <a:latin typeface="+mn-lt"/>
              </a:rPr>
              <a:t>аудиологическое</a:t>
            </a:r>
            <a:r>
              <a:rPr lang="ru-RU" sz="30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а также полное </a:t>
            </a:r>
            <a:r>
              <a:rPr lang="ru-RU" sz="3000" b="1" dirty="0" err="1" smtClean="0">
                <a:solidFill>
                  <a:schemeClr val="tx1"/>
                </a:solidFill>
                <a:latin typeface="+mn-lt"/>
              </a:rPr>
              <a:t>аллергологическое</a:t>
            </a: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  обследование детей с целью назначения своевременной и </a:t>
            </a:r>
            <a:r>
              <a:rPr lang="ru-RU" sz="3000" b="1" dirty="0" smtClean="0">
                <a:solidFill>
                  <a:schemeClr val="tx1"/>
                </a:solidFill>
                <a:latin typeface="+mn-lt"/>
              </a:rPr>
              <a:t>адекватной терапии.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ГЭРБ в патогенезе ЭСО у детей 1-го года жизни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7650730"/>
              </p:ext>
            </p:extLst>
          </p:nvPr>
        </p:nvGraphicFramePr>
        <p:xfrm>
          <a:off x="571472" y="1557831"/>
          <a:ext cx="8001056" cy="429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82"/>
                <a:gridCol w="1643074"/>
              </a:tblGrid>
              <a:tr h="112678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Гипертрофия глоточной миндалины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67335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Гипертрофия трубных валиков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78%</a:t>
                      </a:r>
                      <a:endParaRPr lang="ru-RU" sz="3200" b="1" dirty="0"/>
                    </a:p>
                  </a:txBody>
                  <a:tcPr/>
                </a:tc>
              </a:tr>
              <a:tr h="776227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Тубарный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рефлюкс</a:t>
                      </a:r>
                      <a:r>
                        <a:rPr lang="ru-RU" sz="2800" b="1" dirty="0" smtClean="0"/>
                        <a:t> слизи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87%</a:t>
                      </a:r>
                      <a:endParaRPr lang="ru-RU" sz="3200" b="1" dirty="0"/>
                    </a:p>
                  </a:txBody>
                  <a:tcPr/>
                </a:tc>
              </a:tr>
              <a:tr h="573883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ГЭРБ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92%</a:t>
                      </a:r>
                      <a:endParaRPr lang="ru-RU" sz="3200" b="1" dirty="0"/>
                    </a:p>
                  </a:txBody>
                  <a:tcPr/>
                </a:tc>
              </a:tr>
              <a:tr h="9363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Эффективность </a:t>
                      </a: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антирефлюксной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терапии 60%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1934" y="617514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Рахманова И.В. С </a:t>
            </a:r>
            <a:r>
              <a:rPr lang="ru-RU" dirty="0" err="1" smtClean="0"/>
              <a:t>соавт</a:t>
            </a:r>
            <a:r>
              <a:rPr lang="ru-RU" dirty="0" smtClean="0"/>
              <a:t>. 2018, Москва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Порядок оказания медицинской помощи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80010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Рекомендуется лечение проводить с учетом причины и стадии заболевания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Эффективность лечения тестируется по данным акустической </a:t>
            </a:r>
            <a:r>
              <a:rPr lang="ru-RU" sz="2800" dirty="0" err="1" smtClean="0"/>
              <a:t>импедансометрии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1038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Консервативное лечение ЭСО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00109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Санация верхних дыхательных путей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Продувание слуховых труб по </a:t>
            </a:r>
            <a:r>
              <a:rPr lang="ru-RU" sz="2400" dirty="0" err="1" smtClean="0"/>
              <a:t>Политцеру</a:t>
            </a:r>
            <a:r>
              <a:rPr lang="ru-RU" sz="2400" dirty="0" smtClean="0"/>
              <a:t> или катетеризации слуховых труб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Прием  </a:t>
            </a:r>
            <a:r>
              <a:rPr lang="ru-RU" sz="2400" dirty="0" err="1" smtClean="0"/>
              <a:t>муколитиков</a:t>
            </a:r>
            <a:endParaRPr lang="ru-R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Физиотерапия, направленная на разжижение секрета в полостях среднего уха, предупреждение рубцевания   </a:t>
            </a:r>
            <a:r>
              <a:rPr lang="ru-RU" sz="2400" b="1" dirty="0" smtClean="0">
                <a:solidFill>
                  <a:srgbClr val="C00000"/>
                </a:solidFill>
              </a:rPr>
              <a:t>???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Усиление функции поднимающей и натягивающей мышц мягкого неба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Упражнения для усиления мышц глотки!!!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Терапия системных заболеваний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03887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+mn-lt"/>
              </a:rPr>
              <a:t>В США и в Европе 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широко распространен метод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</a:rPr>
              <a:t>автонаполнения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  для лечения экссудативного среднего отита, который проводится с помощью воздушного шарика с насадкой, часто используемого для лечения экссудативного среднего отита у детей </a:t>
            </a:r>
          </a:p>
          <a:p>
            <a:endParaRPr lang="ru-RU" sz="2600" dirty="0" smtClean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3286124"/>
            <a:ext cx="2552935" cy="1872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199134"/>
            <a:ext cx="2428892" cy="2015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3000372"/>
            <a:ext cx="2167188" cy="232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976" y="6000768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Великобритания </a:t>
            </a:r>
            <a:r>
              <a:rPr lang="en-US" dirty="0" smtClean="0"/>
              <a:t>Ian </a:t>
            </a:r>
            <a:r>
              <a:rPr lang="en-US" dirty="0" err="1" smtClean="0"/>
              <a:t>WilliamsonNasal</a:t>
            </a:r>
            <a:r>
              <a:rPr lang="en-US" dirty="0" smtClean="0"/>
              <a:t> balloon could treat 'glue ear'- Canadian Medical Association Journal</a:t>
            </a:r>
            <a:r>
              <a:rPr lang="ru-RU" dirty="0" smtClean="0"/>
              <a:t>, 2015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55468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Во Франции, Турции, Малайзии и других развитых странах у пациентов с выявленным впервые экссудативным средним отитом применяют метод активного наблюдения, с последующим хирургическим вмешательством при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отсутствии положительной динамики по истечению </a:t>
            </a:r>
            <a:r>
              <a:rPr lang="ru-RU" sz="4000" b="1" dirty="0">
                <a:solidFill>
                  <a:schemeClr val="tx1"/>
                </a:solidFill>
                <a:latin typeface="+mn-lt"/>
              </a:rPr>
              <a:t>3-х мес.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(Van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Zon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A., van der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Heijden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G.J, van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Dongen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TMA., Burton M.J. 2012, 30 Griffin G., Flynn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С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.A. 2011).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137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14274" y="1444359"/>
            <a:ext cx="896448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у 5% дошкольников ХССО сохраняется в течение года</a:t>
            </a:r>
          </a:p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повышение порогов слухового восприятия </a:t>
            </a: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на 15 ДБ </a:t>
            </a:r>
            <a:r>
              <a:rPr lang="ru-RU" sz="2800" dirty="0" smtClean="0">
                <a:latin typeface="Bookman Old Style" pitchFamily="18" charset="0"/>
              </a:rPr>
              <a:t>по сравнению с нормой может вызвать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поведенческие нарушения, задержку речевого развития, снижение успеваемости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58" y="4509120"/>
            <a:ext cx="2056067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40740"/>
            <a:ext cx="2079562" cy="211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1038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Прогноз и клинический исход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1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" y="1013818"/>
            <a:ext cx="2901299" cy="293775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73860" y="210430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Экссудативный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средний отит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12462"/>
            <a:ext cx="3020673" cy="29561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97" y="1004078"/>
            <a:ext cx="2987824" cy="29979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9002" y="4605278"/>
            <a:ext cx="3135502" cy="15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устой лип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ий секрет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б/ п - выпячивание б/п. Истонченный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участок 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перепонки- возможно, место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будущей перфорации.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948264" y="2636912"/>
            <a:ext cx="288032" cy="194421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02015" y="4575299"/>
            <a:ext cx="2592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Г</a:t>
            </a:r>
            <a:r>
              <a:rPr lang="ru-RU" sz="2000" dirty="0" smtClean="0">
                <a:solidFill>
                  <a:srgbClr val="000000"/>
                </a:solidFill>
              </a:rPr>
              <a:t>устой транссудат, придает б/ п темно-желтый цвет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Жидкость, воздух в </a:t>
            </a:r>
            <a:r>
              <a:rPr lang="ru-RU" sz="2000" dirty="0" err="1" smtClean="0">
                <a:solidFill>
                  <a:srgbClr val="000000"/>
                </a:solidFill>
              </a:rPr>
              <a:t>задне</a:t>
            </a:r>
            <a:r>
              <a:rPr lang="ru-RU" sz="2000" dirty="0" smtClean="0">
                <a:solidFill>
                  <a:srgbClr val="000000"/>
                </a:solidFill>
              </a:rPr>
              <a:t>-верхнем квадранте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605278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Впереди рукоятки молоточка, а также в задненижнем квадранте 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пузырьки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воздуха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113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053" y="188640"/>
            <a:ext cx="86439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Экссудативный средний отит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3200" dirty="0" smtClean="0"/>
              <a:t> </a:t>
            </a:r>
          </a:p>
          <a:p>
            <a:r>
              <a:rPr lang="ru-RU" sz="2400" dirty="0" smtClean="0"/>
              <a:t>Хроническое воспаление среднего уха, в </a:t>
            </a:r>
            <a:r>
              <a:rPr lang="ru-RU" sz="2400" dirty="0" err="1" smtClean="0"/>
              <a:t>этиопатогенезе</a:t>
            </a:r>
            <a:r>
              <a:rPr lang="ru-RU" sz="2400" dirty="0" smtClean="0"/>
              <a:t> которого ключевую роль играет дисфункция слуховой трубы, сопровождающаяся накоплением  экссудата в барабанной полости и наличием </a:t>
            </a:r>
            <a:r>
              <a:rPr lang="ru-RU" sz="2400" dirty="0" err="1" smtClean="0"/>
              <a:t>кондуктивной</a:t>
            </a:r>
            <a:r>
              <a:rPr lang="ru-RU" sz="2400" dirty="0" smtClean="0"/>
              <a:t> тугоухости у детей в возрасте от 2 до 7 лет (в 30,2 % случаев).</a:t>
            </a:r>
          </a:p>
          <a:p>
            <a:endParaRPr lang="ru-RU" sz="2400" dirty="0" smtClean="0"/>
          </a:p>
          <a:p>
            <a:r>
              <a:rPr lang="ru-RU" sz="2400" dirty="0" smtClean="0"/>
              <a:t>Экссудативный средний отит встречается в среднем у 51 – 61% детей в возрасте от 2 до 6 лет и составляет 15-17 % среди всех заболеваний уха</a:t>
            </a:r>
            <a:r>
              <a:rPr lang="ru-RU" sz="2400" dirty="0"/>
              <a:t> </a:t>
            </a:r>
            <a:r>
              <a:rPr lang="ru-RU" dirty="0" smtClean="0"/>
              <a:t>(Володькина В.В., Рецидивирующий экссудативный средний отит у детей, 2006). </a:t>
            </a:r>
          </a:p>
          <a:p>
            <a:endParaRPr lang="ru-RU" sz="2800" dirty="0" smtClean="0"/>
          </a:p>
          <a:p>
            <a:r>
              <a:rPr lang="ru-RU" sz="2800" dirty="0" smtClean="0"/>
              <a:t>Рецидив заболевания отмечается у 20% детей      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Мелешина</a:t>
            </a:r>
            <a:r>
              <a:rPr lang="ru-RU" dirty="0"/>
              <a:t> Н.А.,</a:t>
            </a:r>
            <a:r>
              <a:rPr lang="ru-RU" dirty="0" smtClean="0"/>
              <a:t> 2018).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4" name="Picture 32" descr="https://media.istockphoto.com/vectors/beautiful-hand-pointing-up-vector-id165735017?k=6&amp;m=165735017&amp;s=612x612&amp;w=0&amp;h=d4kJLn0rCx1xPVgi3mnYdMCpDZ4zpriLChdLnVYS-M0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1" t="5105" r="27125" b="9572"/>
          <a:stretch/>
        </p:blipFill>
        <p:spPr bwMode="auto">
          <a:xfrm>
            <a:off x="179512" y="980728"/>
            <a:ext cx="2016224" cy="39847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1714481" y="214290"/>
            <a:ext cx="7429520" cy="564360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600" dirty="0">
                <a:solidFill>
                  <a:srgbClr val="FFFF0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Золотым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стандартом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эффективным методом лечения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экссудативного среднего отита является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шунтирование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buFontTx/>
              <a:buNone/>
            </a:pPr>
            <a:endParaRPr lang="ru-RU" sz="3500" dirty="0">
              <a:solidFill>
                <a:schemeClr val="tx1"/>
              </a:solidFill>
              <a:latin typeface="+mn-lt"/>
            </a:endParaRPr>
          </a:p>
          <a:p>
            <a:pPr>
              <a:buFontTx/>
              <a:buNone/>
            </a:pPr>
            <a:r>
              <a:rPr lang="ru-RU" sz="35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При неэффективности и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рецидивах показана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тщательная коррекция внутриносовых структур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ревизия барабанной полости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6215082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А.И. КРЮКОВ, А.Ю. ИВОЙЛОВ, В.Р. ПАКИНА, В.В. ЯНОВСКИЙ, Н.Р. АКМУЛДИЕВА, 2014 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8890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715378"/>
            <a:ext cx="8569325" cy="6121400"/>
          </a:xfrm>
        </p:spPr>
        <p:txBody>
          <a:bodyPr/>
          <a:lstStyle/>
          <a:p>
            <a:pPr lvl="0" eaLnBrk="1" hangingPunct="1">
              <a:buClr>
                <a:srgbClr val="E3E3FF"/>
              </a:buClr>
              <a:buSzTx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II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- секреторная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стадия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  <a:cs typeface="Arial"/>
              </a:rPr>
              <a:t>от 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cs typeface="Arial"/>
              </a:rPr>
              <a:t>1 до 12 мес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  <a:cs typeface="Arial"/>
              </a:rPr>
              <a:t>.)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миринготомия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тмывание и удаление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жидкого содержимого из барабанной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полости;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введение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вентиляционной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трубки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>
              <a:buFontTx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III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мукозная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стадия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(12-24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мес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лечение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тоже, но главное полностью удалить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вязкую слизь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+mn-lt"/>
              </a:rPr>
              <a:t>В стадии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фиброза (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более 24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мес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)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введение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вентиляционной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трубки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рассечение рубцов;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удаление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организованного экссудата;</a:t>
            </a:r>
          </a:p>
          <a:p>
            <a:pPr>
              <a:buFontTx/>
              <a:buNone/>
            </a:pPr>
            <a:endParaRPr lang="ru-RU" sz="4400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22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81994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Последствия ЭСО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85860"/>
            <a:ext cx="8429684" cy="55367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атрофия и ретракция барабанной перепонки;</a:t>
            </a:r>
          </a:p>
          <a:p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снижение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пневматизации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сосцевидного отростка;</a:t>
            </a:r>
          </a:p>
          <a:p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последующее развитие ателектаза, адгезивного отита или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холестеатомы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стойкая перфорация и хронический отит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7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73860" y="3866981"/>
            <a:ext cx="3673102" cy="252111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Экссудат просматривается через два истонченных участка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б/ п, впереди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 сзади рукоятки молоточка.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6059"/>
            <a:ext cx="2664990" cy="269223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17377"/>
            <a:ext cx="2702077" cy="27496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7" y="3866981"/>
            <a:ext cx="41499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defRPr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язкий секрет, </a:t>
            </a:r>
            <a:r>
              <a:rPr lang="ru-RU" sz="20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тимпаносклероз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</a:t>
            </a:r>
            <a:r>
              <a:rPr lang="ru-RU" sz="20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эпитимпаническая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эрозия.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defRPr/>
            </a:pP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б/п участки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склероза и атрофии.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7308304" y="1700808"/>
            <a:ext cx="576064" cy="2808312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3860" y="319208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Экссудативный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средний отит </a:t>
            </a:r>
          </a:p>
        </p:txBody>
      </p:sp>
    </p:spTree>
    <p:extLst>
      <p:ext uri="{BB962C8B-B14F-4D97-AF65-F5344CB8AC3E}">
        <p14:creationId xmlns="" xmlns:p14="http://schemas.microsoft.com/office/powerpoint/2010/main" val="14545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148263" y="1600200"/>
            <a:ext cx="3672209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  <a:latin typeface="+mn-lt"/>
              </a:rPr>
              <a:t>Мезотимпаническая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холестеатома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видна на уровне овального окна.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Полип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865687" cy="49149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 bwMode="auto">
          <a:xfrm flipH="1">
            <a:off x="2071670" y="2285992"/>
            <a:ext cx="3024336" cy="1224136"/>
          </a:xfrm>
          <a:prstGeom prst="straightConnector1">
            <a:avLst/>
          </a:prstGeom>
          <a:noFill/>
          <a:ln w="76200" cap="flat" cmpd="tri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 стрелкой 4"/>
          <p:cNvCxnSpPr/>
          <p:nvPr/>
        </p:nvCxnSpPr>
        <p:spPr bwMode="auto">
          <a:xfrm rot="10800000" flipV="1">
            <a:off x="2051720" y="4143380"/>
            <a:ext cx="3091784" cy="221724"/>
          </a:xfrm>
          <a:prstGeom prst="straightConnector1">
            <a:avLst/>
          </a:prstGeom>
          <a:noFill/>
          <a:ln w="76200" cap="flat" cmpd="tri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3860" y="319208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Экссудативный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средний отит </a:t>
            </a:r>
          </a:p>
        </p:txBody>
      </p:sp>
    </p:spTree>
    <p:extLst>
      <p:ext uri="{BB962C8B-B14F-4D97-AF65-F5344CB8AC3E}">
        <p14:creationId xmlns="" xmlns:p14="http://schemas.microsoft.com/office/powerpoint/2010/main" val="1980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47441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Анализ возникновения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холестеатом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53867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Наблюдение с 1993 по 2007 -15 лет.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«Число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холестеатом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снижается, так как  стали чаще пользоваться  шунтами, особенно в детском возрасте, тогда во взрослом состоянии уменьшается число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холестеатом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и заболеваний среднего уха »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+mn-lt"/>
            </a:endParaRPr>
          </a:p>
          <a:p>
            <a:pPr algn="r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                    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Prof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 Michael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Gaihede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Дания, 2010г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97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7143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Хирургическое лечение ЭСО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358" y="1700808"/>
            <a:ext cx="81439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Аденотомия</a:t>
            </a:r>
            <a:r>
              <a:rPr lang="ru-RU" sz="2800" dirty="0" smtClean="0"/>
              <a:t> (</a:t>
            </a:r>
            <a:r>
              <a:rPr lang="ru-RU" sz="2800" dirty="0" err="1" smtClean="0"/>
              <a:t>шейверная</a:t>
            </a:r>
            <a:r>
              <a:rPr lang="ru-RU" sz="2800" dirty="0" smtClean="0"/>
              <a:t> предпочтительнее)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Миринготомия</a:t>
            </a: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Тимпаностомия</a:t>
            </a:r>
            <a:r>
              <a:rPr lang="ru-RU" sz="2800" dirty="0" smtClean="0"/>
              <a:t> (</a:t>
            </a:r>
            <a:r>
              <a:rPr lang="ru-RU" sz="2800" dirty="0" err="1" smtClean="0"/>
              <a:t>тимпанотомия</a:t>
            </a:r>
            <a:r>
              <a:rPr lang="ru-RU" sz="2800" dirty="0" smtClean="0"/>
              <a:t>) 97% (4%)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Баллонизация</a:t>
            </a:r>
            <a:r>
              <a:rPr lang="ru-RU" sz="2800" dirty="0" smtClean="0"/>
              <a:t> +/- </a:t>
            </a:r>
            <a:r>
              <a:rPr lang="ru-RU" sz="2800" dirty="0" err="1" smtClean="0"/>
              <a:t>тимпаностомия</a:t>
            </a:r>
            <a:r>
              <a:rPr lang="ru-RU" sz="2800" dirty="0" smtClean="0"/>
              <a:t> 11%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Антромастоидотомия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6109265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Н. А. </a:t>
            </a:r>
            <a:r>
              <a:rPr lang="ru-RU" dirty="0" err="1" smtClean="0">
                <a:latin typeface="Times New Roman"/>
                <a:ea typeface="Times New Roman"/>
              </a:rPr>
              <a:t>Милешина</a:t>
            </a:r>
            <a:r>
              <a:rPr lang="ru-RU" dirty="0" smtClean="0">
                <a:latin typeface="Times New Roman"/>
                <a:ea typeface="Times New Roman"/>
              </a:rPr>
              <a:t>, 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48" y="750075"/>
            <a:ext cx="8715436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Порядок лечения ЭСО у взрослых больных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340768"/>
            <a:ext cx="85725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Санация верхних дыхательных путей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dirty="0" smtClean="0"/>
              <a:t>     Выявление хронической патологии, являющейся причиной </a:t>
            </a:r>
            <a:r>
              <a:rPr lang="ru-RU" sz="2800" dirty="0" err="1" smtClean="0"/>
              <a:t>тубарной</a:t>
            </a:r>
            <a:r>
              <a:rPr lang="ru-RU" sz="2800" dirty="0" smtClean="0"/>
              <a:t> дисфункции, решение вопроса о возможности быстрого излечения или необходимости паллиативного наблюдения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dirty="0" smtClean="0"/>
              <a:t>2.  Лазерная или классическая </a:t>
            </a:r>
            <a:r>
              <a:rPr lang="ru-RU" sz="2800" dirty="0" err="1" smtClean="0"/>
              <a:t>тимпаностомия</a:t>
            </a:r>
            <a:r>
              <a:rPr lang="ru-RU" sz="2800" dirty="0" smtClean="0"/>
              <a:t> и/или </a:t>
            </a:r>
            <a:r>
              <a:rPr lang="ru-RU" sz="2800" dirty="0" err="1" smtClean="0"/>
              <a:t>баллонизация</a:t>
            </a:r>
            <a:r>
              <a:rPr lang="ru-RU" sz="2800" dirty="0" smtClean="0"/>
              <a:t> слуховой трубы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7143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Ежегодно мы оперируем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4612805"/>
              </p:ext>
            </p:extLst>
          </p:nvPr>
        </p:nvGraphicFramePr>
        <p:xfrm>
          <a:off x="500035" y="1422400"/>
          <a:ext cx="8286807" cy="541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293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3D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100-120 детей в возрасте 6 мес. – 18 лет с хроническим ЭСО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центр аудиологии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3D4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152-160детей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возрасте 6 мес. – 18 лет КМДБ№ 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3D4F1"/>
                    </a:solidFill>
                  </a:tcPr>
                </a:tc>
              </a:tr>
              <a:tr h="962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Секреторная стадия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23,5%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/>
                        <a:t>75-60%</a:t>
                      </a:r>
                      <a:endParaRPr lang="ru-RU" sz="2400" dirty="0"/>
                    </a:p>
                  </a:txBody>
                  <a:tcPr/>
                </a:tc>
              </a:tr>
              <a:tr h="293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Мукозная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68,0%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17-30%</a:t>
                      </a:r>
                      <a:endParaRPr lang="ru-RU" sz="2400" dirty="0"/>
                    </a:p>
                  </a:txBody>
                  <a:tcPr/>
                </a:tc>
              </a:tr>
              <a:tr h="293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Фиброзная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8,5%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/>
                        <a:t>8-10%</a:t>
                      </a:r>
                      <a:endParaRPr lang="ru-RU" sz="2400" dirty="0"/>
                    </a:p>
                  </a:txBody>
                  <a:tcPr/>
                </a:tc>
              </a:tr>
              <a:tr h="2930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КАТАРАЛЬНАЯ стадия ЭСО - не требуется хирургическое лечение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72476" cy="16430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Показание к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тимпаностомии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(тип В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тимпанограммы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более 4 мес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40" y="2564904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Неэффективность консервативного</a:t>
            </a:r>
            <a:r>
              <a:rPr lang="en-US" sz="2800" dirty="0" smtClean="0"/>
              <a:t> </a:t>
            </a:r>
            <a:r>
              <a:rPr lang="ru-RU" sz="2800" dirty="0" smtClean="0"/>
              <a:t>лечения при ЭСО</a:t>
            </a:r>
            <a:r>
              <a:rPr lang="en-US" sz="2800" dirty="0" smtClean="0"/>
              <a:t> II</a:t>
            </a:r>
            <a:r>
              <a:rPr lang="ru-RU" sz="2800" dirty="0" smtClean="0"/>
              <a:t>, </a:t>
            </a:r>
            <a:r>
              <a:rPr lang="en-US" sz="2800" dirty="0" smtClean="0"/>
              <a:t>III </a:t>
            </a:r>
            <a:r>
              <a:rPr lang="ru-RU" sz="2800" dirty="0" smtClean="0"/>
              <a:t>и  </a:t>
            </a:r>
            <a:r>
              <a:rPr lang="en-US" sz="2800" dirty="0" smtClean="0"/>
              <a:t>IV</a:t>
            </a:r>
            <a:r>
              <a:rPr lang="ru-RU" sz="2800" dirty="0" smtClean="0"/>
              <a:t> стадии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ЭСО+Наличие</a:t>
            </a:r>
            <a:r>
              <a:rPr lang="ru-RU" sz="2800" dirty="0" smtClean="0"/>
              <a:t> системных заболеваний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Врожденная расщелина неба (+ губы)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521495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Н.А.Мелешина,2018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4801"/>
            <a:ext cx="8640960" cy="623869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>
                <a:solidFill>
                  <a:schemeClr val="bg2">
                    <a:lumMod val="25000"/>
                  </a:schemeClr>
                </a:solidFill>
                <a:cs typeface="Arial"/>
              </a:rPr>
              <a:t>Причины обструкции слуховой трубы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96752"/>
            <a:ext cx="8255458" cy="5072098"/>
          </a:xfrm>
        </p:spPr>
        <p:txBody>
          <a:bodyPr>
            <a:normAutofit/>
          </a:bodyPr>
          <a:lstStyle/>
          <a:p>
            <a:pPr marL="514350" lvl="0" indent="-514350" eaLnBrk="1" hangingPunct="1">
              <a:buSzTx/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cs typeface="Arial"/>
              </a:rPr>
              <a:t>Воспаление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cs typeface="Arial"/>
              </a:rPr>
              <a:t>ее слизистой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cs typeface="Arial"/>
              </a:rPr>
              <a:t>оболочки</a:t>
            </a:r>
          </a:p>
          <a:p>
            <a:pPr marL="514350" lvl="0" indent="-514350" eaLnBrk="1" hangingPunct="1">
              <a:buSzTx/>
              <a:buFont typeface="+mj-lt"/>
              <a:buAutoNum type="arabicPeriod"/>
            </a:pPr>
            <a:endParaRPr lang="ru-RU" sz="28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/>
            </a:endParaRPr>
          </a:p>
          <a:p>
            <a:pPr marL="514350" indent="-514350">
              <a:lnSpc>
                <a:spcPct val="120000"/>
              </a:lnSpc>
              <a:buSzTx/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cs typeface="Arial"/>
              </a:rPr>
              <a:t>ЭСО у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Times New Roman"/>
              </a:rPr>
              <a:t>73,3% детей с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Times New Roman"/>
                <a:cs typeface="Arial"/>
              </a:rPr>
              <a:t>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cs typeface="Arial"/>
              </a:rPr>
              <a:t>деноидными вегетациями и хроническим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cs typeface="Arial"/>
              </a:rPr>
              <a:t>аденоидитом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cs typeface="Arial"/>
              </a:rPr>
              <a:t>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Times New Roman"/>
              </a:rPr>
              <a:t>(</a:t>
            </a:r>
            <a:r>
              <a:rPr lang="ru-RU" sz="1900" dirty="0" err="1" smtClean="0">
                <a:solidFill>
                  <a:schemeClr val="bg2">
                    <a:lumMod val="10000"/>
                  </a:schemeClr>
                </a:solidFill>
                <a:latin typeface="+mn-lt"/>
                <a:ea typeface="Times New Roman"/>
              </a:rPr>
              <a:t>Извин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Times New Roman"/>
              </a:rPr>
              <a:t> А.И., Кузнецова Н.Е., Тюмень, 2013).</a:t>
            </a:r>
          </a:p>
          <a:p>
            <a:pPr marL="514350" indent="-514350">
              <a:lnSpc>
                <a:spcPct val="120000"/>
              </a:lnSpc>
              <a:buSzTx/>
              <a:buFont typeface="+mj-lt"/>
              <a:buAutoNum type="arabicPeriod"/>
            </a:pPr>
            <a:endParaRPr lang="ru-RU" sz="1900" dirty="0" smtClean="0">
              <a:solidFill>
                <a:schemeClr val="bg2">
                  <a:lumMod val="10000"/>
                </a:schemeClr>
              </a:solidFill>
              <a:latin typeface="+mn-lt"/>
              <a:ea typeface="Times New Roman"/>
            </a:endParaRPr>
          </a:p>
          <a:p>
            <a:pPr marL="514350" indent="-514350">
              <a:lnSpc>
                <a:spcPct val="120000"/>
              </a:lnSpc>
              <a:buSzTx/>
              <a:buFont typeface="+mj-lt"/>
              <a:buAutoNum type="arabicPeriod"/>
            </a:pP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cs typeface="Arial"/>
              </a:rPr>
              <a:t>Ангиофиброма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cs typeface="Arial"/>
              </a:rPr>
              <a:t> </a:t>
            </a:r>
          </a:p>
          <a:p>
            <a:pPr marL="514350" indent="-514350">
              <a:lnSpc>
                <a:spcPct val="120000"/>
              </a:lnSpc>
              <a:buSzTx/>
              <a:buFont typeface="+mj-lt"/>
              <a:buAutoNum type="arabicPeriod"/>
            </a:pPr>
            <a:endParaRPr lang="ru-RU" sz="280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  <a:p>
            <a:pPr marL="514350" indent="-514350">
              <a:lnSpc>
                <a:spcPct val="120000"/>
              </a:lnSpc>
              <a:buSzTx/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cs typeface="Arial"/>
              </a:rPr>
              <a:t>Злокачественные опухоли носоглотки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/>
              <a:latin typeface="+mn-lt"/>
              <a:cs typeface="Arial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541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Особые показания к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миринготомии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/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тимпаностомии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у детей с КИ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Развитие острого среднего отита с мастоидитом, периоститом,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субпериостальным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абсцессом у больных, которым была проведена 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Рекомендуется ограничиться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тимпаностомией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передне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-нижнем квадранте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Желательно воздержаться от  манипуляций в области  приемника – стимулятора сосцевидного отростка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Продолжительность  массивной антибактериальной терапии должна быть не менее 10 дней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61436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Н.А.Мелешина,2018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Отоскопия после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тимпаностомии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ÐÐ°ÑÑÐ¸Ð½ÐºÐ¸ Ð¿Ð¾ Ð·Ð°Ð¿ÑÐ¾ÑÑ ÑÑÐ½ÑÑ Ð² ÑÑÐ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4295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Внимание !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8572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Экструзия ВТ происходит самостоятельно в течение </a:t>
            </a:r>
            <a:r>
              <a:rPr lang="ru-RU" sz="4400" b="1" dirty="0" smtClean="0">
                <a:solidFill>
                  <a:srgbClr val="C00000"/>
                </a:solidFill>
              </a:rPr>
              <a:t>8-12 месяцев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Появление отделяемого в НСП должно быть расценено как острый гнойный средний отит, требующий адекватного общепринятого лечения, но без удаления ВТ.                    </a:t>
            </a:r>
          </a:p>
          <a:p>
            <a:r>
              <a:rPr lang="ru-RU" dirty="0" smtClean="0"/>
              <a:t>                                                                                                                                      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Н. А. </a:t>
            </a:r>
            <a:r>
              <a:rPr lang="ru-RU" dirty="0" err="1" smtClean="0">
                <a:latin typeface="Times New Roman"/>
                <a:ea typeface="Times New Roman"/>
              </a:rPr>
              <a:t>Милешина</a:t>
            </a:r>
            <a:r>
              <a:rPr lang="ru-RU" dirty="0" smtClean="0">
                <a:latin typeface="Times New Roman"/>
                <a:ea typeface="Times New Roman"/>
              </a:rPr>
              <a:t>, В.В.Володькина, Е. В. Курбатова</a:t>
            </a:r>
          </a:p>
          <a:p>
            <a:r>
              <a:rPr lang="ru-RU" sz="1200" dirty="0" smtClean="0">
                <a:latin typeface="Times New Roman"/>
                <a:ea typeface="Times New Roman"/>
              </a:rPr>
              <a:t>ЭТАПЫ ВЕДЕНИЯ БОЛЬНЫХ ЭКССУДАТИВНЫМ СРЕДНИМ ОТИТОМ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// Материалы II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Петербургского форума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оториноларингологов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России.- Санкт-Петербург,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Полифорум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.- 2013</a:t>
            </a:r>
            <a:endParaRPr lang="ru-RU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4388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Показания к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баллонизации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Поздние стадии ЭСО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Грубая патология глоточного устья слуховой трубы (эндоскопия)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/>
              <a:t>Рецидивиующее</a:t>
            </a:r>
            <a:r>
              <a:rPr lang="ru-RU" sz="2800" dirty="0" smtClean="0"/>
              <a:t> течение ЭСО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Этапы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баллонизации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4034" name="Picture 2" descr="C:\Users\Людмила\Desktop\ЛЕНОВО\5\IMG_20180521_174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32" t="32515" r="72492" b="40652"/>
          <a:stretch>
            <a:fillRect/>
          </a:stretch>
        </p:blipFill>
        <p:spPr bwMode="auto">
          <a:xfrm>
            <a:off x="357158" y="3071810"/>
            <a:ext cx="2857520" cy="2428892"/>
          </a:xfrm>
          <a:prstGeom prst="rect">
            <a:avLst/>
          </a:prstGeom>
          <a:noFill/>
        </p:spPr>
      </p:pic>
      <p:pic>
        <p:nvPicPr>
          <p:cNvPr id="4" name="Picture 2" descr="C:\Users\Людмила\Desktop\ЛЕНОВО\5\IMG_20180521_174612.jpg"/>
          <p:cNvPicPr>
            <a:picLocks noChangeAspect="1" noChangeArrowheads="1"/>
          </p:cNvPicPr>
          <p:nvPr/>
        </p:nvPicPr>
        <p:blipFill>
          <a:blip r:embed="rId2" cstate="print"/>
          <a:srcRect l="33269" t="32515" r="43055" b="40652"/>
          <a:stretch>
            <a:fillRect/>
          </a:stretch>
        </p:blipFill>
        <p:spPr bwMode="auto">
          <a:xfrm>
            <a:off x="3155847" y="1428736"/>
            <a:ext cx="2773475" cy="2357454"/>
          </a:xfrm>
          <a:prstGeom prst="rect">
            <a:avLst/>
          </a:prstGeom>
          <a:noFill/>
        </p:spPr>
      </p:pic>
      <p:pic>
        <p:nvPicPr>
          <p:cNvPr id="5" name="Picture 2" descr="C:\Users\Людмила\Desktop\ЛЕНОВО\5\IMG_20180521_174612.jpg"/>
          <p:cNvPicPr>
            <a:picLocks noChangeAspect="1" noChangeArrowheads="1"/>
          </p:cNvPicPr>
          <p:nvPr/>
        </p:nvPicPr>
        <p:blipFill>
          <a:blip r:embed="rId2" cstate="print"/>
          <a:srcRect l="66257" t="32515" r="9751" b="40652"/>
          <a:stretch>
            <a:fillRect/>
          </a:stretch>
        </p:blipFill>
        <p:spPr bwMode="auto">
          <a:xfrm>
            <a:off x="5871611" y="3071810"/>
            <a:ext cx="2895616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5929330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Н.А.Милешина</a:t>
            </a:r>
            <a:r>
              <a:rPr lang="ru-RU" dirty="0" smtClean="0"/>
              <a:t>, 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4286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Осложнения ЭСО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Вторичная </a:t>
            </a:r>
            <a:r>
              <a:rPr lang="ru-RU" sz="2400" dirty="0" err="1" smtClean="0"/>
              <a:t>сенсоневральная</a:t>
            </a:r>
            <a:r>
              <a:rPr lang="ru-RU" sz="2400" dirty="0" smtClean="0"/>
              <a:t> тугоухость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Задержка развития речи и интеллекта только временная и только у детей раннего возраста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Адгезивный средний отит (</a:t>
            </a:r>
            <a:r>
              <a:rPr lang="ru-RU" sz="2400" dirty="0" err="1" smtClean="0"/>
              <a:t>ретракционные</a:t>
            </a:r>
            <a:r>
              <a:rPr lang="ru-RU" sz="2400" dirty="0" smtClean="0"/>
              <a:t> карманы, ателектазы, </a:t>
            </a:r>
            <a:r>
              <a:rPr lang="ru-RU" sz="2400" dirty="0" err="1" smtClean="0"/>
              <a:t>мирингосклероз</a:t>
            </a:r>
            <a:r>
              <a:rPr lang="ru-RU" sz="2400" dirty="0" smtClean="0"/>
              <a:t>, </a:t>
            </a:r>
            <a:r>
              <a:rPr lang="ru-RU" sz="2400" dirty="0" err="1" smtClean="0"/>
              <a:t>тимпаносклероз</a:t>
            </a:r>
            <a:r>
              <a:rPr lang="ru-RU" sz="24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Хронический средний отит, </a:t>
            </a:r>
            <a:r>
              <a:rPr lang="ru-RU" sz="2400" dirty="0" err="1" smtClean="0"/>
              <a:t>холестеатома</a:t>
            </a:r>
            <a:endParaRPr lang="ru-R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Остеит, эрозия длинного отростка наковальни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Лабиринтит (только при наличии врожденной фистулы)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Эффективность лечения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Тактика лечения и ведения больных </a:t>
            </a:r>
            <a:r>
              <a:rPr lang="ru-RU" sz="2800" dirty="0" smtClean="0">
                <a:solidFill>
                  <a:srgbClr val="C00000"/>
                </a:solidFill>
              </a:rPr>
              <a:t>в зависимости от стадии ЭСО </a:t>
            </a:r>
            <a:r>
              <a:rPr lang="ru-RU" sz="2800" dirty="0" smtClean="0"/>
              <a:t>позволяет достигнуть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-восстановления слуховой функции у большинства больных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-снизить частоту рецидивов заболевания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110178"/>
          </a:xfrm>
          <a:effectLst>
            <a:glow rad="101600">
              <a:srgbClr val="7030A0">
                <a:alpha val="60000"/>
              </a:srgbClr>
            </a:glow>
            <a:outerShdw blurRad="57150" dist="38100" dir="5400000" algn="ctr" rotWithShape="0">
              <a:schemeClr val="accent4">
                <a:shade val="9000"/>
                <a:alpha val="48000"/>
                <a:satMod val="105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    Людмила Афанасьевна Торопова  </a:t>
            </a:r>
          </a:p>
          <a:p>
            <a:pPr algn="ctr"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(8 904 895 83 03)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ea typeface="SimSun-ExtB" panose="02010609060101010101" pitchFamily="49" charset="-122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ФГБОУ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ВО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КрасГМУ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 им. проф. В.Ф.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Войно-Ясенецкого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 МЗ России, Кафедра ЛОР-болезней с курсом ПО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SimSun-ExtB" panose="02010609060101010101" pitchFamily="49" charset="-122"/>
              </a:rPr>
              <a:t>КГБУЗ Краевая межрайонная детская больница №4</a:t>
            </a:r>
            <a:endParaRPr lang="ru-RU" dirty="0">
              <a:solidFill>
                <a:schemeClr val="bg2">
                  <a:lumMod val="25000"/>
                </a:schemeClr>
              </a:solidFill>
              <a:ea typeface="SimSun-ExtB" panose="02010609060101010101" pitchFamily="49" charset="-122"/>
            </a:endParaRPr>
          </a:p>
          <a:p>
            <a:pPr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>
              <a:buNone/>
            </a:pP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474893"/>
              </p:ext>
            </p:extLst>
          </p:nvPr>
        </p:nvGraphicFramePr>
        <p:xfrm>
          <a:off x="285719" y="409537"/>
          <a:ext cx="8572561" cy="6226114"/>
        </p:xfrm>
        <a:graphic>
          <a:graphicData uri="http://schemas.openxmlformats.org/drawingml/2006/table">
            <a:tbl>
              <a:tblPr/>
              <a:tblGrid>
                <a:gridCol w="1857389"/>
                <a:gridCol w="928694"/>
                <a:gridCol w="724288"/>
                <a:gridCol w="918786"/>
                <a:gridCol w="769009"/>
                <a:gridCol w="874065"/>
                <a:gridCol w="812535"/>
                <a:gridCol w="901977"/>
                <a:gridCol w="785818"/>
              </a:tblGrid>
              <a:tr h="117814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Дети, </a:t>
                      </a:r>
                      <a:r>
                        <a:rPr lang="ru-RU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получавших лечение в условиях КМДБ №4 всего, в том числе по поводу аденоидов 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аденоидов + ЭСО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2018 (9 </a:t>
                      </a: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мес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+mn-lt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число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число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число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Выписано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2718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2718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2495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01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J35/1-35/2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Аденоиды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1249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1313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48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1247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1008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48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27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J35/1-35/2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Аденоиды 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Н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68.0</a:t>
                      </a:r>
                      <a:r>
                        <a:rPr lang="ru-RU" sz="2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ЭСО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161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12,2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0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Лечебная помощь должна основываться на представлениях о гистологических изменениях слизистой оболочки среднего уха при ЭСО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9454" y="650083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Н.А.Мелешина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78592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554539"/>
              </p:ext>
            </p:extLst>
          </p:nvPr>
        </p:nvGraphicFramePr>
        <p:xfrm>
          <a:off x="285720" y="2052847"/>
          <a:ext cx="8572560" cy="4198429"/>
        </p:xfrm>
        <a:graphic>
          <a:graphicData uri="http://schemas.openxmlformats.org/drawingml/2006/table">
            <a:tbl>
              <a:tblPr/>
              <a:tblGrid>
                <a:gridCol w="2526649"/>
                <a:gridCol w="6045911"/>
              </a:tblGrid>
              <a:tr h="1012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катаральная –1 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+mn-lt"/>
                          <a:ea typeface="Times New Roman"/>
                          <a:cs typeface="Times New Roman"/>
                        </a:rPr>
                        <a:t>Плоский эпителий перерождается в секретирующий, формируются слизистые железы  (1мес.)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67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 –  секреторная – </a:t>
                      </a:r>
                      <a:endParaRPr lang="ru-RU" sz="1800" b="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1 до 12 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+mn-lt"/>
                          <a:ea typeface="Times New Roman"/>
                          <a:cs typeface="Times New Roman"/>
                        </a:rPr>
                        <a:t>Развитие патологически высокой плотности бокаловидных клеток и слизистых желез, накопление секрета (4 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1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  </a:t>
                      </a:r>
                      <a:r>
                        <a:rPr lang="ru-RU" sz="1800" b="0" i="0" dirty="0" err="1">
                          <a:latin typeface="+mn-lt"/>
                          <a:ea typeface="Times New Roman"/>
                          <a:cs typeface="Times New Roman"/>
                        </a:rPr>
                        <a:t>мукозная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      – от 12 до </a:t>
                      </a: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ru-RU" sz="1800" b="0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мес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фиброзная    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– более 24 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54">
                <a:tc gridSpan="2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Дегенерация желез, нормализация слизистой (при нормализации функции  ЕТ)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0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Лечебная помощь должна основываться на представлениях о гистологических изменениях слизистой оболочки среднего уха при ЭСО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9454" y="650083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Н.А.Мелешина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78592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554539"/>
              </p:ext>
            </p:extLst>
          </p:nvPr>
        </p:nvGraphicFramePr>
        <p:xfrm>
          <a:off x="285720" y="1619214"/>
          <a:ext cx="8501122" cy="4887766"/>
        </p:xfrm>
        <a:graphic>
          <a:graphicData uri="http://schemas.openxmlformats.org/drawingml/2006/table">
            <a:tbl>
              <a:tblPr/>
              <a:tblGrid>
                <a:gridCol w="2000264"/>
                <a:gridCol w="4786346"/>
                <a:gridCol w="1714512"/>
              </a:tblGrid>
              <a:tr h="1007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катаральная –1 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+mn-lt"/>
                          <a:ea typeface="Times New Roman"/>
                          <a:cs typeface="Times New Roman"/>
                        </a:rPr>
                        <a:t>Плоский эпителий перерождается в секретирующий, формируются слизистые железы  (1мес.)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Острый ЭСО до 3 недель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 –  секреторная – </a:t>
                      </a:r>
                      <a:endParaRPr lang="ru-RU" sz="1800" b="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1 до 12 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latin typeface="+mn-lt"/>
                          <a:ea typeface="Times New Roman"/>
                          <a:cs typeface="Times New Roman"/>
                        </a:rPr>
                        <a:t>Развитие патологически высокой плотности бокаловидных клеток и слизистых желез, накопление секрета (4 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err="1">
                          <a:latin typeface="+mn-lt"/>
                          <a:ea typeface="Times New Roman"/>
                          <a:cs typeface="Times New Roman"/>
                        </a:rPr>
                        <a:t>Подострая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форма  3-8 </a:t>
                      </a:r>
                      <a:r>
                        <a:rPr lang="ru-RU" sz="1800" b="0" i="0" dirty="0" err="1">
                          <a:latin typeface="+mn-lt"/>
                          <a:ea typeface="Times New Roman"/>
                          <a:cs typeface="Times New Roman"/>
                        </a:rPr>
                        <a:t>нед</a:t>
                      </a: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  </a:t>
                      </a:r>
                      <a:r>
                        <a:rPr lang="ru-RU" sz="1800" b="0" i="0" dirty="0" err="1">
                          <a:latin typeface="+mn-lt"/>
                          <a:ea typeface="Times New Roman"/>
                          <a:cs typeface="Times New Roman"/>
                        </a:rPr>
                        <a:t>мукозная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      – от 12 до </a:t>
                      </a: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ru-RU" sz="1800" b="0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мес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Хронический ЭСО- более 8 недель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latin typeface="+mn-lt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800" b="0" i="0" dirty="0" smtClean="0">
                          <a:latin typeface="+mn-lt"/>
                          <a:ea typeface="Times New Roman"/>
                          <a:cs typeface="Times New Roman"/>
                        </a:rPr>
                        <a:t>фиброзная    </a:t>
                      </a: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– более 24 мес.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53">
                <a:tc gridSpan="3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latin typeface="+mn-lt"/>
                          <a:ea typeface="Times New Roman"/>
                          <a:cs typeface="Times New Roman"/>
                        </a:rPr>
                        <a:t>Дегенерация желез, нормализация слизистой (при нормализации функции  ЕТ)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32656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Обязательные методы диагностики ЭСО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48" y="6131502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Н.А.Мелешина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3478822"/>
              </p:ext>
            </p:extLst>
          </p:nvPr>
        </p:nvGraphicFramePr>
        <p:xfrm>
          <a:off x="392877" y="1556792"/>
          <a:ext cx="8286808" cy="449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992"/>
                <a:gridCol w="2091816"/>
              </a:tblGrid>
              <a:tr h="48593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Вид обследования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%</a:t>
                      </a:r>
                      <a:endParaRPr lang="ru-RU" sz="28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85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atin typeface="+mn-lt"/>
                        </a:rPr>
                        <a:t>Отомикроскопия</a:t>
                      </a:r>
                      <a:endParaRPr lang="ru-RU" sz="2800" dirty="0" smtClean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+mn-lt"/>
                        </a:rPr>
                        <a:t>100</a:t>
                      </a:r>
                      <a:endParaRPr lang="ru-RU" sz="28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8593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800" dirty="0" smtClean="0">
                          <a:latin typeface="+mn-lt"/>
                        </a:rPr>
                        <a:t>Акустическая </a:t>
                      </a:r>
                      <a:r>
                        <a:rPr lang="ru-RU" sz="2800" dirty="0" err="1" smtClean="0">
                          <a:latin typeface="+mn-lt"/>
                        </a:rPr>
                        <a:t>импедансометрия</a:t>
                      </a:r>
                      <a:endParaRPr lang="ru-RU" sz="28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80 ?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18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+mn-lt"/>
                        </a:rPr>
                        <a:t>Аудиометрия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+mn-lt"/>
                        </a:rPr>
                        <a:t>35-45 (95%)</a:t>
                      </a:r>
                      <a:endParaRPr lang="ru-RU" sz="28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57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+mn-lt"/>
                        </a:rPr>
                        <a:t>Эндоскопия носоглотки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78 ?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686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+mn-lt"/>
                        </a:rPr>
                        <a:t>КТ височных костей - в случаях упорных рецидивов и с целью дифференциальной диагностики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8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+mn-lt"/>
                        </a:rPr>
                        <a:t>0,5</a:t>
                      </a:r>
                      <a:endParaRPr lang="ru-RU" sz="28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5571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Диагностика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(ЭСО встречается чаще, чем диагностируется)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396262"/>
            <a:ext cx="85725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Анамнез: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Асимптоматическое</a:t>
            </a:r>
            <a:r>
              <a:rPr lang="ru-RU" sz="2000" dirty="0" smtClean="0"/>
              <a:t> начало, особенно у детей младшего возраста, отсутствие признаков острого воспаления и боли, нарушение слуха и речевые расстройства, рецидивирующие средние отиты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Отоскопия: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Прозрачность, цвет, положение, подвижность БП, экссудат</a:t>
            </a:r>
          </a:p>
          <a:p>
            <a:r>
              <a:rPr lang="ru-RU" sz="2000" b="1" dirty="0" err="1" smtClean="0">
                <a:solidFill>
                  <a:srgbClr val="C00000"/>
                </a:solidFill>
              </a:rPr>
              <a:t>Тимпанометрия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Аудиометрия:</a:t>
            </a:r>
          </a:p>
          <a:p>
            <a:r>
              <a:rPr lang="ru-RU" sz="2000" dirty="0" smtClean="0"/>
              <a:t>                                                                </a:t>
            </a:r>
            <a:r>
              <a:rPr lang="ru-RU" sz="2000" dirty="0" err="1" smtClean="0"/>
              <a:t>Кондуктивная</a:t>
            </a:r>
            <a:r>
              <a:rPr lang="ru-RU" sz="2000" dirty="0" smtClean="0"/>
              <a:t>  </a:t>
            </a:r>
          </a:p>
          <a:p>
            <a:r>
              <a:rPr lang="ru-RU" sz="2000" dirty="0" smtClean="0"/>
              <a:t>                                                                тугоухость </a:t>
            </a:r>
            <a:r>
              <a:rPr lang="en-US" sz="2000" dirty="0" smtClean="0"/>
              <a:t>I</a:t>
            </a:r>
            <a:r>
              <a:rPr lang="ru-RU" sz="2000" dirty="0" smtClean="0"/>
              <a:t> степени</a:t>
            </a:r>
            <a:endParaRPr lang="en-US" sz="2000" dirty="0" smtClean="0"/>
          </a:p>
          <a:p>
            <a:r>
              <a:rPr lang="ru-RU" sz="2000" dirty="0" smtClean="0"/>
              <a:t>                                                               </a:t>
            </a:r>
            <a:r>
              <a:rPr lang="en-US" sz="2000" dirty="0" smtClean="0"/>
              <a:t> (16-40</a:t>
            </a:r>
            <a:r>
              <a:rPr lang="ru-RU" sz="2000" dirty="0" smtClean="0"/>
              <a:t>дБ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03" t="21111" r="47501" b="37778"/>
          <a:stretch/>
        </p:blipFill>
        <p:spPr bwMode="auto">
          <a:xfrm>
            <a:off x="755576" y="4509120"/>
            <a:ext cx="2644080" cy="146801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Эндоскопия носоглотки 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19" y="1556792"/>
            <a:ext cx="8392783" cy="455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Оценить состояние: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слизистой оболочки носа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наличие гиперплазии глоточной миндалины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вид </a:t>
            </a:r>
            <a:r>
              <a:rPr lang="ru-RU" sz="2800" dirty="0" err="1" smtClean="0"/>
              <a:t>тубарных</a:t>
            </a:r>
            <a:r>
              <a:rPr lang="ru-RU" sz="2800" dirty="0" smtClean="0"/>
              <a:t> валиков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состояние глоточного устья слуховой трубы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наличие патологического отделяемого, его характер</a:t>
            </a:r>
            <a:endParaRPr lang="ru-RU" sz="2800" dirty="0"/>
          </a:p>
        </p:txBody>
      </p:sp>
      <p:pic>
        <p:nvPicPr>
          <p:cNvPr id="3" name="Picture 2" descr="https://i.ytimg.com/vi/mW78PujIf64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42" r="13376"/>
          <a:stretch/>
        </p:blipFill>
        <p:spPr bwMode="auto">
          <a:xfrm>
            <a:off x="6921007" y="1025352"/>
            <a:ext cx="1757496" cy="17555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2233</TotalTime>
  <Words>1636</Words>
  <Application>Microsoft Office PowerPoint</Application>
  <PresentationFormat>Экран (4:3)</PresentationFormat>
  <Paragraphs>282</Paragraphs>
  <Slides>37</Slides>
  <Notes>2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Исполнительная</vt:lpstr>
      <vt:lpstr>   Особенности течения и тактика ведения детей с  экссудативным средним отитом  в Красноярском  крае</vt:lpstr>
      <vt:lpstr>Слайд 2</vt:lpstr>
      <vt:lpstr>Причины обструкции слуховой трубы</vt:lpstr>
      <vt:lpstr>Слайд 4</vt:lpstr>
      <vt:lpstr>Слайд 5</vt:lpstr>
      <vt:lpstr>Слайд 6</vt:lpstr>
      <vt:lpstr>Слайд 7</vt:lpstr>
      <vt:lpstr>Диагностика  (ЭСО встречается чаще, чем диагностируется)</vt:lpstr>
      <vt:lpstr>Эндоскопия носоглотки </vt:lpstr>
      <vt:lpstr>Дифференциальная диагностика ЭСО</vt:lpstr>
      <vt:lpstr>Причины появления секрета в среднем ухе</vt:lpstr>
      <vt:lpstr>Обследование дополнительное</vt:lpstr>
      <vt:lpstr>Слайд 13</vt:lpstr>
      <vt:lpstr>Порядок оказания медицинской помощи</vt:lpstr>
      <vt:lpstr> Консервативное лечение ЭСО</vt:lpstr>
      <vt:lpstr>Слайд 16</vt:lpstr>
      <vt:lpstr>Слайд 17</vt:lpstr>
      <vt:lpstr> Прогноз и клинический исход</vt:lpstr>
      <vt:lpstr>Слайд 19</vt:lpstr>
      <vt:lpstr>Слайд 20</vt:lpstr>
      <vt:lpstr>Слайд 21</vt:lpstr>
      <vt:lpstr>Последствия ЭСО</vt:lpstr>
      <vt:lpstr>Слайд 23</vt:lpstr>
      <vt:lpstr>Слайд 24</vt:lpstr>
      <vt:lpstr>   Анализ возникновения холестеатом</vt:lpstr>
      <vt:lpstr>Хирургическое лечение ЭСО</vt:lpstr>
      <vt:lpstr>Порядок лечения ЭСО у взрослых больных</vt:lpstr>
      <vt:lpstr>Ежегодно мы оперируем</vt:lpstr>
      <vt:lpstr>Показание к тимпаностомии (тип В тимпанограммы более 4 мес.)</vt:lpstr>
      <vt:lpstr>Особые показания к миринготомии/ тимпаностомии у детей с КИ</vt:lpstr>
      <vt:lpstr>Отоскопия после тимпаностомии</vt:lpstr>
      <vt:lpstr>Внимание !</vt:lpstr>
      <vt:lpstr>Показания к баллонизации</vt:lpstr>
      <vt:lpstr>Этапы баллонизации</vt:lpstr>
      <vt:lpstr>Осложнения ЭСО</vt:lpstr>
      <vt:lpstr>Эффективность лечения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170</cp:revision>
  <cp:lastPrinted>2013-11-27T22:33:03Z</cp:lastPrinted>
  <dcterms:created xsi:type="dcterms:W3CDTF">2013-11-23T09:44:10Z</dcterms:created>
  <dcterms:modified xsi:type="dcterms:W3CDTF">2018-11-15T16:17:43Z</dcterms:modified>
</cp:coreProperties>
</file>