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1"/>
  </p:notesMasterIdLst>
  <p:sldIdLst>
    <p:sldId id="258" r:id="rId2"/>
    <p:sldId id="504" r:id="rId3"/>
    <p:sldId id="511" r:id="rId4"/>
    <p:sldId id="534" r:id="rId5"/>
    <p:sldId id="558" r:id="rId6"/>
    <p:sldId id="538" r:id="rId7"/>
    <p:sldId id="539" r:id="rId8"/>
    <p:sldId id="537" r:id="rId9"/>
    <p:sldId id="540" r:id="rId10"/>
    <p:sldId id="557" r:id="rId11"/>
    <p:sldId id="559" r:id="rId12"/>
    <p:sldId id="541" r:id="rId13"/>
    <p:sldId id="542" r:id="rId14"/>
    <p:sldId id="543" r:id="rId15"/>
    <p:sldId id="545" r:id="rId16"/>
    <p:sldId id="546" r:id="rId17"/>
    <p:sldId id="547" r:id="rId18"/>
    <p:sldId id="561" r:id="rId19"/>
    <p:sldId id="548" r:id="rId20"/>
    <p:sldId id="549" r:id="rId21"/>
    <p:sldId id="562" r:id="rId22"/>
    <p:sldId id="550" r:id="rId23"/>
    <p:sldId id="551" r:id="rId24"/>
    <p:sldId id="563" r:id="rId25"/>
    <p:sldId id="552" r:id="rId26"/>
    <p:sldId id="553" r:id="rId27"/>
    <p:sldId id="554" r:id="rId28"/>
    <p:sldId id="555" r:id="rId29"/>
    <p:sldId id="556" r:id="rId30"/>
    <p:sldId id="516" r:id="rId31"/>
    <p:sldId id="505" r:id="rId32"/>
    <p:sldId id="564" r:id="rId33"/>
    <p:sldId id="565" r:id="rId34"/>
    <p:sldId id="566" r:id="rId35"/>
    <p:sldId id="567" r:id="rId36"/>
    <p:sldId id="568" r:id="rId37"/>
    <p:sldId id="569" r:id="rId38"/>
    <p:sldId id="570" r:id="rId39"/>
    <p:sldId id="571" r:id="rId40"/>
    <p:sldId id="572" r:id="rId41"/>
    <p:sldId id="573" r:id="rId42"/>
    <p:sldId id="574" r:id="rId43"/>
    <p:sldId id="437" r:id="rId44"/>
    <p:sldId id="441" r:id="rId45"/>
    <p:sldId id="442" r:id="rId46"/>
    <p:sldId id="443" r:id="rId47"/>
    <p:sldId id="444" r:id="rId48"/>
    <p:sldId id="445" r:id="rId49"/>
    <p:sldId id="447" r:id="rId50"/>
    <p:sldId id="446" r:id="rId51"/>
    <p:sldId id="448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6" r:id="rId60"/>
    <p:sldId id="457" r:id="rId61"/>
    <p:sldId id="458" r:id="rId62"/>
    <p:sldId id="459" r:id="rId63"/>
    <p:sldId id="509" r:id="rId64"/>
    <p:sldId id="508" r:id="rId65"/>
    <p:sldId id="517" r:id="rId66"/>
    <p:sldId id="519" r:id="rId67"/>
    <p:sldId id="270" r:id="rId68"/>
    <p:sldId id="271" r:id="rId69"/>
    <p:sldId id="273" r:id="rId70"/>
    <p:sldId id="341" r:id="rId71"/>
    <p:sldId id="346" r:id="rId72"/>
    <p:sldId id="342" r:id="rId73"/>
    <p:sldId id="343" r:id="rId74"/>
    <p:sldId id="344" r:id="rId75"/>
    <p:sldId id="345" r:id="rId76"/>
    <p:sldId id="274" r:id="rId77"/>
    <p:sldId id="347" r:id="rId78"/>
    <p:sldId id="348" r:id="rId79"/>
    <p:sldId id="349" r:id="rId80"/>
    <p:sldId id="275" r:id="rId81"/>
    <p:sldId id="276" r:id="rId82"/>
    <p:sldId id="277" r:id="rId83"/>
    <p:sldId id="278" r:id="rId84"/>
    <p:sldId id="279" r:id="rId85"/>
    <p:sldId id="280" r:id="rId86"/>
    <p:sldId id="281" r:id="rId87"/>
    <p:sldId id="285" r:id="rId88"/>
    <p:sldId id="282" r:id="rId89"/>
    <p:sldId id="286" r:id="rId90"/>
    <p:sldId id="283" r:id="rId91"/>
    <p:sldId id="284" r:id="rId92"/>
    <p:sldId id="287" r:id="rId93"/>
    <p:sldId id="288" r:id="rId94"/>
    <p:sldId id="289" r:id="rId95"/>
    <p:sldId id="290" r:id="rId96"/>
    <p:sldId id="291" r:id="rId97"/>
    <p:sldId id="351" r:id="rId98"/>
    <p:sldId id="293" r:id="rId99"/>
    <p:sldId id="292" r:id="rId100"/>
    <p:sldId id="352" r:id="rId101"/>
    <p:sldId id="354" r:id="rId102"/>
    <p:sldId id="355" r:id="rId103"/>
    <p:sldId id="460" r:id="rId104"/>
    <p:sldId id="461" r:id="rId105"/>
    <p:sldId id="462" r:id="rId106"/>
    <p:sldId id="463" r:id="rId107"/>
    <p:sldId id="464" r:id="rId108"/>
    <p:sldId id="465" r:id="rId109"/>
    <p:sldId id="466" r:id="rId110"/>
    <p:sldId id="467" r:id="rId111"/>
    <p:sldId id="468" r:id="rId112"/>
    <p:sldId id="474" r:id="rId113"/>
    <p:sldId id="471" r:id="rId114"/>
    <p:sldId id="472" r:id="rId115"/>
    <p:sldId id="473" r:id="rId116"/>
    <p:sldId id="475" r:id="rId117"/>
    <p:sldId id="476" r:id="rId118"/>
    <p:sldId id="520" r:id="rId119"/>
    <p:sldId id="521" r:id="rId1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8" d="100"/>
          <a:sy n="78" d="100"/>
        </p:scale>
        <p:origin x="102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240CF-FEF5-4B70-A908-74C6D06CB4EC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A79FA-4492-46EF-A8DF-F51477BC6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7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79FA-4492-46EF-A8DF-F51477BC6A4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4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8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8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4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2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8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6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4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5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3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3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596" y="4071942"/>
            <a:ext cx="813690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Лекция № </a:t>
            </a:r>
            <a:r>
              <a:rPr lang="ru-RU" sz="2000" b="1" dirty="0" smtClean="0">
                <a:solidFill>
                  <a:srgbClr val="002060"/>
                </a:solidFill>
              </a:rPr>
              <a:t>13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для </a:t>
            </a:r>
            <a:r>
              <a:rPr lang="ru-RU" sz="2000" b="1" dirty="0">
                <a:solidFill>
                  <a:srgbClr val="002060"/>
                </a:solidFill>
              </a:rPr>
              <a:t>специальности 060609 – «Медицинская кибернетика»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(очная форма обучения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к.б.н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Ермакова И.Г.</a:t>
            </a:r>
            <a:r>
              <a:rPr lang="ru-RU" sz="2000" dirty="0" smtClean="0"/>
              <a:t>  </a:t>
            </a:r>
            <a:endParaRPr lang="ru-RU" sz="2000" dirty="0"/>
          </a:p>
          <a:p>
            <a:pPr algn="ctr"/>
            <a:endParaRPr lang="ru-RU" dirty="0"/>
          </a:p>
          <a:p>
            <a:pPr algn="ctr"/>
            <a:r>
              <a:rPr lang="ru-RU" sz="2000" dirty="0"/>
              <a:t>Красноярск </a:t>
            </a:r>
            <a:r>
              <a:rPr lang="ru-RU" sz="2000" dirty="0" smtClean="0"/>
              <a:t>2015</a:t>
            </a:r>
            <a:endParaRPr lang="ru-RU" sz="2000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4213" y="2847975"/>
            <a:ext cx="7516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2910" y="285728"/>
            <a:ext cx="82089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Красноярский государственный медицинский университет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 им. В.Ф. </a:t>
            </a:r>
            <a:r>
              <a:rPr lang="ru-RU" sz="2000" dirty="0" err="1"/>
              <a:t>Войно-Ясенецкого</a:t>
            </a:r>
            <a:endParaRPr lang="ru-RU" sz="2000" dirty="0"/>
          </a:p>
          <a:p>
            <a:pPr algn="ctr" eaLnBrk="1" hangingPunct="1">
              <a:spcBef>
                <a:spcPct val="50000"/>
              </a:spcBef>
            </a:pPr>
            <a:r>
              <a:rPr lang="ru-RU" sz="2000" dirty="0"/>
              <a:t>Кафедра Биологии с экологией и курсом фармакогнозии</a:t>
            </a:r>
          </a:p>
          <a:p>
            <a:pPr eaLnBrk="1" hangingPunct="1"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214282" y="2071678"/>
            <a:ext cx="87154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Эволюционная биология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Эволюция беспозвоночных (1)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4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c.pics.livejournal.com/alex_anpilogov/72540762/263813/26381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0" y="908720"/>
            <a:ext cx="8928992" cy="409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580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142984"/>
            <a:ext cx="8092008" cy="493714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Гребневики, живущие у поверхности воды, обычно прозрачны и бесцветны. Глубоководные виды, напротив, имеют яркую пигментацию (например, вид «красная </a:t>
            </a:r>
            <a:r>
              <a:rPr lang="ru-RU" sz="2400" dirty="0" err="1" smtClean="0">
                <a:solidFill>
                  <a:schemeClr val="tx1"/>
                </a:solidFill>
              </a:rPr>
              <a:t>Тортуга</a:t>
            </a:r>
            <a:r>
              <a:rPr lang="ru-RU" sz="2400" dirty="0" smtClean="0">
                <a:solidFill>
                  <a:schemeClr val="tx1"/>
                </a:solidFill>
              </a:rPr>
              <a:t>».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Ресничные гребни планктонных форм создают подобия радуги, вызванные преломлением света на вибрирующих ресничках.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Есть виды способны к биолюминесценции, излучаемый ими свет имеет синий либо зеленый оттенок и виден только в темноте.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LightRefractsOf comb-rows of ctenophore Mertensia ov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540" y="214290"/>
            <a:ext cx="3206420" cy="5446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135729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Эффект радуги, вызванный преломлением света о гребни </a:t>
            </a:r>
            <a:r>
              <a:rPr lang="ru-RU" sz="2400" i="1" dirty="0" smtClean="0"/>
              <a:t>Mertensia </a:t>
            </a:r>
            <a:r>
              <a:rPr lang="ru-RU" sz="2400" i="1" dirty="0" err="1" smtClean="0"/>
              <a:t>ovum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Правая нижняя часть тела регенерирует после повреждения.</a:t>
            </a:r>
            <a:endParaRPr lang="ru-RU" sz="24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ile:Ctenoph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151" y="285728"/>
            <a:ext cx="4167044" cy="5303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48" y="2071678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Неклассифицированный вид  Tortugas </a:t>
            </a:r>
            <a:r>
              <a:rPr lang="ru-RU" sz="2400" dirty="0" err="1" smtClean="0"/>
              <a:t>red</a:t>
            </a:r>
            <a:r>
              <a:rPr lang="ru-RU" sz="2400" dirty="0" smtClean="0"/>
              <a:t>: видны щупальца и </a:t>
            </a:r>
            <a:r>
              <a:rPr lang="ru-RU" sz="2400" dirty="0" err="1" smtClean="0"/>
              <a:t>тентиллы</a:t>
            </a:r>
            <a:r>
              <a:rPr lang="ru-RU" sz="2400" dirty="0" smtClean="0"/>
              <a:t> (выросты на щупальцах).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85728"/>
            <a:ext cx="8028384" cy="8382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i="1" dirty="0" smtClean="0"/>
              <a:t> </a:t>
            </a:r>
            <a:r>
              <a:rPr lang="ru-RU" dirty="0" smtClean="0"/>
              <a:t>Билатеральные  животные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3928"/>
            <a:ext cx="7200800" cy="5519782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Один из крупных ароморфозов, произошедших в протерозойскую эру, появление </a:t>
            </a:r>
            <a:r>
              <a:rPr lang="ru-RU" sz="2400" b="1" i="1" dirty="0" smtClean="0"/>
              <a:t>билатеральности</a:t>
            </a:r>
            <a:r>
              <a:rPr lang="ru-RU" sz="2400" dirty="0" smtClean="0"/>
              <a:t>.</a:t>
            </a:r>
          </a:p>
          <a:p>
            <a:pPr lvl="1"/>
            <a:r>
              <a:rPr lang="ru-RU" sz="2400" dirty="0" smtClean="0"/>
              <a:t>Билатеральность - </a:t>
            </a:r>
            <a:r>
              <a:rPr lang="ru-RU" sz="2400" b="1" i="1" dirty="0" smtClean="0"/>
              <a:t>двусторонняя (двубоковая) симметрия</a:t>
            </a:r>
            <a:r>
              <a:rPr lang="ru-RU" sz="2400" dirty="0" smtClean="0"/>
              <a:t> у организмов, выражающаяся в том, что их тело состоит из двух половин, являющихся зеркальным отражением друг друга.</a:t>
            </a:r>
          </a:p>
          <a:p>
            <a:r>
              <a:rPr lang="ru-RU" sz="2400" dirty="0" smtClean="0"/>
              <a:t>Двусторонняя симметрия давала новые преимущества:</a:t>
            </a:r>
          </a:p>
          <a:p>
            <a:pPr lvl="1"/>
            <a:r>
              <a:rPr lang="ru-RU" sz="2400" b="1" i="1" dirty="0" smtClean="0"/>
              <a:t>спинная сторона выполняла защитную функцию, </a:t>
            </a:r>
          </a:p>
          <a:p>
            <a:pPr lvl="1"/>
            <a:r>
              <a:rPr lang="ru-RU" sz="2400" b="1" i="1" dirty="0" smtClean="0"/>
              <a:t>брюшная — обеспечивала движение и захват пищи,</a:t>
            </a:r>
          </a:p>
          <a:p>
            <a:pPr lvl="1"/>
            <a:r>
              <a:rPr lang="ru-RU" sz="2400" b="1" i="1" dirty="0" smtClean="0"/>
              <a:t>в переднем конце развивались органы чувств, а затем — нервные узлы и головной мозг</a:t>
            </a:r>
            <a:r>
              <a:rPr lang="ru-RU" sz="2400" dirty="0" smtClean="0"/>
              <a:t>, </a:t>
            </a:r>
            <a:r>
              <a:rPr lang="ru-RU" sz="2400" b="1" i="1" dirty="0" smtClean="0"/>
              <a:t>что значительно повысило жизненную активность животных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65126"/>
            <a:ext cx="7327726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Трёхслойные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25625"/>
            <a:ext cx="7327726" cy="43513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Дальнейшие развитие животного мира связано с появлением первых трехслойных животных, похожих на примитивных свободноживущих ресничных червей и произошедших от древних примитивных двухслойных животных.</a:t>
            </a:r>
            <a:endParaRPr lang="ru-RU" sz="2800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42984"/>
            <a:ext cx="7928912" cy="49292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Трехслойное животные получили в процессе исторического развития прогрессивные особенности строения:</a:t>
            </a:r>
          </a:p>
          <a:p>
            <a:pPr lvl="1"/>
            <a:r>
              <a:rPr lang="ru-RU" sz="2400" b="1" dirty="0" smtClean="0"/>
              <a:t>мышечную систему</a:t>
            </a:r>
          </a:p>
          <a:p>
            <a:pPr lvl="1"/>
            <a:r>
              <a:rPr lang="ru-RU" sz="2400" b="1" dirty="0" smtClean="0"/>
              <a:t>паренхиму.</a:t>
            </a:r>
          </a:p>
          <a:p>
            <a:pPr lvl="2"/>
            <a:r>
              <a:rPr lang="ru-RU" sz="2400" dirty="0" smtClean="0"/>
              <a:t>Появление мускулатуры обеспечили более быстрое и совершенное передвижение животных, а благодаря паренхиме сформировалось внутренняя среда организма, обеспечивающая более совершенные обмен веществ.</a:t>
            </a:r>
          </a:p>
          <a:p>
            <a:r>
              <a:rPr lang="ru-RU" sz="2400" b="1" dirty="0" smtClean="0"/>
              <a:t>К первым трехслойным животным относятся типы плоских и круглых червей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тип Плоские черви (</a:t>
            </a:r>
            <a:r>
              <a:rPr lang="la-Latn" i="1" dirty="0" smtClean="0"/>
              <a:t>Plathelminthes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Включает классы:</a:t>
            </a:r>
          </a:p>
          <a:p>
            <a:pPr lvl="1"/>
            <a:r>
              <a:rPr lang="ru-RU" sz="2800" dirty="0" smtClean="0"/>
              <a:t>Ресничные (</a:t>
            </a:r>
            <a:r>
              <a:rPr lang="de-DE" sz="2800" i="1" dirty="0" smtClean="0"/>
              <a:t>Turbellaria</a:t>
            </a:r>
            <a:r>
              <a:rPr lang="ru-RU" sz="2800" i="1" dirty="0" smtClean="0"/>
              <a:t>)</a:t>
            </a:r>
            <a:endParaRPr lang="ru-RU" sz="2800" dirty="0" smtClean="0"/>
          </a:p>
          <a:p>
            <a:pPr lvl="1"/>
            <a:r>
              <a:rPr lang="ru-RU" sz="2800" dirty="0" smtClean="0"/>
              <a:t>Сосальщики </a:t>
            </a:r>
            <a:r>
              <a:rPr lang="de-DE" sz="2800" dirty="0" smtClean="0"/>
              <a:t> (</a:t>
            </a:r>
            <a:r>
              <a:rPr lang="de-DE" sz="2800" i="1" dirty="0" smtClean="0"/>
              <a:t>Cestoda</a:t>
            </a:r>
            <a:r>
              <a:rPr lang="de-DE" sz="2800" dirty="0" smtClean="0"/>
              <a:t>)</a:t>
            </a:r>
            <a:endParaRPr lang="ru-RU" sz="2800" dirty="0" smtClean="0"/>
          </a:p>
          <a:p>
            <a:pPr lvl="1"/>
            <a:r>
              <a:rPr lang="ru-RU" sz="2800" dirty="0" smtClean="0"/>
              <a:t>Ленточные (</a:t>
            </a:r>
            <a:r>
              <a:rPr lang="de-DE" sz="2800" i="1" dirty="0" smtClean="0"/>
              <a:t>Trematoda</a:t>
            </a:r>
            <a:r>
              <a:rPr lang="ru-RU" sz="2800" i="1" dirty="0" smtClean="0"/>
              <a:t>)</a:t>
            </a:r>
            <a:endParaRPr lang="ru-RU" sz="2800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65126"/>
            <a:ext cx="7471742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Планария (</a:t>
            </a:r>
            <a:r>
              <a:rPr lang="de-DE" b="1" i="1" dirty="0" smtClean="0"/>
              <a:t>Dendrocoelum lacteum</a:t>
            </a:r>
            <a:r>
              <a:rPr lang="ru-RU" b="1" i="1" dirty="0" smtClean="0"/>
              <a:t>)</a:t>
            </a:r>
            <a:endParaRPr lang="ru-RU" b="1" dirty="0"/>
          </a:p>
        </p:txBody>
      </p:sp>
      <p:pic>
        <p:nvPicPr>
          <p:cNvPr id="4" name="Содержимое 3" descr="Строение планарии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87824" y="2852936"/>
            <a:ext cx="59046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http://foto.mail.ru/mail/olgunia1959/21/p-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292518"/>
            <a:ext cx="2571766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ыделительные системы плоских и кольчатых червей"/>
          <p:cNvPicPr>
            <a:picLocks noGrp="1"/>
          </p:cNvPicPr>
          <p:nvPr>
            <p:ph idx="1"/>
          </p:nvPr>
        </p:nvPicPr>
        <p:blipFill>
          <a:blip r:embed="rId2"/>
          <a:srcRect r="49565"/>
          <a:stretch>
            <a:fillRect/>
          </a:stretch>
        </p:blipFill>
        <p:spPr bwMode="auto">
          <a:xfrm>
            <a:off x="683568" y="500042"/>
            <a:ext cx="4531374" cy="573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14942" y="1214422"/>
            <a:ext cx="3282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Протонефридии</a:t>
            </a:r>
            <a:endParaRPr lang="ru-RU" sz="3200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Рисунок 73" descr="Ресничные черв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046" y="142851"/>
            <a:ext cx="7213729" cy="44382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797152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Ресничные черви. </a:t>
            </a:r>
          </a:p>
          <a:p>
            <a:r>
              <a:rPr lang="ru-RU" dirty="0" smtClean="0"/>
              <a:t>Верхний ряд, слева направо: планария дугезия, глазчатая филлидия, подражающий псевдоцерос, золотистая юнгия. </a:t>
            </a:r>
          </a:p>
          <a:p>
            <a:r>
              <a:rPr lang="ru-RU" dirty="0" smtClean="0"/>
              <a:t>Нижний ряд, слева направо: псевдоцерус джебборум, раздвоенный псевдоцерос (в паре с партнером), тихоокеанская акваплана, парапланоцера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&amp;Kcy;&amp;rcy;&amp;acy;&amp;scy;&amp;ncy;&amp;ycy;&amp;mcy;&amp;icy; &amp;tcy;&amp;ocy;&amp;chcy;&amp;kcy;&amp;acy;&amp;mcy;&amp;icy; &amp;pcy;&amp;ocy;&amp;kcy;&amp;acy;&amp;zcy;&amp;acy;&amp;ncy;&amp;ycy; &amp;mcy;&amp;iecy;&amp;scy;&amp;tcy;&amp;acy; &amp;ncy;&amp;acy;&amp;khcy;&amp;ocy;&amp;dcy;&amp;ocy;&amp;kcy; &amp;fcy;&amp;ocy;&amp;rcy;&amp;mcy;&amp;acy;&amp;tscy;&amp;icy;&amp;jcy;, &amp;scy;&amp;vcy;&amp;icy;&amp;dcy;&amp;iecy;&amp;tcy;&amp;iecy;&amp;lcy;&amp;softcy;&amp;scy;&amp;tcy;&amp;vcy;&amp;ucy;&amp;yucy;&amp;shchcy;&amp;icy;&amp;khcy; &amp;ocy;&amp;bcy; &amp;ocy;&amp;lcy;&amp;iecy;&amp;dcy;&amp;iecy;&amp;ncy;&amp;iecy;&amp;ncy;&amp;icy;&amp;icy;, &amp;chcy;&amp;iecy;&amp;jcy; &amp;vcy;&amp;ocy;&amp;zcy;&amp;rcy;&amp;acy;&amp;scy;&amp;tcy; &amp;scy;&amp;ocy;&amp;ocy;&amp;tcy;&amp;vcy;&amp;iecy;&amp;tcy;&amp;scy;&amp;tcy;&amp;vcy;&amp;ucy;&amp;iecy;&amp;tcy; &amp;pcy;&amp;rcy;&amp;iecy;&amp;dcy;&amp;pcy;&amp;ocy;&amp;lcy;&amp;acy;&amp;gcy;&amp;acy;&amp;iecy;&amp;mcy;&amp;ocy;&amp;mcy;&amp;ucy; &amp;pcy;&amp;iecy;&amp;rcy;&amp;icy;&amp;ocy;&amp;dcy;&amp;ucy; &quot;Snowball Earth&quot;. &amp;Kcy;&amp;acy;&amp;kcy; &amp;vcy;&amp;icy;&amp;dcy;&amp;ncy;&amp;ocy;, &amp;ocy;&amp;ncy;&amp;icy; &amp;vcy;&amp;scy;&amp;tcy;&amp;rcy;&amp;iecy;&amp;chcy;&amp;acy;&amp;yucy;&amp;tcy;&amp;scy;&amp;yacy; &amp;pcy;&amp;ocy; &amp;vcy;&amp;scy;&amp;iecy;&amp;mcy;&amp;ucy; &amp;mcy;&amp;icy;&amp;rcy;&amp;ucy; (&amp;icy;&amp;lcy;&amp;lcy;&amp;yucy;&amp;scy;&amp;tcy;&amp;rcy;&amp;acy;&amp;tscy;&amp;icy;&amp;yacy; New Scientist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43651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Красными точками показаны места находок формаций, свидетельствующих об оледенении, чей возраст соответствует предполагаемому периоду "</a:t>
            </a:r>
            <a:r>
              <a:rPr lang="ru-RU" i="1" dirty="0" err="1"/>
              <a:t>Snowball</a:t>
            </a:r>
            <a:r>
              <a:rPr lang="ru-RU" i="1" dirty="0"/>
              <a:t> </a:t>
            </a:r>
            <a:r>
              <a:rPr lang="ru-RU" i="1" dirty="0" err="1"/>
              <a:t>Earth</a:t>
            </a:r>
            <a:r>
              <a:rPr lang="ru-RU" i="1" dirty="0"/>
              <a:t>". Как видно, они встречаются по всему миру (иллюстрация </a:t>
            </a:r>
            <a:r>
              <a:rPr lang="ru-RU" i="1" dirty="0" err="1"/>
              <a:t>New</a:t>
            </a:r>
            <a:r>
              <a:rPr lang="ru-RU" i="1" dirty="0"/>
              <a:t> </a:t>
            </a:r>
            <a:r>
              <a:rPr lang="ru-RU" i="1" dirty="0" err="1"/>
              <a:t>Scientist</a:t>
            </a:r>
            <a:r>
              <a:rPr lang="ru-RU" i="1" dirty="0" smtClean="0"/>
              <a:t>).</a:t>
            </a:r>
          </a:p>
          <a:p>
            <a:r>
              <a:rPr lang="en-US" dirty="0"/>
              <a:t>http://</a:t>
            </a:r>
            <a:r>
              <a:rPr lang="en-US" dirty="0" smtClean="0"/>
              <a:t>novostey.com/science/news184874.htm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23795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85728"/>
            <a:ext cx="7956376" cy="1009672"/>
          </a:xfrm>
        </p:spPr>
        <p:txBody>
          <a:bodyPr>
            <a:normAutofit/>
          </a:bodyPr>
          <a:lstStyle/>
          <a:p>
            <a:r>
              <a:rPr lang="ru-RU" dirty="0" smtClean="0"/>
              <a:t>Печёночная  двуустка </a:t>
            </a:r>
            <a:r>
              <a:rPr lang="ru-RU" sz="2800" dirty="0" smtClean="0"/>
              <a:t>(</a:t>
            </a:r>
            <a:r>
              <a:rPr lang="de-DE" sz="2800" i="1" dirty="0" smtClean="0"/>
              <a:t>Fasciola hepatica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4" name="Содержимое 3" descr="Внутреннее строение печёночной двуустки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24370" y="1052736"/>
            <a:ext cx="415208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http://upload.wikimedia.org/wikipedia/commons/thumb/3/30/Fasciola_hepatica.JPG/220px-Fasciola_hepat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97" y="1412776"/>
            <a:ext cx="3810023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r>
              <a:rPr lang="ru-RU" dirty="0" smtClean="0"/>
              <a:t>Свиной цепень (</a:t>
            </a:r>
            <a:r>
              <a:rPr lang="la-Latn" i="1" dirty="0" smtClean="0"/>
              <a:t>Taenia solium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Внутреннее строение свиного цепн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1720" y="980728"/>
            <a:ext cx="5664122" cy="502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65126"/>
            <a:ext cx="7615758" cy="1325563"/>
          </a:xfrm>
        </p:spPr>
        <p:txBody>
          <a:bodyPr/>
          <a:lstStyle/>
          <a:p>
            <a:r>
              <a:rPr lang="ru-RU" b="1" dirty="0" err="1" smtClean="0"/>
              <a:t>Первичнополостные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28800"/>
            <a:ext cx="7471742" cy="45481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Коловратки</a:t>
            </a:r>
            <a:r>
              <a:rPr lang="ru-RU" sz="2400" dirty="0" smtClean="0"/>
              <a:t> (Rotifera) </a:t>
            </a:r>
          </a:p>
          <a:p>
            <a:r>
              <a:rPr lang="ru-RU" sz="2400" b="1" i="1" dirty="0" smtClean="0"/>
              <a:t>Брюхоресничные</a:t>
            </a:r>
            <a:r>
              <a:rPr lang="ru-RU" sz="2400" dirty="0" smtClean="0"/>
              <a:t> (Gastrotricha) </a:t>
            </a:r>
          </a:p>
          <a:p>
            <a:r>
              <a:rPr lang="ru-RU" sz="2400" b="1" i="1" dirty="0" smtClean="0"/>
              <a:t>Киноринхи</a:t>
            </a:r>
            <a:r>
              <a:rPr lang="ru-RU" sz="2400" dirty="0" smtClean="0"/>
              <a:t> (Kinorhyncha) </a:t>
            </a:r>
          </a:p>
          <a:p>
            <a:r>
              <a:rPr lang="ru-RU" sz="2400" b="1" i="1" dirty="0" err="1" smtClean="0"/>
              <a:t>Лорициферы</a:t>
            </a:r>
            <a:r>
              <a:rPr lang="ru-RU" sz="2400" dirty="0" smtClean="0"/>
              <a:t> (Loricifera) </a:t>
            </a:r>
          </a:p>
          <a:p>
            <a:r>
              <a:rPr lang="ru-RU" sz="2400" b="1" i="1" dirty="0" smtClean="0"/>
              <a:t>Приапулиды</a:t>
            </a:r>
            <a:r>
              <a:rPr lang="ru-RU" sz="2400" dirty="0" smtClean="0"/>
              <a:t> (Priapulida) </a:t>
            </a:r>
          </a:p>
          <a:p>
            <a:r>
              <a:rPr lang="ru-RU" sz="2400" b="1" i="1" dirty="0" smtClean="0"/>
              <a:t>Круглые черви</a:t>
            </a:r>
            <a:r>
              <a:rPr lang="ru-RU" sz="2400" dirty="0" smtClean="0"/>
              <a:t> (Nematoda) </a:t>
            </a:r>
          </a:p>
          <a:p>
            <a:r>
              <a:rPr lang="ru-RU" sz="2400" b="1" i="1" dirty="0" smtClean="0"/>
              <a:t>Волосатиковые</a:t>
            </a:r>
            <a:r>
              <a:rPr lang="ru-RU" sz="2400" dirty="0" smtClean="0"/>
              <a:t> (Nematomorpha) </a:t>
            </a:r>
          </a:p>
          <a:p>
            <a:r>
              <a:rPr lang="ru-RU" sz="2400" b="1" i="1" dirty="0" smtClean="0"/>
              <a:t>Скребни</a:t>
            </a:r>
            <a:r>
              <a:rPr lang="ru-RU" sz="2400" dirty="0" smtClean="0"/>
              <a:t> (Acanthocephala) </a:t>
            </a:r>
            <a:endParaRPr lang="ru-RU" sz="2400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48264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Первичнополостные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19672" y="1214422"/>
            <a:ext cx="7167170" cy="5214973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172C07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У всех </a:t>
            </a:r>
            <a:r>
              <a:rPr lang="ru-RU" dirty="0" err="1" smtClean="0">
                <a:solidFill>
                  <a:srgbClr val="172C07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первичнополостных</a:t>
            </a:r>
            <a:r>
              <a:rPr lang="ru-RU" dirty="0" smtClean="0">
                <a:solidFill>
                  <a:srgbClr val="172C07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червей имеется полость тела – </a:t>
            </a:r>
            <a:r>
              <a:rPr lang="ru-RU" b="1" dirty="0" err="1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псевдоцель</a:t>
            </a:r>
            <a:r>
              <a:rPr lang="ru-RU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или </a:t>
            </a:r>
            <a:r>
              <a:rPr lang="ru-RU" b="1" dirty="0" err="1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схизоцель</a:t>
            </a:r>
            <a:r>
              <a:rPr lang="ru-RU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lvl="0"/>
            <a:r>
              <a:rPr lang="ru-RU" dirty="0" smtClean="0"/>
              <a:t>Чаще всего </a:t>
            </a:r>
            <a:r>
              <a:rPr lang="ru-RU" dirty="0" err="1" smtClean="0"/>
              <a:t>схизоцель</a:t>
            </a:r>
            <a:r>
              <a:rPr lang="ru-RU" dirty="0" smtClean="0"/>
              <a:t>, заполненный жидкостью, выполняет опорную (</a:t>
            </a:r>
            <a:r>
              <a:rPr lang="ru-RU" dirty="0" err="1" smtClean="0"/>
              <a:t>гидроскелетную</a:t>
            </a:r>
            <a:r>
              <a:rPr lang="ru-RU" dirty="0" smtClean="0"/>
              <a:t>) и транспортную (распределительную) функцию.</a:t>
            </a:r>
          </a:p>
          <a:p>
            <a:pPr lvl="1"/>
            <a:r>
              <a:rPr lang="ru-RU" dirty="0" smtClean="0"/>
              <a:t>В некоторых случаях первичная полость тела может брать на себя и другие задачи. Например, у самок скребней в </a:t>
            </a:r>
            <a:r>
              <a:rPr lang="ru-RU" dirty="0" err="1" smtClean="0"/>
              <a:t>схизоцеле</a:t>
            </a:r>
            <a:r>
              <a:rPr lang="ru-RU" dirty="0" smtClean="0"/>
              <a:t> созревают половые продукты, а после копуляции там же происходит оплодотворение.</a:t>
            </a:r>
          </a:p>
          <a:p>
            <a:pPr lvl="1"/>
            <a:r>
              <a:rPr lang="ru-RU" dirty="0" smtClean="0"/>
              <a:t>У коловраток, имеющих обширную полость тела, внутрь нее может вворачиваться пищедобывательный аппарат.</a:t>
            </a:r>
            <a:endParaRPr lang="ru-RU" dirty="0" smtClean="0">
              <a:solidFill>
                <a:srgbClr val="172C07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85860"/>
            <a:ext cx="7731968" cy="4794265"/>
          </a:xfrm>
        </p:spPr>
        <p:txBody>
          <a:bodyPr>
            <a:normAutofit/>
          </a:bodyPr>
          <a:lstStyle/>
          <a:p>
            <a:r>
              <a:rPr lang="ru-RU" dirty="0" smtClean="0"/>
              <a:t>Псевдоцель отделяет наружные покровы тела от пищеварительного тракта. Она заполнена небольшим количеством богатых белком клеток и полостной жидкостью.</a:t>
            </a:r>
          </a:p>
          <a:p>
            <a:r>
              <a:rPr lang="ru-RU" dirty="0" smtClean="0"/>
              <a:t>Тело первичнополостных червей несегментировано и покрыто кутикулой, состоящей из коллагеновых волокон. Под ней находятся эпителиальные клетки, объединённые в </a:t>
            </a:r>
            <a:r>
              <a:rPr lang="ru-RU" b="1" i="1" dirty="0" smtClean="0"/>
              <a:t>синцитий</a:t>
            </a:r>
            <a:r>
              <a:rPr lang="ru-RU" i="1" dirty="0" smtClean="0"/>
              <a:t> </a:t>
            </a:r>
            <a:r>
              <a:rPr lang="ru-RU" dirty="0" smtClean="0"/>
              <a:t>– большой многоядерный протопласт. </a:t>
            </a:r>
          </a:p>
          <a:p>
            <a:r>
              <a:rPr lang="ru-RU" dirty="0" smtClean="0"/>
              <a:t>Под эпителием имеется слой продольных мышечных волокон. Их сокращения позволяют животному двигаться. Кольцевые мышцы отсутствуют.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76672"/>
            <a:ext cx="8020000" cy="52864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Кишечник начинается ртом и заканчивается </a:t>
            </a:r>
            <a:r>
              <a:rPr lang="ru-RU" b="1" dirty="0" smtClean="0"/>
              <a:t>анальным отверстием</a:t>
            </a:r>
            <a:r>
              <a:rPr lang="ru-RU" dirty="0" smtClean="0"/>
              <a:t>. Пища попадает внутрь через мускульную глотку; специальные клапаны не дают ей перемещаться в противоположном направлении. </a:t>
            </a:r>
            <a:r>
              <a:rPr lang="ru-RU" b="1" dirty="0" smtClean="0"/>
              <a:t>Кишка покрыта микроворсинками; в её переднем конце выделяются пищеварительные ферменты, а в заднем осуществляется всасывание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Органы выделения – </a:t>
            </a:r>
            <a:r>
              <a:rPr lang="ru-RU" b="1" dirty="0" smtClean="0"/>
              <a:t>протонефридии</a:t>
            </a:r>
            <a:r>
              <a:rPr lang="ru-RU" dirty="0" smtClean="0"/>
              <a:t> либо видоизменённые кожные железы.</a:t>
            </a:r>
          </a:p>
          <a:p>
            <a:r>
              <a:rPr lang="ru-RU" dirty="0" smtClean="0"/>
              <a:t>Дыхательной и кровеносной систем нет. </a:t>
            </a:r>
          </a:p>
          <a:p>
            <a:r>
              <a:rPr lang="ru-RU" dirty="0" smtClean="0"/>
              <a:t>Нервная система </a:t>
            </a:r>
            <a:r>
              <a:rPr lang="ru-RU" dirty="0" err="1" smtClean="0"/>
              <a:t>первичнополостных</a:t>
            </a:r>
            <a:r>
              <a:rPr lang="ru-RU" dirty="0" smtClean="0"/>
              <a:t> включает в себя скопление ганглиев вокруг глотки (примитивный мозг) и продольные нервные стволы.</a:t>
            </a:r>
          </a:p>
          <a:p>
            <a:r>
              <a:rPr lang="ru-RU" dirty="0" smtClean="0"/>
              <a:t>Из органов чувств имеются глазки, обонятельные ямки, а также органы осязания.</a:t>
            </a:r>
          </a:p>
          <a:p>
            <a:r>
              <a:rPr lang="ru-RU" dirty="0" err="1" smtClean="0"/>
              <a:t>Первичнополостные</a:t>
            </a:r>
            <a:r>
              <a:rPr lang="ru-RU" dirty="0" smtClean="0"/>
              <a:t> черви раздельнополы; у некоторых из них цикл развития достаточно сложен.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838200"/>
          </a:xfrm>
        </p:spPr>
        <p:txBody>
          <a:bodyPr/>
          <a:lstStyle/>
          <a:p>
            <a:pPr algn="ctr"/>
            <a:r>
              <a:rPr lang="ru-RU" b="1" dirty="0" smtClean="0"/>
              <a:t>Строение аскариды</a:t>
            </a:r>
            <a:endParaRPr lang="ru-RU" b="1" dirty="0"/>
          </a:p>
        </p:txBody>
      </p:sp>
      <p:pic>
        <p:nvPicPr>
          <p:cNvPr id="4" name="Содержимое 3" descr="Строение аскариды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1054914"/>
            <a:ext cx="8064896" cy="482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ловратки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692696"/>
            <a:ext cx="78461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рюхоресничный хетонотус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857628"/>
            <a:ext cx="242889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ипичный волосатик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929066"/>
            <a:ext cx="300042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ипичная лорицифера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857628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44" y="6273225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Брюхоресничный хетанотус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6286520"/>
            <a:ext cx="26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Типичная лорицифера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6215082"/>
            <a:ext cx="23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Типичный волосатик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14678" y="342900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Коловратки </a:t>
            </a:r>
            <a:endParaRPr lang="ru-RU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351338"/>
          </a:xfrm>
        </p:spPr>
        <p:txBody>
          <a:bodyPr>
            <a:noAutofit/>
          </a:bodyPr>
          <a:lstStyle/>
          <a:p>
            <a:pPr marL="514350" indent="-514350"/>
            <a:r>
              <a:rPr lang="ru-RU" sz="2800" dirty="0" smtClean="0"/>
              <a:t>В протерозойскую эру появились многоклеточные.</a:t>
            </a:r>
          </a:p>
          <a:p>
            <a:pPr marL="514350" indent="-514350"/>
            <a:r>
              <a:rPr lang="ru-RU" sz="2800" dirty="0" smtClean="0"/>
              <a:t>К концу протерозойской эры многоклеточные достигли большого разнообразия, значительно усложнилась их организация.</a:t>
            </a:r>
          </a:p>
          <a:p>
            <a:pPr marL="514350" indent="-514350"/>
            <a:r>
              <a:rPr lang="ru-RU" sz="2800" b="1" dirty="0" smtClean="0"/>
              <a:t>Сформировалась двусторонняя симметрия.</a:t>
            </a:r>
          </a:p>
          <a:p>
            <a:pPr marL="514350" indent="-514350"/>
            <a:r>
              <a:rPr lang="ru-RU" sz="2800" dirty="0" smtClean="0"/>
              <a:t>Возникла выделительная система.</a:t>
            </a:r>
          </a:p>
          <a:p>
            <a:pPr marL="514350" indent="-514350"/>
            <a:r>
              <a:rPr lang="ru-RU" sz="2800" dirty="0" smtClean="0"/>
              <a:t>Появились мышцы.</a:t>
            </a:r>
          </a:p>
          <a:p>
            <a:pPr marL="514350" indent="-514350"/>
            <a:r>
              <a:rPr lang="ru-RU" sz="2800" dirty="0" smtClean="0"/>
              <a:t>Появились примитивные органы чувств.</a:t>
            </a:r>
          </a:p>
          <a:p>
            <a:pPr marL="514350" indent="-514350"/>
            <a:r>
              <a:rPr lang="ru-RU" sz="2800" dirty="0" smtClean="0"/>
              <a:t>Появилась полость тела.</a:t>
            </a:r>
            <a:endParaRPr lang="ru-RU" sz="2800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?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 какой стадией развития зародыша связано появление первичной полости тела у круглых червей?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Жизнь в сотрудничестве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Результатом эволюции в этот период </a:t>
            </a:r>
            <a:r>
              <a:rPr lang="ru-RU" dirty="0" smtClean="0"/>
              <a:t>является то, что организмы начали сотрудничать друг с другом, чтобы выжить в сложных условиях.</a:t>
            </a:r>
          </a:p>
          <a:p>
            <a:r>
              <a:rPr lang="ru-RU" dirty="0" smtClean="0"/>
              <a:t>Вместо того чтобы существовать совершенно обособленно, они стали жить вместе, причём одни клетки «специализировались» на одной функции, а другие — на другой.</a:t>
            </a:r>
          </a:p>
          <a:p>
            <a:r>
              <a:rPr lang="ru-RU" b="1" dirty="0" smtClean="0"/>
              <a:t>Так происходило развитие первых  многоклеточных животных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1205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526824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В протерозойскую эру от колониальных одноклеточных организмов, произошли первые многоклеточные организмы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Это были археоциаты, животные, похожие на губок.</a:t>
            </a:r>
          </a:p>
          <a:p>
            <a:pPr lvl="1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Жизнь в то время была тесно связана с морем.</a:t>
            </a:r>
          </a:p>
          <a:p>
            <a:pPr lvl="1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На суше никаких организмов не было, кроме, возможно, бактерий, которые могли приспосабливаться к самым разнообразным условиям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26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Тип  </a:t>
            </a:r>
            <a:r>
              <a:rPr lang="ru-RU" b="1" dirty="0" err="1" smtClean="0"/>
              <a:t>Archaeocyatha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7" name="Содержимое 6" descr="Archaeocyathu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469378"/>
            <a:ext cx="3643338" cy="215432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1428736"/>
            <a:ext cx="4705352" cy="48958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Археоциаты, существовавшие в раннем и среднем кембрии, представляли собой одиночные и колониальные примитивные многоклеточные исключительно морские прикрепленные организмы.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 них сохраняются кубкообразные одно- или двустенные пластинчато-пористые известковые скелеты.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По уровню организации, видимо, были достаточно близки губкам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Spong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86190"/>
            <a:ext cx="3365500" cy="25273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00167" y="6357958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Губки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199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/>
          <a:lstStyle/>
          <a:p>
            <a:r>
              <a:rPr lang="ru-RU" b="1" dirty="0" smtClean="0"/>
              <a:t>	Появление многоклеточных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799" y="1700808"/>
            <a:ext cx="8651045" cy="44602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Многоклеточный организм – </a:t>
            </a:r>
            <a:r>
              <a:rPr lang="ru-RU" sz="2400" dirty="0" err="1" smtClean="0">
                <a:solidFill>
                  <a:schemeClr val="tx1"/>
                </a:solidFill>
              </a:rPr>
              <a:t>внесистематическая</a:t>
            </a:r>
            <a:r>
              <a:rPr lang="ru-RU" sz="2400" dirty="0" smtClean="0">
                <a:solidFill>
                  <a:schemeClr val="tx1"/>
                </a:solidFill>
              </a:rPr>
              <a:t> категория живых организмов,</a:t>
            </a:r>
            <a:r>
              <a:rPr lang="ru-RU" sz="2400" b="1" dirty="0" smtClean="0">
                <a:solidFill>
                  <a:schemeClr val="tx1"/>
                </a:solidFill>
              </a:rPr>
              <a:t> тело которых состоит из  клеток, большая часть которых </a:t>
            </a:r>
            <a:r>
              <a:rPr lang="ru-RU" sz="2400" dirty="0" smtClean="0">
                <a:solidFill>
                  <a:schemeClr val="tx1"/>
                </a:solidFill>
              </a:rPr>
              <a:t>(кроме стволовых, например, клеток камбия у растений) </a:t>
            </a:r>
            <a:r>
              <a:rPr lang="ru-RU" sz="2400" b="1" dirty="0" smtClean="0">
                <a:solidFill>
                  <a:schemeClr val="tx1"/>
                </a:solidFill>
              </a:rPr>
              <a:t>дифференцированы</a:t>
            </a:r>
            <a:r>
              <a:rPr lang="ru-RU" sz="2400" dirty="0" smtClean="0">
                <a:solidFill>
                  <a:schemeClr val="tx1"/>
                </a:solidFill>
              </a:rPr>
              <a:t>, то есть различаются по строению и выполняемым функциям.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Многоклеточность</a:t>
            </a:r>
            <a:r>
              <a:rPr lang="ru-RU" sz="2400" dirty="0" smtClean="0">
                <a:solidFill>
                  <a:schemeClr val="tx1"/>
                </a:solidFill>
              </a:rPr>
              <a:t> возникала в разных эволюционных линиях органического мира несколько десятков раз. 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Многоклеточность</a:t>
            </a:r>
            <a:r>
              <a:rPr lang="ru-RU" sz="2400" dirty="0" smtClean="0">
                <a:solidFill>
                  <a:schemeClr val="tx1"/>
                </a:solidFill>
              </a:rPr>
              <a:t> характерна для эукариот, хотя зачатки </a:t>
            </a:r>
            <a:r>
              <a:rPr lang="ru-RU" sz="2400" dirty="0" err="1" smtClean="0">
                <a:solidFill>
                  <a:schemeClr val="tx1"/>
                </a:solidFill>
              </a:rPr>
              <a:t>многоклеточности</a:t>
            </a:r>
            <a:r>
              <a:rPr lang="ru-RU" sz="2400" dirty="0" smtClean="0">
                <a:solidFill>
                  <a:schemeClr val="tx1"/>
                </a:solidFill>
              </a:rPr>
              <a:t> встречаются и среди прокариот</a:t>
            </a:r>
          </a:p>
        </p:txBody>
      </p:sp>
    </p:spTree>
    <p:extLst>
      <p:ext uri="{BB962C8B-B14F-4D97-AF65-F5344CB8AC3E}">
        <p14:creationId xmlns:p14="http://schemas.microsoft.com/office/powerpoint/2010/main" val="39685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Появление многоклеточных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Существенное значение для понимания исторических путей становления многоклеточности имели результаты исследований ранних стадий эмбриогенеза.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Важную роль сыграло обобщение, рожденное дарвинизмом и известное в науке как «учение о рекапитуляции» или «</a:t>
            </a:r>
            <a:r>
              <a:rPr lang="ru-RU" dirty="0" smtClean="0"/>
              <a:t>биогенетический закон», который гласит, что </a:t>
            </a:r>
            <a:r>
              <a:rPr lang="ru-RU" b="1" dirty="0" smtClean="0"/>
              <a:t>индивидуальное развитие каждой особи - онтогенез повторяет сжато во времени и в пространстве основные черты их видового развития – филогенеза.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Автор этого обобщения - Эрнст Геккель, несмотря на значительное упрощение в его толковании, способствовал раскрытию одной из важнейших закономерностей жизни - взаимодействия исторического и индивидуального в процессах развития органического мира </a:t>
            </a:r>
          </a:p>
        </p:txBody>
      </p:sp>
    </p:spTree>
    <p:extLst>
      <p:ext uri="{BB962C8B-B14F-4D97-AF65-F5344CB8AC3E}">
        <p14:creationId xmlns:p14="http://schemas.microsoft.com/office/powerpoint/2010/main" val="1185404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Теория «</a:t>
            </a:r>
            <a:r>
              <a:rPr lang="ru-RU" b="1" dirty="0" err="1" smtClean="0"/>
              <a:t>гастреи</a:t>
            </a:r>
            <a:r>
              <a:rPr lang="ru-RU" b="1" dirty="0" smtClean="0"/>
              <a:t>» Геккеля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28736"/>
            <a:ext cx="8362950" cy="5072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Все многоклеточные животные произошли от одного общего предка — гипотетического организма — </a:t>
            </a:r>
            <a:r>
              <a:rPr lang="ru-RU" b="1" dirty="0" err="1" smtClean="0">
                <a:solidFill>
                  <a:schemeClr val="tx1"/>
                </a:solidFill>
              </a:rPr>
              <a:t>гастреи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/>
              <a:t>По мнению Геккеля, </a:t>
            </a:r>
            <a:r>
              <a:rPr lang="ru-RU" dirty="0" err="1" smtClean="0"/>
              <a:t>гастрея</a:t>
            </a:r>
            <a:r>
              <a:rPr lang="ru-RU" dirty="0" smtClean="0"/>
              <a:t> возникла в процессе эволюции путём </a:t>
            </a:r>
            <a:r>
              <a:rPr lang="ru-RU" dirty="0" err="1" smtClean="0"/>
              <a:t>впячивания</a:t>
            </a:r>
            <a:r>
              <a:rPr lang="ru-RU" dirty="0" smtClean="0"/>
              <a:t>, или инвагинации, из однослойного пузыревидного животного (</a:t>
            </a:r>
            <a:r>
              <a:rPr lang="ru-RU" dirty="0" err="1" smtClean="0"/>
              <a:t>бластеи</a:t>
            </a:r>
            <a:r>
              <a:rPr lang="ru-RU" dirty="0" smtClean="0"/>
              <a:t>).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Двухслойный зародыш на стадии гаструлы, по Геккелю, повторяет строение общего предка всех многоклеточных животных.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 современных животных, как считал Геккель, ближе всего к </a:t>
            </a:r>
            <a:r>
              <a:rPr lang="ru-RU" dirty="0" err="1" smtClean="0">
                <a:solidFill>
                  <a:schemeClr val="tx1"/>
                </a:solidFill>
              </a:rPr>
              <a:t>гастрее</a:t>
            </a:r>
            <a:r>
              <a:rPr lang="ru-RU" dirty="0" smtClean="0">
                <a:solidFill>
                  <a:schemeClr val="tx1"/>
                </a:solidFill>
              </a:rPr>
              <a:t> стоят кишечнополостные. 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У теории </a:t>
            </a:r>
            <a:r>
              <a:rPr lang="ru-RU" dirty="0" err="1" smtClean="0">
                <a:solidFill>
                  <a:schemeClr val="tx1"/>
                </a:solidFill>
              </a:rPr>
              <a:t>гастреи</a:t>
            </a:r>
            <a:r>
              <a:rPr lang="ru-RU" dirty="0" smtClean="0">
                <a:solidFill>
                  <a:schemeClr val="tx1"/>
                </a:solidFill>
              </a:rPr>
              <a:t> немного сторонников, т. к. нет оснований считать инвагинацию первичным способом гаструляции </a:t>
            </a:r>
          </a:p>
        </p:txBody>
      </p:sp>
    </p:spTree>
    <p:extLst>
      <p:ext uri="{BB962C8B-B14F-4D97-AF65-F5344CB8AC3E}">
        <p14:creationId xmlns:p14="http://schemas.microsoft.com/office/powerpoint/2010/main" val="2607231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Ermohin_MV\&amp;Rcy;&amp;acy;&amp;bcy;&amp;ocy;&amp;chcy;&amp;icy;&amp;jcy; &amp;scy;&amp;tcy;&amp;ocy;&amp;lcy;\&amp;Ucy;&amp;chcy;&amp;iecy;&amp;bcy;&amp;ncy;&amp;acy;&amp;yacy; &amp;rcy;&amp;acy;&amp;bcy;&amp;ocy;&amp;tcy;&amp;acy;\&amp;Pcy;&amp;rcy;&amp;iecy;&amp;zcy;&amp;iecy;&amp;ncy;&amp;tcy;&amp;acy;&amp;tscy;&amp;icy;&amp;icy; &amp;kcy; &amp;lcy;&amp;iecy;&amp;kcy;&amp;tscy;&amp;icy;&amp;yacy;&amp;mcy; &amp;pcy;&amp;ocy; &amp;Zcy;&amp;Bcy;&amp;Pcy;\&amp;Lcy;&amp;iecy;&amp;kcy;&amp;tscy;&amp;icy;&amp;yacy; . &amp;Gcy;&amp;ucy;&amp;bcy;&amp;kcy;&amp;icy;\gast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2293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725144"/>
            <a:ext cx="4879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Гипотетический организм – </a:t>
            </a:r>
            <a:r>
              <a:rPr lang="ru-RU" sz="2400" dirty="0" err="1" smtClean="0"/>
              <a:t>гастрея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452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728"/>
            <a:ext cx="8504406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Теория «</a:t>
            </a:r>
            <a:r>
              <a:rPr lang="ru-RU" b="1" dirty="0" err="1" smtClean="0"/>
              <a:t>фагоцителлы</a:t>
            </a:r>
            <a:r>
              <a:rPr lang="ru-RU" b="1" dirty="0" smtClean="0"/>
              <a:t>» Мечникова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4162"/>
            <a:ext cx="8452048" cy="49466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Исходной формой многоклеточных является гипотетическое животное – </a:t>
            </a:r>
            <a:r>
              <a:rPr lang="ru-RU" sz="2400" b="1" dirty="0" err="1" smtClean="0">
                <a:solidFill>
                  <a:schemeClr val="tx1"/>
                </a:solidFill>
              </a:rPr>
              <a:t>фагоцителла</a:t>
            </a:r>
            <a:r>
              <a:rPr lang="ru-RU" sz="2400" dirty="0" smtClean="0">
                <a:solidFill>
                  <a:schemeClr val="tx1"/>
                </a:solidFill>
              </a:rPr>
              <a:t> (или – </a:t>
            </a:r>
            <a:r>
              <a:rPr lang="ru-RU" sz="2400" b="1" dirty="0" err="1" smtClean="0">
                <a:solidFill>
                  <a:schemeClr val="tx1"/>
                </a:solidFill>
              </a:rPr>
              <a:t>паренхимелла</a:t>
            </a:r>
            <a:r>
              <a:rPr lang="ru-RU" sz="2400" dirty="0" smtClean="0">
                <a:solidFill>
                  <a:schemeClr val="tx1"/>
                </a:solidFill>
              </a:rPr>
              <a:t>).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Согласно теории Мечникова </a:t>
            </a:r>
            <a:r>
              <a:rPr lang="ru-RU" sz="2400" dirty="0" err="1" smtClean="0">
                <a:solidFill>
                  <a:schemeClr val="tx1"/>
                </a:solidFill>
              </a:rPr>
              <a:t>неразошедшиеся</a:t>
            </a:r>
            <a:r>
              <a:rPr lang="ru-RU" sz="2400" dirty="0" smtClean="0">
                <a:solidFill>
                  <a:schemeClr val="tx1"/>
                </a:solidFill>
              </a:rPr>
              <a:t> в результате деления клетки жгутиконосцев не могли одновременно выполнять функции и движения, и питания и поэтому образовали два слоя.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Веским аргументом в пользу такой теории является сходство этого гипотетического животного – </a:t>
            </a:r>
            <a:r>
              <a:rPr lang="ru-RU" sz="2400" b="1" dirty="0" err="1" smtClean="0">
                <a:solidFill>
                  <a:schemeClr val="tx1"/>
                </a:solidFill>
              </a:rPr>
              <a:t>фагоцителлы</a:t>
            </a:r>
            <a:r>
              <a:rPr lang="ru-RU" sz="2400" dirty="0" smtClean="0">
                <a:solidFill>
                  <a:schemeClr val="tx1"/>
                </a:solidFill>
              </a:rPr>
              <a:t> – с личинками кишечнополостных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204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85728"/>
            <a:ext cx="7515944" cy="785818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План лекции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28736"/>
            <a:ext cx="7803976" cy="48577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Протерозойская эра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Теории появления многоклеточных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Биологическая систематика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800100" lvl="1" indent="-457200">
              <a:buAutoNum type="arabicParenR"/>
            </a:pPr>
            <a:r>
              <a:rPr lang="ru-RU" sz="2500" dirty="0" smtClean="0"/>
              <a:t>Царство Простейшие</a:t>
            </a:r>
          </a:p>
          <a:p>
            <a:pPr marL="800100" lvl="1" indent="-457200">
              <a:buAutoNum type="arabicParenR"/>
            </a:pPr>
            <a:r>
              <a:rPr lang="ru-RU" sz="2500" dirty="0" smtClean="0"/>
              <a:t>Появление многоклеточных</a:t>
            </a:r>
            <a:endParaRPr lang="ru-RU" sz="25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Билатеральные трёхслойные животные</a:t>
            </a:r>
          </a:p>
          <a:p>
            <a:pPr marL="914400" lvl="1" indent="-514350">
              <a:buFont typeface="+mj-lt"/>
              <a:buAutoNum type="arabicParenR"/>
            </a:pPr>
            <a:r>
              <a:rPr lang="ru-RU" sz="2400" dirty="0" err="1" smtClean="0">
                <a:solidFill>
                  <a:schemeClr val="tx1"/>
                </a:solidFill>
              </a:rPr>
              <a:t>Бесполостные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marL="914400" lvl="1" indent="-514350">
              <a:buFont typeface="+mj-lt"/>
              <a:buAutoNum type="arabicParenR"/>
            </a:pPr>
            <a:r>
              <a:rPr lang="ru-RU" sz="2400" dirty="0" err="1" smtClean="0">
                <a:solidFill>
                  <a:schemeClr val="tx1"/>
                </a:solidFill>
              </a:rPr>
              <a:t>Первичнополостные</a:t>
            </a:r>
            <a:endParaRPr lang="ru-RU" dirty="0" smtClean="0">
              <a:solidFill>
                <a:schemeClr val="tx1"/>
              </a:solidFill>
            </a:endParaRPr>
          </a:p>
          <a:p>
            <a:pPr marL="914400" lvl="1" indent="-514350">
              <a:buFont typeface="+mj-lt"/>
              <a:buAutoNum type="arabicParenR"/>
            </a:pPr>
            <a:r>
              <a:rPr lang="ru-RU" sz="2400" dirty="0" err="1" smtClean="0">
                <a:solidFill>
                  <a:schemeClr val="tx1"/>
                </a:solidFill>
              </a:rPr>
              <a:t>Вторичнополостные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</a:rPr>
              <a:t>Первичноротые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514350" indent="-51435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728"/>
            <a:ext cx="836039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Теория «</a:t>
            </a:r>
            <a:r>
              <a:rPr lang="ru-RU" b="1" dirty="0" err="1" smtClean="0"/>
              <a:t>фагоцителлы</a:t>
            </a:r>
            <a:r>
              <a:rPr lang="ru-RU" b="1" dirty="0" smtClean="0"/>
              <a:t>» Мечникова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4162"/>
            <a:ext cx="8308032" cy="45894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 представлению Мечникова </a:t>
            </a:r>
            <a:r>
              <a:rPr lang="ru-RU" sz="2400" dirty="0" err="1" smtClean="0">
                <a:solidFill>
                  <a:schemeClr val="tx1"/>
                </a:solidFill>
              </a:rPr>
              <a:t>фагоцителла</a:t>
            </a:r>
            <a:r>
              <a:rPr lang="ru-RU" sz="2400" dirty="0" smtClean="0">
                <a:solidFill>
                  <a:schemeClr val="tx1"/>
                </a:solidFill>
              </a:rPr>
              <a:t>  состояла из слоя поверхностных клеток – эктодермы, или </a:t>
            </a:r>
            <a:r>
              <a:rPr lang="ru-RU" sz="2400" dirty="0" err="1" smtClean="0">
                <a:solidFill>
                  <a:schemeClr val="tx1"/>
                </a:solidFill>
              </a:rPr>
              <a:t>кинобласта</a:t>
            </a:r>
            <a:r>
              <a:rPr lang="ru-RU" sz="2400" dirty="0" smtClean="0">
                <a:solidFill>
                  <a:schemeClr val="tx1"/>
                </a:solidFill>
              </a:rPr>
              <a:t>, и внутренней клеточной массы – паренхимы, или </a:t>
            </a:r>
            <a:r>
              <a:rPr lang="ru-RU" sz="2400" dirty="0" err="1" smtClean="0">
                <a:solidFill>
                  <a:schemeClr val="tx1"/>
                </a:solidFill>
              </a:rPr>
              <a:t>фагоцитобласта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Кинобласт</a:t>
            </a:r>
            <a:r>
              <a:rPr lang="ru-RU" sz="2400" dirty="0" smtClean="0">
                <a:solidFill>
                  <a:schemeClr val="tx1"/>
                </a:solidFill>
              </a:rPr>
              <a:t> выполнял функции отграничения, внешнего обмена и движения; </a:t>
            </a:r>
            <a:r>
              <a:rPr lang="ru-RU" sz="2400" dirty="0" err="1" smtClean="0">
                <a:solidFill>
                  <a:schemeClr val="tx1"/>
                </a:solidFill>
              </a:rPr>
              <a:t>фагоцитобласт</a:t>
            </a:r>
            <a:r>
              <a:rPr lang="ru-RU" sz="2400" dirty="0" smtClean="0">
                <a:solidFill>
                  <a:schemeClr val="tx1"/>
                </a:solidFill>
              </a:rPr>
              <a:t> – внутреннего обмена, внутриклеточного пищеварения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Из </a:t>
            </a:r>
            <a:r>
              <a:rPr lang="ru-RU" sz="2400" b="1" dirty="0" err="1" smtClean="0">
                <a:solidFill>
                  <a:schemeClr val="tx1"/>
                </a:solidFill>
              </a:rPr>
              <a:t>кинобласта</a:t>
            </a:r>
            <a:r>
              <a:rPr lang="ru-RU" sz="2400" b="1" dirty="0" smtClean="0">
                <a:solidFill>
                  <a:schemeClr val="tx1"/>
                </a:solidFill>
              </a:rPr>
              <a:t> и </a:t>
            </a:r>
            <a:r>
              <a:rPr lang="ru-RU" sz="2400" b="1" dirty="0" err="1" smtClean="0">
                <a:solidFill>
                  <a:schemeClr val="tx1"/>
                </a:solidFill>
              </a:rPr>
              <a:t>фагоцитобласта</a:t>
            </a:r>
            <a:r>
              <a:rPr lang="ru-RU" sz="2400" b="1" dirty="0" smtClean="0">
                <a:solidFill>
                  <a:schemeClr val="tx1"/>
                </a:solidFill>
              </a:rPr>
              <a:t> в ходе эволюции возникло всё многообразие форм тканей многоклеточных животных организмов.</a:t>
            </a:r>
          </a:p>
        </p:txBody>
      </p:sp>
    </p:spTree>
    <p:extLst>
      <p:ext uri="{BB962C8B-B14F-4D97-AF65-F5344CB8AC3E}">
        <p14:creationId xmlns:p14="http://schemas.microsoft.com/office/powerpoint/2010/main" val="793318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Ermohin_MV\&amp;Rcy;&amp;acy;&amp;bcy;&amp;ocy;&amp;chcy;&amp;icy;&amp;jcy; &amp;scy;&amp;tcy;&amp;ocy;&amp;lcy;\&amp;Ucy;&amp;chcy;&amp;iecy;&amp;bcy;&amp;ncy;&amp;acy;&amp;yacy; &amp;rcy;&amp;acy;&amp;bcy;&amp;ocy;&amp;tcy;&amp;acy;\&amp;Pcy;&amp;rcy;&amp;iecy;&amp;zcy;&amp;iecy;&amp;ncy;&amp;tcy;&amp;acy;&amp;tscy;&amp;icy;&amp;icy; &amp;kcy; &amp;lcy;&amp;iecy;&amp;kcy;&amp;tscy;&amp;icy;&amp;yacy;&amp;mcy; &amp;pcy;&amp;ocy; &amp;Zcy;&amp;Bcy;&amp;Pcy;\&amp;Lcy;&amp;iecy;&amp;kcy;&amp;tscy;&amp;icy;&amp;yacy; . &amp;Gcy;&amp;ucy;&amp;bcy;&amp;kcy;&amp;icy;\fagocit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600400" cy="450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gure 3 (Méchnikov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4998"/>
            <a:ext cx="3901348" cy="386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452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Изображение формирования </a:t>
            </a:r>
            <a:r>
              <a:rPr lang="ru-RU" dirty="0" err="1"/>
              <a:t>фагоцителлы</a:t>
            </a:r>
            <a:r>
              <a:rPr lang="ru-RU" dirty="0"/>
              <a:t>, светлые клетки образуют внешний слой, тёмные — внутренний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452" y="55892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Найден организм, </a:t>
            </a:r>
            <a:r>
              <a:rPr lang="ru-RU" sz="2400" dirty="0"/>
              <a:t>по строению </a:t>
            </a:r>
            <a:r>
              <a:rPr lang="ru-RU" sz="2400" dirty="0" smtClean="0"/>
              <a:t>напоминающий </a:t>
            </a:r>
            <a:r>
              <a:rPr lang="ru-RU" sz="2400" dirty="0" err="1" smtClean="0"/>
              <a:t>фагоцителлу</a:t>
            </a:r>
            <a:r>
              <a:rPr lang="ru-RU" sz="2400" dirty="0" smtClean="0"/>
              <a:t> - </a:t>
            </a:r>
            <a:r>
              <a:rPr lang="ru-RU" sz="2400" b="1" dirty="0" smtClean="0"/>
              <a:t>трихоплакс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769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настоящее время эволюционисты принимают теорию </a:t>
            </a:r>
            <a:r>
              <a:rPr lang="ru-RU" sz="2800" b="1" dirty="0" smtClean="0"/>
              <a:t>фагоцителлы</a:t>
            </a:r>
            <a:r>
              <a:rPr lang="ru-RU" sz="2800" dirty="0" smtClean="0"/>
              <a:t>, предложенную И. И. Мечниковым в 1879-86 гг., а также </a:t>
            </a:r>
            <a:r>
              <a:rPr lang="ru-RU" sz="2800" b="1" dirty="0" smtClean="0"/>
              <a:t>теорию синзооспоры и первичной седентарности </a:t>
            </a:r>
            <a:r>
              <a:rPr lang="ru-RU" sz="2800" dirty="0" smtClean="0"/>
              <a:t>многоклеточных, разработанную А. А. </a:t>
            </a:r>
            <a:r>
              <a:rPr lang="ru-RU" sz="2800" dirty="0" err="1" smtClean="0"/>
              <a:t>Захваткиным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0855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154" y="188640"/>
            <a:ext cx="8072928" cy="1071570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Теория </a:t>
            </a:r>
            <a:r>
              <a:rPr lang="ru-RU" b="1" dirty="0" err="1" smtClean="0"/>
              <a:t>синзооспоры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2800" b="1" dirty="0" smtClean="0"/>
              <a:t>и первичной </a:t>
            </a:r>
            <a:r>
              <a:rPr lang="ru-RU" sz="2800" b="1" dirty="0" err="1" smtClean="0"/>
              <a:t>седентарности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71612"/>
            <a:ext cx="8361530" cy="5072098"/>
          </a:xfrm>
        </p:spPr>
        <p:txBody>
          <a:bodyPr>
            <a:noAutofit/>
          </a:bodyPr>
          <a:lstStyle/>
          <a:p>
            <a:pPr fontAlgn="base"/>
            <a:r>
              <a:rPr lang="ru-RU" sz="1800" dirty="0" smtClean="0">
                <a:solidFill>
                  <a:schemeClr val="tx1"/>
                </a:solidFill>
              </a:rPr>
              <a:t>Родоначальником идеи первичной </a:t>
            </a:r>
            <a:r>
              <a:rPr lang="ru-RU" sz="1800" dirty="0" err="1" smtClean="0">
                <a:solidFill>
                  <a:schemeClr val="tx1"/>
                </a:solidFill>
              </a:rPr>
              <a:t>седентарности</a:t>
            </a:r>
            <a:r>
              <a:rPr lang="ru-RU" sz="1800" dirty="0" smtClean="0">
                <a:solidFill>
                  <a:schemeClr val="tx1"/>
                </a:solidFill>
              </a:rPr>
              <a:t> был очень известный бельгийский зоолог </a:t>
            </a:r>
            <a:r>
              <a:rPr lang="ru-RU" sz="1800" dirty="0" err="1" smtClean="0">
                <a:solidFill>
                  <a:schemeClr val="tx1"/>
                </a:solidFill>
              </a:rPr>
              <a:t>Ламэр</a:t>
            </a:r>
            <a:r>
              <a:rPr lang="ru-RU" sz="1800" dirty="0" smtClean="0">
                <a:solidFill>
                  <a:schemeClr val="tx1"/>
                </a:solidFill>
              </a:rPr>
              <a:t> (</a:t>
            </a:r>
            <a:r>
              <a:rPr lang="ru-RU" sz="1800" dirty="0" err="1" smtClean="0">
                <a:solidFill>
                  <a:schemeClr val="tx1"/>
                </a:solidFill>
              </a:rPr>
              <a:t>Lameere</a:t>
            </a:r>
            <a:r>
              <a:rPr lang="ru-RU" sz="1800" dirty="0" smtClean="0">
                <a:solidFill>
                  <a:schemeClr val="tx1"/>
                </a:solidFill>
              </a:rPr>
              <a:t>, 1908, 1929), создавший свою оригинальную теорию происхождения </a:t>
            </a:r>
            <a:r>
              <a:rPr lang="ru-RU" sz="1800" dirty="0" err="1" smtClean="0">
                <a:solidFill>
                  <a:schemeClr val="tx1"/>
                </a:solidFill>
              </a:rPr>
              <a:t>Metazoa</a:t>
            </a:r>
            <a:r>
              <a:rPr lang="ru-RU" sz="1800" dirty="0" smtClean="0">
                <a:solidFill>
                  <a:schemeClr val="tx1"/>
                </a:solidFill>
              </a:rPr>
              <a:t> – «гипотезу Первичной колонии».</a:t>
            </a:r>
          </a:p>
          <a:p>
            <a:pPr fontAlgn="base"/>
            <a:r>
              <a:rPr lang="ru-RU" sz="1800" dirty="0" err="1" smtClean="0">
                <a:solidFill>
                  <a:schemeClr val="tx1"/>
                </a:solidFill>
              </a:rPr>
              <a:t>Ламэр</a:t>
            </a:r>
            <a:r>
              <a:rPr lang="ru-RU" sz="1800" dirty="0" smtClean="0">
                <a:solidFill>
                  <a:schemeClr val="tx1"/>
                </a:solidFill>
              </a:rPr>
              <a:t> полагал, что первоначальным способом питания у </a:t>
            </a:r>
            <a:r>
              <a:rPr lang="ru-RU" sz="1800" dirty="0" err="1" smtClean="0">
                <a:solidFill>
                  <a:schemeClr val="tx1"/>
                </a:solidFill>
              </a:rPr>
              <a:t>Metazoa</a:t>
            </a:r>
            <a:r>
              <a:rPr lang="ru-RU" sz="1800" dirty="0" smtClean="0">
                <a:solidFill>
                  <a:schemeClr val="tx1"/>
                </a:solidFill>
              </a:rPr>
              <a:t> мог быть только захват пищевых частиц отдельными клетками и внутриклеточное пищеварение. </a:t>
            </a:r>
          </a:p>
          <a:p>
            <a:pPr lvl="1" fontAlgn="base"/>
            <a:r>
              <a:rPr lang="ru-RU" sz="1800" dirty="0" smtClean="0">
                <a:solidFill>
                  <a:schemeClr val="tx1"/>
                </a:solidFill>
              </a:rPr>
              <a:t>В этом отношении он не расходился с И. И. Мечниковым.</a:t>
            </a:r>
          </a:p>
          <a:p>
            <a:pPr fontAlgn="base"/>
            <a:r>
              <a:rPr lang="ru-RU" sz="1800" dirty="0" smtClean="0">
                <a:solidFill>
                  <a:schemeClr val="tx1"/>
                </a:solidFill>
              </a:rPr>
              <a:t>Первичным способом образования энтодермы </a:t>
            </a:r>
            <a:r>
              <a:rPr lang="ru-RU" sz="1800" dirty="0" err="1" smtClean="0">
                <a:solidFill>
                  <a:schemeClr val="tx1"/>
                </a:solidFill>
              </a:rPr>
              <a:t>Ламэр</a:t>
            </a:r>
            <a:r>
              <a:rPr lang="ru-RU" sz="1800" dirty="0" smtClean="0">
                <a:solidFill>
                  <a:schemeClr val="tx1"/>
                </a:solidFill>
              </a:rPr>
              <a:t> считал иммиграцию, т. е. тоже был согласен с И. И. Мечниковым. </a:t>
            </a:r>
          </a:p>
          <a:p>
            <a:pPr fontAlgn="base"/>
            <a:r>
              <a:rPr lang="ru-RU" sz="1800" b="1" dirty="0" smtClean="0">
                <a:solidFill>
                  <a:schemeClr val="tx1"/>
                </a:solidFill>
              </a:rPr>
              <a:t>Однако первыми ушедшими внутрь клетками он считал половые элементы, а первую образовавшуюся внутреннюю полость называл </a:t>
            </a:r>
            <a:r>
              <a:rPr lang="ru-RU" sz="1800" b="1" dirty="0" err="1" smtClean="0">
                <a:solidFill>
                  <a:schemeClr val="tx1"/>
                </a:solidFill>
              </a:rPr>
              <a:t>гоноцельной</a:t>
            </a:r>
            <a:r>
              <a:rPr lang="ru-RU" sz="1800" b="1" dirty="0" smtClean="0">
                <a:solidFill>
                  <a:schemeClr val="tx1"/>
                </a:solidFill>
              </a:rPr>
              <a:t>; позднее, по его мысли, она стала </a:t>
            </a:r>
            <a:r>
              <a:rPr lang="ru-RU" sz="1800" b="1" dirty="0" err="1" smtClean="0">
                <a:solidFill>
                  <a:schemeClr val="tx1"/>
                </a:solidFill>
              </a:rPr>
              <a:t>гастроцелем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</a:p>
          <a:p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359725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Ermohin_MV\&amp;Rcy;&amp;acy;&amp;bcy;&amp;ocy;&amp;chcy;&amp;icy;&amp;jcy; &amp;scy;&amp;tcy;&amp;ocy;&amp;lcy;\&amp;Ucy;&amp;chcy;&amp;iecy;&amp;bcy;&amp;ncy;&amp;acy;&amp;yacy; &amp;rcy;&amp;acy;&amp;bcy;&amp;ocy;&amp;tcy;&amp;acy;\&amp;Pcy;&amp;rcy;&amp;iecy;&amp;zcy;&amp;iecy;&amp;ncy;&amp;tcy;&amp;acy;&amp;tscy;&amp;icy;&amp;icy; &amp;kcy; &amp;lcy;&amp;iecy;&amp;kcy;&amp;tscy;&amp;icy;&amp;yacy;&amp;mcy; &amp;pcy;&amp;ocy; &amp;Zcy;&amp;Bcy;&amp;Pcy;\&amp;Lcy;&amp;iecy;&amp;kcy;&amp;tscy;&amp;icy;&amp;yacy; . &amp;Gcy;&amp;ucy;&amp;bcy;&amp;kcy;&amp;icy;\zahvatkin-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3" y="404664"/>
            <a:ext cx="3295481" cy="57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242218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Вверху: ранняя стадия эмбрионального развития (бластула) морского ежа </a:t>
            </a:r>
            <a:r>
              <a:rPr lang="ru-RU" dirty="0" err="1"/>
              <a:t>Lytechinus</a:t>
            </a:r>
            <a:r>
              <a:rPr lang="ru-RU" dirty="0"/>
              <a:t>. Внизу: колония одноклеточных жгутиконосцев </a:t>
            </a:r>
            <a:r>
              <a:rPr lang="ru-RU" i="1" dirty="0" err="1"/>
              <a:t>Eudorina</a:t>
            </a:r>
            <a:r>
              <a:rPr lang="ru-RU" dirty="0"/>
              <a:t>. Фото с сайтов http://www.mtholyoke.edu и http://allbiology.net.</a:t>
            </a:r>
          </a:p>
        </p:txBody>
      </p:sp>
    </p:spTree>
    <p:extLst>
      <p:ext uri="{BB962C8B-B14F-4D97-AF65-F5344CB8AC3E}">
        <p14:creationId xmlns:p14="http://schemas.microsoft.com/office/powerpoint/2010/main" val="1537517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758138" cy="1000132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Теория </a:t>
            </a:r>
            <a:r>
              <a:rPr lang="ru-RU" b="1" dirty="0" err="1" smtClean="0"/>
              <a:t>синзооспоры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и первичной </a:t>
            </a:r>
            <a:r>
              <a:rPr lang="ru-RU" b="1" dirty="0" err="1" smtClean="0"/>
              <a:t>седентарности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686800" cy="4525963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chemeClr val="tx1"/>
                </a:solidFill>
              </a:rPr>
              <a:t>Поскольку первичные </a:t>
            </a:r>
            <a:r>
              <a:rPr lang="ru-RU" dirty="0" err="1" smtClean="0">
                <a:solidFill>
                  <a:schemeClr val="tx1"/>
                </a:solidFill>
              </a:rPr>
              <a:t>Metazoa</a:t>
            </a:r>
            <a:r>
              <a:rPr lang="ru-RU" dirty="0" smtClean="0">
                <a:solidFill>
                  <a:schemeClr val="tx1"/>
                </a:solidFill>
              </a:rPr>
              <a:t> были сидячими организмами, то в их жизненном цикле очень скоро появились свободноплавающие </a:t>
            </a:r>
            <a:r>
              <a:rPr lang="ru-RU" b="1" dirty="0" err="1" smtClean="0">
                <a:solidFill>
                  <a:schemeClr val="tx1"/>
                </a:solidFill>
              </a:rPr>
              <a:t>расселительные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молодые стадии — личинки, не способные еще питаться.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Они образовались путем вторичного соединения одноклеточных зооспор.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</a:rPr>
              <a:t>Эти идеи нашли свое дальнейшее развитие в учении А. А. </a:t>
            </a:r>
            <a:r>
              <a:rPr lang="ru-RU" dirty="0" err="1" smtClean="0">
                <a:solidFill>
                  <a:schemeClr val="tx1"/>
                </a:solidFill>
              </a:rPr>
              <a:t>Захваткина</a:t>
            </a:r>
            <a:r>
              <a:rPr lang="ru-RU" dirty="0" smtClean="0">
                <a:solidFill>
                  <a:schemeClr val="tx1"/>
                </a:solidFill>
              </a:rPr>
              <a:t> о </a:t>
            </a:r>
            <a:r>
              <a:rPr lang="ru-RU" dirty="0" err="1" smtClean="0">
                <a:solidFill>
                  <a:schemeClr val="tx1"/>
                </a:solidFill>
              </a:rPr>
              <a:t>бластулообразных</a:t>
            </a:r>
            <a:r>
              <a:rPr lang="ru-RU" dirty="0" smtClean="0">
                <a:solidFill>
                  <a:schemeClr val="tx1"/>
                </a:solidFill>
              </a:rPr>
              <a:t> личинках </a:t>
            </a:r>
            <a:r>
              <a:rPr lang="ru-RU" dirty="0" err="1" smtClean="0">
                <a:solidFill>
                  <a:schemeClr val="tx1"/>
                </a:solidFill>
              </a:rPr>
              <a:t>Metazoa</a:t>
            </a:r>
            <a:r>
              <a:rPr lang="ru-RU" dirty="0" smtClean="0">
                <a:solidFill>
                  <a:schemeClr val="tx1"/>
                </a:solidFill>
              </a:rPr>
              <a:t> как сложных зооспорах (</a:t>
            </a:r>
            <a:r>
              <a:rPr lang="ru-RU" dirty="0" err="1" smtClean="0">
                <a:solidFill>
                  <a:schemeClr val="tx1"/>
                </a:solidFill>
              </a:rPr>
              <a:t>синзооспорах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888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Теория </a:t>
            </a:r>
            <a:r>
              <a:rPr lang="ru-RU" b="1" dirty="0" err="1" smtClean="0"/>
              <a:t>синзооспоры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82438"/>
            <a:ext cx="8686800" cy="4786346"/>
          </a:xfrm>
        </p:spPr>
        <p:txBody>
          <a:bodyPr>
            <a:normAutofit/>
          </a:bodyPr>
          <a:lstStyle/>
          <a:p>
            <a:r>
              <a:rPr lang="ru-RU" dirty="0" smtClean="0"/>
              <a:t>Гаметы и зигота - единственные одноклеточные стадии в жизненном цикле животных. </a:t>
            </a:r>
          </a:p>
          <a:p>
            <a:r>
              <a:rPr lang="ru-RU" dirty="0" smtClean="0"/>
              <a:t>Многоклеточных поколений может быть в жизненном цикле несколько. </a:t>
            </a:r>
          </a:p>
          <a:p>
            <a:r>
              <a:rPr lang="ru-RU" dirty="0" smtClean="0"/>
              <a:t>Согласно данной теории многоклеточные произошли от колониальных протистов.</a:t>
            </a:r>
          </a:p>
        </p:txBody>
      </p:sp>
    </p:spTree>
    <p:extLst>
      <p:ext uri="{BB962C8B-B14F-4D97-AF65-F5344CB8AC3E}">
        <p14:creationId xmlns:p14="http://schemas.microsoft.com/office/powerpoint/2010/main" val="4291046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Теория </a:t>
            </a:r>
            <a:r>
              <a:rPr lang="ru-RU" sz="4000" b="1" dirty="0" err="1" smtClean="0"/>
              <a:t>синзооспоры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60986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>
                <a:solidFill>
                  <a:schemeClr val="tx1"/>
                </a:solidFill>
              </a:rPr>
              <a:t>У протистов встречаются клетки, сильно увеличенные за счет запасания питательных веществ, как яйцеклетка у животных. </a:t>
            </a:r>
          </a:p>
          <a:p>
            <a:r>
              <a:rPr lang="ru-RU" sz="3400" dirty="0" smtClean="0">
                <a:solidFill>
                  <a:schemeClr val="tx1"/>
                </a:solidFill>
              </a:rPr>
              <a:t>Часто такие клетки делятся несколько раз подряд - это похоже на дробление.</a:t>
            </a:r>
          </a:p>
          <a:p>
            <a:r>
              <a:rPr lang="ru-RU" sz="3400" dirty="0" smtClean="0">
                <a:solidFill>
                  <a:schemeClr val="tx1"/>
                </a:solidFill>
              </a:rPr>
              <a:t>Таким способом образуются у протистов одноклеточные мелкие </a:t>
            </a:r>
            <a:r>
              <a:rPr lang="ru-RU" sz="3400" b="1" dirty="0" err="1" smtClean="0">
                <a:solidFill>
                  <a:schemeClr val="tx1"/>
                </a:solidFill>
              </a:rPr>
              <a:t>расселительные</a:t>
            </a:r>
            <a:r>
              <a:rPr lang="ru-RU" sz="3400" b="1" dirty="0" smtClean="0">
                <a:solidFill>
                  <a:schemeClr val="tx1"/>
                </a:solidFill>
              </a:rPr>
              <a:t> стадии - зооспоры. </a:t>
            </a:r>
          </a:p>
          <a:p>
            <a:r>
              <a:rPr lang="ru-RU" sz="3400" b="1" dirty="0" smtClean="0">
                <a:solidFill>
                  <a:schemeClr val="tx1"/>
                </a:solidFill>
              </a:rPr>
              <a:t>У колониальных протистов зооспоры могут оставаться все вместе, образуя колонию - </a:t>
            </a:r>
            <a:r>
              <a:rPr lang="ru-RU" sz="3400" b="1" dirty="0" err="1" smtClean="0">
                <a:solidFill>
                  <a:schemeClr val="tx1"/>
                </a:solidFill>
              </a:rPr>
              <a:t>синзооспору</a:t>
            </a:r>
            <a:r>
              <a:rPr lang="ru-RU" sz="3400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3400" b="1" dirty="0" smtClean="0">
                <a:solidFill>
                  <a:schemeClr val="tx1"/>
                </a:solidFill>
              </a:rPr>
              <a:t>В процессе эволюции могла произойти неотения и утратиться взрослая сидячая стадия. </a:t>
            </a:r>
          </a:p>
          <a:p>
            <a:r>
              <a:rPr lang="ru-RU" sz="3400" b="1" dirty="0" smtClean="0">
                <a:solidFill>
                  <a:srgbClr val="C00000"/>
                </a:solidFill>
              </a:rPr>
              <a:t>Таким образом, получается, что бластула - это </a:t>
            </a:r>
            <a:r>
              <a:rPr lang="ru-RU" sz="3400" b="1" dirty="0" err="1" smtClean="0">
                <a:solidFill>
                  <a:srgbClr val="C00000"/>
                </a:solidFill>
              </a:rPr>
              <a:t>синзооспора</a:t>
            </a:r>
            <a:r>
              <a:rPr lang="ru-RU" sz="3400" b="1" dirty="0" smtClean="0">
                <a:solidFill>
                  <a:srgbClr val="C00000"/>
                </a:solidFill>
              </a:rPr>
              <a:t>, семья зооспор</a:t>
            </a:r>
            <a:r>
              <a:rPr lang="ru-RU" sz="3400" b="1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86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Отличия от теорий </a:t>
            </a:r>
            <a:r>
              <a:rPr lang="ru-RU" sz="2800" dirty="0" err="1" smtClean="0"/>
              <a:t>фагоцителлы</a:t>
            </a:r>
            <a:r>
              <a:rPr lang="ru-RU" sz="2800" dirty="0" smtClean="0"/>
              <a:t> и </a:t>
            </a:r>
            <a:r>
              <a:rPr lang="ru-RU" sz="2800" dirty="0" err="1" smtClean="0"/>
              <a:t>гастреи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/>
          </a:bodyPr>
          <a:lstStyle/>
          <a:p>
            <a:r>
              <a:rPr lang="ru-RU" dirty="0" smtClean="0"/>
              <a:t>Считается, что никогда не существовало однослойного шарообразного предка.</a:t>
            </a:r>
          </a:p>
          <a:p>
            <a:r>
              <a:rPr lang="ru-RU" dirty="0" smtClean="0"/>
              <a:t>Об этом свидетельствует то, что у всех многоклеточных бластулы не питаются. Не питаются и образующиеся из них паренхимулы. Поэтому и у древних многоклеточных такие стадии не были взрослыми организмами - это были всегда только личинки.</a:t>
            </a:r>
          </a:p>
          <a:p>
            <a:r>
              <a:rPr lang="ru-RU" dirty="0" smtClean="0"/>
              <a:t>Сидячий образ жизни примитивных взрослых многоклеточных.</a:t>
            </a:r>
          </a:p>
          <a:p>
            <a:r>
              <a:rPr lang="ru-RU" dirty="0" smtClean="0"/>
              <a:t>Наиболее примитивной из </a:t>
            </a:r>
            <a:r>
              <a:rPr lang="ru-RU" dirty="0" err="1" smtClean="0"/>
              <a:t>расселительных</a:t>
            </a:r>
            <a:r>
              <a:rPr lang="ru-RU" dirty="0" smtClean="0"/>
              <a:t> личинок считается бластула. В паренхимулу она превращается, готовясь к превращению во взрослый организм. Этот метаморфоз происходит после перехода к сидячему образу жизни. У всех остальных многоклеточных взрослая сидячая стадия утратилась</a:t>
            </a:r>
            <a:r>
              <a:rPr lang="ru-RU" b="1" dirty="0" smtClean="0"/>
              <a:t>. У этих животных личинки стали взрослыми - произошла неотения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521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 предках многоклеточных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рамках </a:t>
            </a:r>
            <a:r>
              <a:rPr lang="ru-RU" dirty="0" err="1" smtClean="0"/>
              <a:t>рассмотреннных</a:t>
            </a:r>
            <a:r>
              <a:rPr lang="ru-RU" dirty="0" smtClean="0"/>
              <a:t> теорий предполагается, что скорее всего предками многоклеточных была группа воротничковых жгутиконосцев - </a:t>
            </a:r>
            <a:r>
              <a:rPr lang="ru-RU" dirty="0" err="1" smtClean="0"/>
              <a:t>хоанофлагеллят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пользу этого говорит то, что для примитивных многоклеточных очень характерны </a:t>
            </a:r>
            <a:r>
              <a:rPr lang="ru-RU" dirty="0" err="1" smtClean="0"/>
              <a:t>воротничково</a:t>
            </a:r>
            <a:r>
              <a:rPr lang="ru-RU" dirty="0" smtClean="0"/>
              <a:t> - жгутиковые клетки, строение которых очень слабо отличается от строения </a:t>
            </a:r>
            <a:r>
              <a:rPr lang="ru-RU" dirty="0" err="1" smtClean="0"/>
              <a:t>хоанофлагеллят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Подходящий у воротничковых жгутиконосцев и способ питания. Все они гетеротрофы, питающиеся за счет фагоцитоза и </a:t>
            </a:r>
            <a:r>
              <a:rPr lang="ru-RU" dirty="0" err="1" smtClean="0"/>
              <a:t>пиноцитоза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Им свойственна </a:t>
            </a:r>
            <a:r>
              <a:rPr lang="ru-RU" dirty="0" err="1" smtClean="0"/>
              <a:t>колониальность</a:t>
            </a:r>
            <a:r>
              <a:rPr lang="ru-RU" dirty="0" smtClean="0"/>
              <a:t>. Среди колоний есть даже такие, у которых наружные клетки имеют воротнички и жгутики, а внутренние - </a:t>
            </a:r>
            <a:r>
              <a:rPr lang="ru-RU" dirty="0" err="1" smtClean="0"/>
              <a:t>амебоидные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Единственный недостаток </a:t>
            </a:r>
            <a:r>
              <a:rPr lang="ru-RU" dirty="0" err="1" smtClean="0"/>
              <a:t>хоанофлагеллят</a:t>
            </a:r>
            <a:r>
              <a:rPr lang="ru-RU" dirty="0" smtClean="0"/>
              <a:t>, как предков многоклеточных, состоит в том, что до сих пор у них достоверно известен только один способ размножения - деление пополам. Ничего похожего на половое размножение или на дробление у них нет. </a:t>
            </a:r>
            <a:r>
              <a:rPr lang="ru-RU" b="1" dirty="0" smtClean="0"/>
              <a:t>Тем не менее, многие ученые считают эту группу протистов наиболее вероятными предками всех </a:t>
            </a:r>
            <a:r>
              <a:rPr lang="ru-RU" b="1" dirty="0" err="1" smtClean="0"/>
              <a:t>Metazoa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4541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071678"/>
          <a:ext cx="8501121" cy="2357454"/>
        </p:xfrm>
        <a:graphic>
          <a:graphicData uri="http://schemas.openxmlformats.org/drawingml/2006/table">
            <a:tbl>
              <a:tblPr/>
              <a:tblGrid>
                <a:gridCol w="1012122"/>
                <a:gridCol w="2318993"/>
                <a:gridCol w="859760"/>
                <a:gridCol w="4310246"/>
              </a:tblGrid>
              <a:tr h="342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Эра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Период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(млн. лет назад)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Times New Roman"/>
                          <a:cs typeface="Times New Roman"/>
                        </a:rPr>
                        <a:t>Основные ароморфозы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1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Протерозой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ВЕНДСКИЙ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Calibri"/>
                          <a:ea typeface="Times New Roman"/>
                          <a:cs typeface="Times New Roman"/>
                        </a:rPr>
                        <a:t>570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Calibri"/>
                          <a:ea typeface="Times New Roman"/>
                          <a:cs typeface="Times New Roman"/>
                        </a:rPr>
                        <a:t>680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Calibri"/>
                          <a:ea typeface="Times New Roman"/>
                          <a:cs typeface="Times New Roman"/>
                        </a:rPr>
                        <a:t>2700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Calibri"/>
                          <a:ea typeface="Times New Roman"/>
                          <a:cs typeface="Times New Roman"/>
                        </a:rPr>
                        <a:t>4500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Широкое распространение бесскелетных форм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Предки червей, медуз, членистоногих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536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Первые многоклеточные организмы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Первые находки бактерий и водорослей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763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АРХЕЙ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Первые биогенные отложения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Times New Roman"/>
                          <a:cs typeface="Times New Roman"/>
                        </a:rPr>
                        <a:t>Химическая эволюция</a:t>
                      </a:r>
                    </a:p>
                  </a:txBody>
                  <a:tcPr marL="35261" marR="35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b="1" cap="none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ГЕОХРОНОЛОГИЧЕСКАЯ ТАБЛИЦА</a:t>
            </a:r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764704"/>
            <a:ext cx="7039694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	Кроме появления </a:t>
            </a:r>
            <a:r>
              <a:rPr lang="ru-RU" sz="2400" dirty="0" err="1" smtClean="0"/>
              <a:t>многоклеточности</a:t>
            </a:r>
            <a:r>
              <a:rPr lang="ru-RU" sz="2400" dirty="0" smtClean="0"/>
              <a:t> в </a:t>
            </a:r>
            <a:r>
              <a:rPr lang="ru-RU" sz="2400" dirty="0" smtClean="0"/>
              <a:t>протерозойскую эру произошли следующие крупные ароморфозы:</a:t>
            </a:r>
          </a:p>
          <a:p>
            <a:pPr>
              <a:buNone/>
            </a:pPr>
            <a:r>
              <a:rPr lang="ru-RU" sz="2400" dirty="0" smtClean="0"/>
              <a:t>1) </a:t>
            </a:r>
            <a:r>
              <a:rPr lang="ru-RU" sz="2400" b="1" dirty="0" smtClean="0"/>
              <a:t>сформировалась двусторонняя симметрия</a:t>
            </a:r>
            <a:r>
              <a:rPr lang="ru-RU" sz="2400" dirty="0" smtClean="0"/>
              <a:t>, спинная сторона выполняла защитную функцию, брюшная — обеспечивала движение и захват пищи, в переднем конце развивались органы чувств, а затем — нервные узлы и головной мозг, что значительно повысило жизненную активность животных;</a:t>
            </a:r>
          </a:p>
          <a:p>
            <a:pPr>
              <a:buNone/>
            </a:pPr>
            <a:r>
              <a:rPr lang="ru-RU" sz="2400" dirty="0" smtClean="0"/>
              <a:t>2) </a:t>
            </a:r>
            <a:r>
              <a:rPr lang="ru-RU" sz="2400" b="1" dirty="0" smtClean="0"/>
              <a:t>появились первые хордовые </a:t>
            </a:r>
            <a:r>
              <a:rPr lang="ru-RU" sz="2400" dirty="0" smtClean="0"/>
              <a:t>— самый высокоорганизованный тип животных;</a:t>
            </a:r>
          </a:p>
          <a:p>
            <a:pPr>
              <a:buNone/>
            </a:pPr>
            <a:r>
              <a:rPr lang="ru-RU" sz="2400" dirty="0" smtClean="0"/>
              <a:t>3) </a:t>
            </a:r>
            <a:r>
              <a:rPr lang="ru-RU" sz="2400" b="1" dirty="0" smtClean="0"/>
              <a:t>появились органы дыхания </a:t>
            </a:r>
            <a:r>
              <a:rPr lang="ru-RU" sz="2400" dirty="0" smtClean="0"/>
              <a:t>— жабры.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http://refdb.ru/images/662/1323942/f2d27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5072098" cy="64642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8" y="1142984"/>
            <a:ext cx="3153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Основные этапы</a:t>
            </a:r>
          </a:p>
          <a:p>
            <a:r>
              <a:rPr lang="ru-RU" sz="2400" dirty="0" smtClean="0"/>
              <a:t>эволюции животных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37912" y="6488668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http://refdb.ru/look/1323942.html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Биологическая систематика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7384334" cy="43685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Научная дисциплина, в задачи которой входит разработка принципов классификации живых организмов и практическое приложение этих принципов к построению системы.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Классификация – это описание и размещение в определённой системе всех существующих и вымерших организмов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12126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Цели и принципы систематики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25625"/>
            <a:ext cx="7327726" cy="43513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Завершающим этапом работы систематика является создание </a:t>
            </a:r>
            <a:r>
              <a:rPr lang="ru-RU" sz="2800" b="1" dirty="0" smtClean="0"/>
              <a:t>Естественной Системы. </a:t>
            </a:r>
          </a:p>
          <a:p>
            <a:r>
              <a:rPr lang="ru-RU" sz="2800" dirty="0" smtClean="0"/>
              <a:t>Предполагается, что эта система, с одной стороны, лежит в основе природных явлений, с другой стороны, является лишь этапом на пути научного исследования. 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47742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14422"/>
            <a:ext cx="7731968" cy="486570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Современные классификации живых организмов построены по иерархическому принципу. </a:t>
            </a:r>
          </a:p>
          <a:p>
            <a:r>
              <a:rPr lang="ru-RU" sz="2800" dirty="0" smtClean="0"/>
              <a:t>Различные уровни иерархии (ранги) имеют собственные названия (от высших к низшим): </a:t>
            </a:r>
            <a:r>
              <a:rPr lang="ru-RU" sz="2800" b="1" dirty="0" smtClean="0"/>
              <a:t>царство, тип или отдел, класс, отряд или порядок, семейство, род, вид. </a:t>
            </a:r>
          </a:p>
          <a:p>
            <a:r>
              <a:rPr lang="ru-RU" sz="2800" dirty="0" smtClean="0"/>
              <a:t>Виды состоят уже из отдельных особей.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1080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Линней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412776"/>
            <a:ext cx="7227912" cy="504056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 началу XVIII века наукой был накоплен большой объём биологических знаний, однако с точки зрения структурирования этих знаний биология существенным образом отставала от других естественных наук.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Определяющим вкладом в устранении этого отставания стала работа Карла Линнея, который определил и реализовал на практике основные положения научной систематики.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9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836712"/>
            <a:ext cx="7515944" cy="5243413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Линней использовал в классификации четыре уровня (ранга): классы, отряды, роды и виды.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Введённый Линнеем метод формирования научного названия для каждого из видов используется до сих пор. </a:t>
            </a:r>
          </a:p>
          <a:p>
            <a:r>
              <a:rPr lang="ru-RU" sz="2800" b="1" dirty="0" smtClean="0"/>
              <a:t>Использование латинского названия из двух слов — название рода, затем видовой эпитет — позволило отделить номенклатуру от таксономии</a:t>
            </a:r>
            <a:r>
              <a:rPr lang="ru-RU" sz="2800" dirty="0" smtClean="0"/>
              <a:t>.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Данное соглашение о названиях видов получило наименование «</a:t>
            </a:r>
            <a:r>
              <a:rPr lang="ru-RU" sz="2800" b="1" dirty="0" smtClean="0">
                <a:solidFill>
                  <a:srgbClr val="C00000"/>
                </a:solidFill>
              </a:rPr>
              <a:t>бинарная номенклатура</a:t>
            </a:r>
            <a:r>
              <a:rPr lang="ru-RU" sz="2800" dirty="0" smtClean="0">
                <a:solidFill>
                  <a:srgbClr val="C00000"/>
                </a:solidFill>
              </a:rPr>
              <a:t>».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94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42984"/>
            <a:ext cx="7587952" cy="4937141"/>
          </a:xfrm>
        </p:spPr>
        <p:txBody>
          <a:bodyPr>
            <a:noAutofit/>
          </a:bodyPr>
          <a:lstStyle/>
          <a:p>
            <a:r>
              <a:rPr lang="ru-RU" sz="2800" dirty="0" smtClean="0"/>
              <a:t>Чарльз Дарвин предложил понимать </a:t>
            </a:r>
            <a:r>
              <a:rPr lang="ru-RU" sz="2800" b="1" dirty="0" smtClean="0"/>
              <a:t>естественную систему как результат исторического развития живой природы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В книге «</a:t>
            </a:r>
            <a:r>
              <a:rPr lang="ru-RU" sz="2800" b="1" dirty="0" smtClean="0"/>
              <a:t>Происхождение видов</a:t>
            </a:r>
            <a:r>
              <a:rPr lang="ru-RU" sz="2800" dirty="0" smtClean="0"/>
              <a:t>» он написал:</a:t>
            </a:r>
          </a:p>
          <a:p>
            <a:pPr marL="342900" lvl="1" indent="0">
              <a:buNone/>
            </a:pPr>
            <a:r>
              <a:rPr lang="ru-RU" sz="2400" dirty="0" smtClean="0"/>
              <a:t>«</a:t>
            </a:r>
            <a:r>
              <a:rPr lang="ru-RU" sz="2400" b="1" dirty="0" smtClean="0"/>
              <a:t>общность происхождения и есть та связь между организмами, которая раскрывается перед нами при помощи наших классификаций</a:t>
            </a:r>
            <a:r>
              <a:rPr lang="ru-RU" sz="2400" dirty="0" smtClean="0"/>
              <a:t>»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Это высказывание положило начало новой эпохе в истории систематики, </a:t>
            </a:r>
            <a:r>
              <a:rPr lang="ru-RU" sz="2800" b="1" dirty="0" smtClean="0"/>
              <a:t>эпохе филогенетической систематики,  </a:t>
            </a:r>
            <a:r>
              <a:rPr lang="ru-RU" sz="2800" dirty="0" smtClean="0"/>
              <a:t>т.е. систематики, основанной на родстве организмов.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9514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556792"/>
            <a:ext cx="7371928" cy="452333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Дарвин предположил, что иерархия таксонов связана с их происхождением друг от друга. </a:t>
            </a:r>
          </a:p>
          <a:p>
            <a:r>
              <a:rPr lang="ru-RU" sz="2800" dirty="0" smtClean="0"/>
              <a:t>Так возникла </a:t>
            </a:r>
            <a:r>
              <a:rPr lang="ru-RU" sz="2800" b="1" dirty="0" smtClean="0"/>
              <a:t>эволюционная систематика</a:t>
            </a:r>
            <a:r>
              <a:rPr lang="ru-RU" sz="2800" dirty="0" smtClean="0"/>
              <a:t>, для которой важно выяснение происхождения организмов.</a:t>
            </a:r>
          </a:p>
          <a:p>
            <a:r>
              <a:rPr lang="ru-RU" sz="2800" dirty="0" smtClean="0"/>
              <a:t>Для этого используются </a:t>
            </a:r>
            <a:r>
              <a:rPr lang="ru-RU" sz="2800" b="1" dirty="0" smtClean="0"/>
              <a:t>морфологические, эмбриологические, палеонтологические, </a:t>
            </a:r>
            <a:r>
              <a:rPr lang="ru-RU" sz="2800" dirty="0" smtClean="0"/>
              <a:t>а в настоящее время – и </a:t>
            </a:r>
            <a:r>
              <a:rPr lang="ru-RU" sz="2800" b="1" dirty="0" smtClean="0"/>
              <a:t>молекулярно-генетические </a:t>
            </a:r>
            <a:r>
              <a:rPr lang="ru-RU" sz="2800" dirty="0" smtClean="0"/>
              <a:t>методы.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84861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Файл:Biological classification L Pengo vflip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476672"/>
            <a:ext cx="2190750" cy="56197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71934" y="14287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Иерархия биологической систематики восьми основных 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таксономических рангов. 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Домен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содержит одно или более царств. 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Промежуточные категории не показаны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55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Протерозойская</a:t>
            </a:r>
            <a:r>
              <a:rPr lang="ru-RU" sz="4000" dirty="0" smtClean="0"/>
              <a:t> эра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25625"/>
            <a:ext cx="7615758" cy="43513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Протерозойская эра – эра ранней жизни (</a:t>
            </a:r>
            <a:r>
              <a:rPr lang="ru-RU" sz="2800" i="1" dirty="0" smtClean="0"/>
              <a:t>др. греч</a:t>
            </a:r>
            <a:r>
              <a:rPr lang="ru-RU" sz="2800" dirty="0" smtClean="0"/>
              <a:t>.  π</a:t>
            </a:r>
            <a:r>
              <a:rPr lang="ru-RU" sz="2800" dirty="0" err="1" smtClean="0"/>
              <a:t>ρότερος</a:t>
            </a:r>
            <a:r>
              <a:rPr lang="ru-RU" sz="2800" dirty="0" smtClean="0"/>
              <a:t> «первый, старший» + </a:t>
            </a:r>
            <a:r>
              <a:rPr lang="ru-RU" sz="2800" dirty="0" err="1" smtClean="0"/>
              <a:t>ζωή</a:t>
            </a:r>
            <a:r>
              <a:rPr lang="ru-RU" sz="2800" dirty="0"/>
              <a:t> </a:t>
            </a:r>
            <a:r>
              <a:rPr lang="ru-RU" sz="2800" dirty="0" smtClean="0"/>
              <a:t> «жизнь» — </a:t>
            </a:r>
            <a:r>
              <a:rPr lang="ru-RU" sz="2800" dirty="0" err="1" smtClean="0"/>
              <a:t>охватывет</a:t>
            </a:r>
            <a:r>
              <a:rPr lang="ru-RU" sz="2800" dirty="0" smtClean="0"/>
              <a:t> период от 2500 до 541,0 ± 1,0 млн лет назад. </a:t>
            </a:r>
          </a:p>
          <a:p>
            <a:r>
              <a:rPr lang="ru-RU" sz="2800" dirty="0" smtClean="0"/>
              <a:t>Продолжительность  ≈ 2000 млн. лет.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 конце архея – в начале протерозойской эры, 2 – 2,5 </a:t>
            </a:r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млрд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лет назад, сообщества прокариот дали начало новому организму.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Появились эукариоты.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298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://upload.wikimedia.org/wikipedia/commons/thumb/4/42/Phylogenetic_tree.ru.svg/500px-Phylogenetic_tree.ru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52"/>
            <a:ext cx="6031022" cy="507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5357826"/>
            <a:ext cx="7527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Филогенетическое дерево, построенное на основе анализа последовательностей генов рРНК, показывает общее происхождение организмов всех трёх доменов: Бактерии, Археи, Эукариоты.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2150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fs1.ucheba-legko.ru/images/dce303b75f6cf1d14aa7728e76901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9584" y="500042"/>
            <a:ext cx="7136704" cy="5809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1025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429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Система крупных таксонов животных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142984"/>
            <a:ext cx="6920800" cy="5238344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Надцарство</a:t>
            </a:r>
            <a:r>
              <a:rPr lang="ru-RU" b="1" i="1" dirty="0" smtClean="0"/>
              <a:t> Животные</a:t>
            </a:r>
            <a:endParaRPr lang="ru-RU" dirty="0" smtClean="0"/>
          </a:p>
          <a:p>
            <a:pPr lvl="1"/>
            <a:r>
              <a:rPr lang="ru-RU" i="1" dirty="0" smtClean="0"/>
              <a:t>Царство </a:t>
            </a:r>
            <a:r>
              <a:rPr lang="ru-RU" b="1" i="1" dirty="0" smtClean="0"/>
              <a:t>Простейшие</a:t>
            </a:r>
            <a:endParaRPr lang="ru-RU" dirty="0" smtClean="0"/>
          </a:p>
          <a:p>
            <a:pPr lvl="1"/>
            <a:r>
              <a:rPr lang="ru-RU" i="1" dirty="0" smtClean="0"/>
              <a:t>Царство </a:t>
            </a:r>
            <a:r>
              <a:rPr lang="ru-RU" b="1" i="1" dirty="0" smtClean="0"/>
              <a:t>Многоклеточные</a:t>
            </a:r>
            <a:endParaRPr lang="ru-RU" dirty="0" smtClean="0"/>
          </a:p>
          <a:p>
            <a:pPr lvl="2"/>
            <a:r>
              <a:rPr lang="ru-RU" i="1" dirty="0" smtClean="0"/>
              <a:t>Раздел </a:t>
            </a:r>
            <a:r>
              <a:rPr lang="ru-RU" b="1" i="1" dirty="0" smtClean="0"/>
              <a:t>Лучистые</a:t>
            </a:r>
            <a:endParaRPr lang="ru-RU" dirty="0" smtClean="0"/>
          </a:p>
          <a:p>
            <a:pPr lvl="5"/>
            <a:r>
              <a:rPr lang="ru-RU" i="1" dirty="0" smtClean="0"/>
              <a:t>Тип </a:t>
            </a:r>
            <a:r>
              <a:rPr lang="ru-RU" b="1" i="1" dirty="0" smtClean="0"/>
              <a:t>Кишечнополостные</a:t>
            </a:r>
            <a:endParaRPr lang="ru-RU" dirty="0" smtClean="0"/>
          </a:p>
          <a:p>
            <a:pPr lvl="2"/>
            <a:r>
              <a:rPr lang="ru-RU" i="1" dirty="0" smtClean="0"/>
              <a:t>Раздел </a:t>
            </a:r>
            <a:r>
              <a:rPr lang="ru-RU" b="1" i="1" dirty="0" smtClean="0"/>
              <a:t>Двустороннесимметричные</a:t>
            </a:r>
            <a:r>
              <a:rPr lang="ru-RU" dirty="0" smtClean="0"/>
              <a:t> (</a:t>
            </a:r>
            <a:r>
              <a:rPr lang="ru-RU" b="1" i="1" dirty="0" smtClean="0"/>
              <a:t>Билатеральные)</a:t>
            </a:r>
            <a:endParaRPr lang="ru-RU" dirty="0" smtClean="0"/>
          </a:p>
          <a:p>
            <a:pPr lvl="3"/>
            <a:r>
              <a:rPr lang="ru-RU" i="1" dirty="0" smtClean="0"/>
              <a:t>Подраздел </a:t>
            </a:r>
            <a:r>
              <a:rPr lang="ru-RU" b="1" i="1" dirty="0" err="1" smtClean="0"/>
              <a:t>Бесполостные</a:t>
            </a:r>
            <a:endParaRPr lang="ru-RU" b="1" i="1" dirty="0" smtClean="0"/>
          </a:p>
          <a:p>
            <a:pPr lvl="5"/>
            <a:r>
              <a:rPr lang="ru-RU" i="1" dirty="0" smtClean="0"/>
              <a:t>Тип </a:t>
            </a:r>
            <a:r>
              <a:rPr lang="ru-RU" b="1" i="1" dirty="0" smtClean="0"/>
              <a:t>Плоские черви</a:t>
            </a:r>
          </a:p>
          <a:p>
            <a:pPr lvl="3"/>
            <a:r>
              <a:rPr lang="ru-RU" i="1" dirty="0" smtClean="0"/>
              <a:t>Подраздел </a:t>
            </a:r>
            <a:r>
              <a:rPr lang="ru-RU" b="1" i="1" dirty="0" err="1" smtClean="0"/>
              <a:t>Первичнополостные</a:t>
            </a:r>
            <a:endParaRPr lang="ru-RU" dirty="0" smtClean="0"/>
          </a:p>
          <a:p>
            <a:pPr lvl="5"/>
            <a:r>
              <a:rPr lang="ru-RU" i="1" dirty="0" smtClean="0"/>
              <a:t>Тип </a:t>
            </a:r>
            <a:r>
              <a:rPr lang="ru-RU" b="1" i="1" dirty="0" smtClean="0"/>
              <a:t>Круглые черви</a:t>
            </a:r>
            <a:endParaRPr lang="ru-RU" dirty="0" smtClean="0"/>
          </a:p>
          <a:p>
            <a:pPr lvl="3"/>
            <a:r>
              <a:rPr lang="ru-RU" i="1" dirty="0" smtClean="0"/>
              <a:t>Подраздел </a:t>
            </a:r>
            <a:r>
              <a:rPr lang="ru-RU" b="1" i="1" dirty="0" err="1" smtClean="0"/>
              <a:t>Целомические</a:t>
            </a:r>
            <a:r>
              <a:rPr lang="ru-RU" dirty="0" smtClean="0"/>
              <a:t> (</a:t>
            </a:r>
            <a:r>
              <a:rPr lang="ru-RU" b="1" i="1" dirty="0" err="1" smtClean="0"/>
              <a:t>Вторичнополостные</a:t>
            </a:r>
            <a:r>
              <a:rPr lang="ru-RU" b="1" i="1" dirty="0" smtClean="0"/>
              <a:t>)</a:t>
            </a:r>
            <a:endParaRPr lang="ru-RU" dirty="0" smtClean="0"/>
          </a:p>
          <a:p>
            <a:pPr lvl="4"/>
            <a:r>
              <a:rPr lang="ru-RU" i="1" dirty="0" smtClean="0"/>
              <a:t>Надтип </a:t>
            </a:r>
            <a:r>
              <a:rPr lang="ru-RU" b="1" i="1" dirty="0" err="1" smtClean="0"/>
              <a:t>Трохофорные</a:t>
            </a:r>
            <a:r>
              <a:rPr lang="ru-RU" dirty="0" smtClean="0"/>
              <a:t>  (</a:t>
            </a:r>
            <a:r>
              <a:rPr lang="ru-RU" b="1" i="1" dirty="0" err="1" smtClean="0"/>
              <a:t>Первичноротые</a:t>
            </a:r>
            <a:r>
              <a:rPr lang="ru-RU" b="1" i="1" dirty="0" smtClean="0"/>
              <a:t>)</a:t>
            </a:r>
            <a:endParaRPr lang="ru-RU" dirty="0" smtClean="0"/>
          </a:p>
          <a:p>
            <a:pPr lvl="5"/>
            <a:r>
              <a:rPr lang="ru-RU" i="1" dirty="0" smtClean="0"/>
              <a:t>Тип </a:t>
            </a:r>
            <a:r>
              <a:rPr lang="ru-RU" b="1" i="1" dirty="0" smtClean="0"/>
              <a:t>Кольчатые черви</a:t>
            </a:r>
            <a:endParaRPr lang="ru-RU" dirty="0" smtClean="0"/>
          </a:p>
          <a:p>
            <a:pPr lvl="5"/>
            <a:r>
              <a:rPr lang="ru-RU" i="1" dirty="0" smtClean="0"/>
              <a:t>Тип </a:t>
            </a:r>
            <a:r>
              <a:rPr lang="ru-RU" b="1" i="1" dirty="0" smtClean="0"/>
              <a:t>Моллюски</a:t>
            </a:r>
            <a:endParaRPr lang="ru-RU" dirty="0" smtClean="0"/>
          </a:p>
          <a:p>
            <a:pPr lvl="5"/>
            <a:r>
              <a:rPr lang="ru-RU" i="1" dirty="0" smtClean="0"/>
              <a:t>Тип </a:t>
            </a:r>
            <a:r>
              <a:rPr lang="ru-RU" b="1" i="1" dirty="0" smtClean="0"/>
              <a:t>Членистоногие</a:t>
            </a:r>
            <a:endParaRPr lang="ru-RU" dirty="0" smtClean="0"/>
          </a:p>
          <a:p>
            <a:pPr lvl="6"/>
            <a:r>
              <a:rPr lang="ru-RU" i="1" dirty="0" smtClean="0"/>
              <a:t>Класс </a:t>
            </a:r>
            <a:r>
              <a:rPr lang="ru-RU" b="1" i="1" dirty="0" smtClean="0"/>
              <a:t>Ракообразные</a:t>
            </a:r>
            <a:endParaRPr lang="ru-RU" dirty="0" smtClean="0"/>
          </a:p>
          <a:p>
            <a:pPr lvl="6"/>
            <a:r>
              <a:rPr lang="ru-RU" i="1" dirty="0" smtClean="0"/>
              <a:t>Класс </a:t>
            </a:r>
            <a:r>
              <a:rPr lang="ru-RU" b="1" i="1" dirty="0" smtClean="0"/>
              <a:t>Паукообразные</a:t>
            </a:r>
            <a:endParaRPr lang="ru-RU" dirty="0" smtClean="0"/>
          </a:p>
          <a:p>
            <a:pPr lvl="6"/>
            <a:r>
              <a:rPr lang="ru-RU" i="1" dirty="0" smtClean="0"/>
              <a:t>Класс </a:t>
            </a:r>
            <a:r>
              <a:rPr lang="ru-RU" b="1" i="1" dirty="0" smtClean="0"/>
              <a:t>Насекомые</a:t>
            </a:r>
            <a:endParaRPr lang="ru-RU" dirty="0" smtClean="0"/>
          </a:p>
          <a:p>
            <a:pPr lvl="4"/>
            <a:r>
              <a:rPr lang="ru-RU" i="1" dirty="0" smtClean="0"/>
              <a:t>Надтип </a:t>
            </a:r>
            <a:r>
              <a:rPr lang="ru-RU" b="1" i="1" dirty="0" smtClean="0"/>
              <a:t>Вторичноротые</a:t>
            </a:r>
            <a:endParaRPr lang="ru-RU" dirty="0" smtClean="0"/>
          </a:p>
          <a:p>
            <a:pPr lvl="5"/>
            <a:r>
              <a:rPr lang="ru-RU" i="1" dirty="0" smtClean="0"/>
              <a:t>Тип </a:t>
            </a:r>
            <a:r>
              <a:rPr lang="ru-RU" b="1" i="1" dirty="0" smtClean="0"/>
              <a:t>Хордовые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-851306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16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Систему современных крупных таксонов животных можно представить в виде схемы</a:t>
            </a:r>
            <a:r>
              <a:rPr lang="ru-RU" sz="28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:</a:t>
            </a:r>
            <a:br>
              <a:rPr lang="ru-RU" sz="2800" cap="all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</a:br>
            <a:endParaRPr lang="ru-RU" sz="2800" cap="all" dirty="0"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069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365126"/>
            <a:ext cx="6967686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Царство  </a:t>
            </a:r>
            <a:r>
              <a:rPr lang="ru-RU" b="1" dirty="0" smtClean="0"/>
              <a:t>Простейшие  (</a:t>
            </a:r>
            <a:r>
              <a:rPr lang="ru-RU" i="1" dirty="0" err="1" smtClean="0"/>
              <a:t>Protozoa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15616" y="1825625"/>
            <a:ext cx="7399734" cy="435133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Полифилетическая группа</a:t>
            </a:r>
            <a:r>
              <a:rPr lang="ru-RU" sz="2800" dirty="0" smtClean="0"/>
              <a:t>, </a:t>
            </a:r>
            <a:r>
              <a:rPr lang="ru-RU" sz="2800" b="1" dirty="0" smtClean="0"/>
              <a:t>одноклеточных или колониальных эукариот, которые имеют гетеротрофный тип питания. </a:t>
            </a:r>
          </a:p>
          <a:p>
            <a:r>
              <a:rPr lang="ru-RU" sz="2800" dirty="0" smtClean="0"/>
              <a:t>В русскоязычной литературе используется термин </a:t>
            </a:r>
            <a:r>
              <a:rPr lang="ru-RU" sz="2800" b="1" dirty="0" smtClean="0"/>
              <a:t>гетеротрофные протисты.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65126"/>
            <a:ext cx="7327726" cy="1325563"/>
          </a:xfrm>
        </p:spPr>
        <p:txBody>
          <a:bodyPr/>
          <a:lstStyle/>
          <a:p>
            <a:r>
              <a:rPr lang="ru-RU" b="1" dirty="0" smtClean="0"/>
              <a:t>ЦАРСТВО </a:t>
            </a:r>
            <a:r>
              <a:rPr lang="de-DE" b="1" dirty="0" smtClean="0"/>
              <a:t>PROTOZOA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57298"/>
            <a:ext cx="7859216" cy="514353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Тип </a:t>
            </a:r>
            <a:r>
              <a:rPr lang="de-DE" b="1" dirty="0" err="1" smtClean="0"/>
              <a:t>Sarcomastigophora</a:t>
            </a:r>
            <a:r>
              <a:rPr lang="de-DE" b="1" dirty="0" smtClean="0"/>
              <a:t> (</a:t>
            </a:r>
            <a:r>
              <a:rPr lang="ru-RU" b="1" dirty="0" smtClean="0"/>
              <a:t>жгутиковые и </a:t>
            </a:r>
            <a:r>
              <a:rPr lang="ru-RU" b="1" dirty="0" err="1" smtClean="0"/>
              <a:t>амебоидные</a:t>
            </a:r>
            <a:r>
              <a:rPr lang="ru-RU" b="1" dirty="0" smtClean="0"/>
              <a:t> формы)</a:t>
            </a:r>
          </a:p>
          <a:p>
            <a:pPr lvl="1"/>
            <a:r>
              <a:rPr lang="ru-RU" b="1" dirty="0" smtClean="0"/>
              <a:t>Подтип </a:t>
            </a:r>
            <a:r>
              <a:rPr lang="de-DE" b="1" dirty="0" err="1" smtClean="0"/>
              <a:t>Mastigophora</a:t>
            </a:r>
            <a:r>
              <a:rPr lang="de-DE" b="1" dirty="0" smtClean="0"/>
              <a:t> (</a:t>
            </a:r>
            <a:r>
              <a:rPr lang="ru-RU" b="1" dirty="0" smtClean="0"/>
              <a:t>жгутиковые)</a:t>
            </a:r>
          </a:p>
          <a:p>
            <a:pPr lvl="1"/>
            <a:r>
              <a:rPr lang="ru-RU" b="1" dirty="0" smtClean="0"/>
              <a:t>Подтип </a:t>
            </a:r>
            <a:r>
              <a:rPr lang="de-DE" b="1" dirty="0" err="1" smtClean="0"/>
              <a:t>Opalinata</a:t>
            </a:r>
            <a:r>
              <a:rPr lang="de-DE" b="1" dirty="0" smtClean="0"/>
              <a:t> (</a:t>
            </a:r>
            <a:r>
              <a:rPr lang="ru-RU" b="1" dirty="0" err="1" smtClean="0"/>
              <a:t>многожгутиковые</a:t>
            </a:r>
            <a:r>
              <a:rPr lang="ru-RU" b="1" dirty="0" smtClean="0"/>
              <a:t>) </a:t>
            </a:r>
          </a:p>
          <a:p>
            <a:pPr lvl="1"/>
            <a:r>
              <a:rPr lang="ru-RU" b="1" dirty="0" smtClean="0"/>
              <a:t>Подтип </a:t>
            </a:r>
            <a:r>
              <a:rPr lang="de-DE" b="1" dirty="0" err="1" smtClean="0"/>
              <a:t>Sarcodina</a:t>
            </a:r>
            <a:r>
              <a:rPr lang="de-DE" b="1" dirty="0" smtClean="0"/>
              <a:t> (</a:t>
            </a:r>
            <a:r>
              <a:rPr lang="ru-RU" b="1" dirty="0" err="1" smtClean="0"/>
              <a:t>амебоидные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Тип </a:t>
            </a:r>
            <a:r>
              <a:rPr lang="de-DE" b="1" dirty="0" err="1" smtClean="0"/>
              <a:t>Labyrinthomorpha</a:t>
            </a:r>
            <a:r>
              <a:rPr lang="de-DE" b="1" dirty="0" smtClean="0"/>
              <a:t> (</a:t>
            </a:r>
            <a:r>
              <a:rPr lang="ru-RU" b="1" dirty="0" smtClean="0"/>
              <a:t>клетки, заключенные в общие ветвящиеся слизистые трубки) </a:t>
            </a:r>
          </a:p>
          <a:p>
            <a:r>
              <a:rPr lang="ru-RU" b="1" dirty="0" smtClean="0"/>
              <a:t>Тип </a:t>
            </a:r>
            <a:r>
              <a:rPr lang="de-DE" b="1" dirty="0" err="1" smtClean="0"/>
              <a:t>Apicomplexa</a:t>
            </a:r>
            <a:r>
              <a:rPr lang="de-DE" b="1" dirty="0" smtClean="0"/>
              <a:t> (</a:t>
            </a:r>
            <a:r>
              <a:rPr lang="ru-RU" b="1" dirty="0" smtClean="0"/>
              <a:t>паразиты, в том числе малярийные плазмодии) </a:t>
            </a:r>
          </a:p>
          <a:p>
            <a:r>
              <a:rPr lang="ru-RU" b="1" dirty="0" smtClean="0"/>
              <a:t>Тип </a:t>
            </a:r>
            <a:r>
              <a:rPr lang="de-DE" b="1" dirty="0" err="1" smtClean="0"/>
              <a:t>Micrispora</a:t>
            </a:r>
            <a:r>
              <a:rPr lang="de-DE" b="1" dirty="0" smtClean="0"/>
              <a:t> (</a:t>
            </a:r>
            <a:r>
              <a:rPr lang="ru-RU" b="1" dirty="0" smtClean="0"/>
              <a:t>внутриклеточные паразиты животных) </a:t>
            </a:r>
          </a:p>
          <a:p>
            <a:r>
              <a:rPr lang="ru-RU" b="1" dirty="0" smtClean="0"/>
              <a:t>Тип </a:t>
            </a:r>
            <a:r>
              <a:rPr lang="de-DE" b="1" dirty="0" err="1" smtClean="0"/>
              <a:t>Myxospora</a:t>
            </a:r>
            <a:r>
              <a:rPr lang="de-DE" b="1" dirty="0" smtClean="0"/>
              <a:t> (</a:t>
            </a:r>
            <a:r>
              <a:rPr lang="ru-RU" b="1" dirty="0" smtClean="0"/>
              <a:t>паразиты) </a:t>
            </a:r>
          </a:p>
          <a:p>
            <a:r>
              <a:rPr lang="ru-RU" b="1" dirty="0" smtClean="0"/>
              <a:t>Тип </a:t>
            </a:r>
            <a:r>
              <a:rPr lang="de-DE" b="1" dirty="0" err="1" smtClean="0"/>
              <a:t>Ciliophora</a:t>
            </a:r>
            <a:r>
              <a:rPr lang="de-DE" b="1" dirty="0" smtClean="0"/>
              <a:t> (</a:t>
            </a:r>
            <a:r>
              <a:rPr lang="ru-RU" b="1" dirty="0" smtClean="0"/>
              <a:t>ресничные, или инфузории)</a:t>
            </a:r>
          </a:p>
          <a:p>
            <a:pPr lvl="1"/>
            <a:r>
              <a:rPr lang="ru-RU" b="1" dirty="0" smtClean="0"/>
              <a:t>Подтип </a:t>
            </a:r>
            <a:r>
              <a:rPr lang="de-DE" b="1" dirty="0" err="1" smtClean="0"/>
              <a:t>Postciliodesmatophora</a:t>
            </a:r>
            <a:r>
              <a:rPr lang="de-DE" b="1" dirty="0" smtClean="0"/>
              <a:t> (</a:t>
            </a:r>
            <a:r>
              <a:rPr lang="ru-RU" b="1" dirty="0" smtClean="0"/>
              <a:t>реснички парные, ротовые реснички часто расположены 1-3 спиральными рядами)</a:t>
            </a:r>
          </a:p>
          <a:p>
            <a:pPr lvl="1"/>
            <a:r>
              <a:rPr lang="ru-RU" b="1" dirty="0" smtClean="0"/>
              <a:t>Подтип </a:t>
            </a:r>
            <a:r>
              <a:rPr lang="de-DE" b="1" dirty="0" err="1" smtClean="0"/>
              <a:t>Rhabdophora</a:t>
            </a:r>
            <a:r>
              <a:rPr lang="de-DE" b="1" dirty="0" smtClean="0"/>
              <a:t> (</a:t>
            </a:r>
            <a:r>
              <a:rPr lang="ru-RU" b="1" dirty="0" smtClean="0"/>
              <a:t>венчик из двойных ресничек вокруг ротовой впадины) </a:t>
            </a:r>
          </a:p>
          <a:p>
            <a:pPr lvl="1"/>
            <a:r>
              <a:rPr lang="ru-RU" b="1" dirty="0" smtClean="0"/>
              <a:t>Подтип </a:t>
            </a:r>
            <a:r>
              <a:rPr lang="de-DE" b="1" dirty="0" err="1" smtClean="0"/>
              <a:t>Cyrtophora</a:t>
            </a:r>
            <a:r>
              <a:rPr lang="de-DE" b="1" dirty="0" smtClean="0"/>
              <a:t> (</a:t>
            </a:r>
            <a:r>
              <a:rPr lang="ru-RU" b="1" dirty="0" smtClean="0"/>
              <a:t>обычно с обильными ротовыми ресничками)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642918"/>
            <a:ext cx="7784896" cy="8382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Тип </a:t>
            </a:r>
            <a:r>
              <a:rPr lang="ru-RU" sz="3200" b="1" dirty="0" err="1" smtClean="0"/>
              <a:t>Саркожгутиконосцы</a:t>
            </a:r>
            <a:r>
              <a:rPr lang="ru-RU" sz="3200" b="1" dirty="0" smtClean="0"/>
              <a:t> (</a:t>
            </a:r>
            <a:r>
              <a:rPr lang="ru-RU" sz="3200" b="1" i="1" dirty="0" err="1" smtClean="0"/>
              <a:t>Sarcomastigophora</a:t>
            </a:r>
            <a:r>
              <a:rPr lang="ru-RU" sz="3200" b="1" i="1" dirty="0" smtClean="0"/>
              <a:t>)</a:t>
            </a: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87624" y="1928802"/>
            <a:ext cx="7713458" cy="45259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Полифилетическая группа свободноживущих и паразитических простейших, которые передвигаются с помощью особых </a:t>
            </a:r>
            <a:r>
              <a:rPr lang="ru-RU" sz="2800" b="1" dirty="0" err="1" smtClean="0"/>
              <a:t>вре́менных</a:t>
            </a:r>
            <a:r>
              <a:rPr lang="ru-RU" sz="2800" b="1" dirty="0" smtClean="0"/>
              <a:t> выростов цитоплазмы (псевдоподий) или </a:t>
            </a:r>
            <a:r>
              <a:rPr lang="ru-RU" sz="2800" b="1" dirty="0" err="1" smtClean="0"/>
              <a:t>бичевидных</a:t>
            </a:r>
            <a:r>
              <a:rPr lang="ru-RU" sz="2800" b="1" dirty="0" smtClean="0"/>
              <a:t> выростов (жгутиков). </a:t>
            </a:r>
          </a:p>
          <a:p>
            <a:r>
              <a:rPr lang="ru-RU" sz="2800" dirty="0" smtClean="0"/>
              <a:t>Насчитывают около 18000 видов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358188" cy="5500687"/>
          </a:xfrm>
        </p:spPr>
        <p:txBody>
          <a:bodyPr/>
          <a:lstStyle/>
          <a:p>
            <a:pPr lvl="0"/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/т Саркодовые (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Sarcodina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Класс Саркодовые (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Sarcodina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Подкласс Корненожки (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Rhizopoda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r>
              <a:rPr lang="ru-RU" b="1" dirty="0" smtClean="0">
                <a:latin typeface="Arial" pitchFamily="34" charset="0"/>
                <a:cs typeface="Arial" pitchFamily="34" charset="0"/>
              </a:rPr>
              <a:t>Отряд Амёбы (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Amoebina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3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Род Амёбы, или Голые амёбы (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Amoebina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4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Вид Амёба протей (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Amoeba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proteus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r>
              <a:rPr lang="ru-RU" b="1" dirty="0" smtClean="0">
                <a:latin typeface="Arial" pitchFamily="34" charset="0"/>
                <a:cs typeface="Arial" pitchFamily="34" charset="0"/>
              </a:rPr>
              <a:t>Отряд Раковинные амебы (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Testacea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r>
              <a:rPr lang="ru-RU" b="1" dirty="0" smtClean="0">
                <a:latin typeface="Arial" pitchFamily="34" charset="0"/>
                <a:cs typeface="Arial" pitchFamily="34" charset="0"/>
              </a:rPr>
              <a:t>Отряд Фораминиферы (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Foraminifera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Подкласс 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Лучевики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или Радиолярии (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Radiolaria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Подкласс Солнечники, или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Гелиозои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Heliozoa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572008"/>
            <a:ext cx="7884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П/т Саркодовые (</a:t>
            </a:r>
            <a:r>
              <a:rPr lang="ru-RU" b="1" dirty="0" err="1" smtClean="0"/>
              <a:t>Sarcodina</a:t>
            </a:r>
            <a:r>
              <a:rPr lang="ru-RU" b="1" dirty="0" smtClean="0"/>
              <a:t>)</a:t>
            </a:r>
            <a:r>
              <a:rPr lang="ru-RU" dirty="0" smtClean="0"/>
              <a:t>. </a:t>
            </a:r>
            <a:r>
              <a:rPr lang="ru-RU" sz="2000" dirty="0" smtClean="0"/>
              <a:t>Животные с непостоянной формой тела.  Тело голое,  может иметь наружную раковину или внутренний скелет. </a:t>
            </a:r>
          </a:p>
          <a:p>
            <a:r>
              <a:rPr lang="ru-RU" sz="2000" dirty="0" smtClean="0"/>
              <a:t>Передвижение с помощью псевдоподий разной формы.  </a:t>
            </a:r>
          </a:p>
          <a:p>
            <a:r>
              <a:rPr lang="ru-RU" sz="2000" dirty="0" smtClean="0"/>
              <a:t>Размножение бесполое,  у некоторых и половое.  К ним относятся амебы,  раковинные амебы, фораминиферы, </a:t>
            </a:r>
            <a:r>
              <a:rPr lang="ru-RU" sz="2000" dirty="0" err="1" smtClean="0"/>
              <a:t>лучевики</a:t>
            </a:r>
            <a:r>
              <a:rPr lang="ru-RU" sz="2000" dirty="0" smtClean="0"/>
              <a:t> и солнечники.  </a:t>
            </a:r>
            <a:endParaRPr lang="ru-RU" sz="2000" dirty="0"/>
          </a:p>
        </p:txBody>
      </p:sp>
      <p:pic>
        <p:nvPicPr>
          <p:cNvPr id="130050" name="Picture 2" descr="http://fs1.ucheba-legko.ru/images/e41701b38300de82675edcd409d063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14290"/>
            <a:ext cx="7639077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75656" y="1214422"/>
            <a:ext cx="7515944" cy="4865703"/>
          </a:xfrm>
        </p:spPr>
        <p:txBody>
          <a:bodyPr>
            <a:normAutofit/>
          </a:bodyPr>
          <a:lstStyle/>
          <a:p>
            <a:r>
              <a:rPr lang="ru-RU" b="1" dirty="0" smtClean="0"/>
              <a:t>Фораминиферы имеют раковину — наружный скелет. </a:t>
            </a:r>
          </a:p>
          <a:p>
            <a:r>
              <a:rPr lang="ru-RU" b="1" dirty="0" smtClean="0"/>
              <a:t>Большинство раковин известковые, иногда образуют </a:t>
            </a:r>
            <a:r>
              <a:rPr lang="ru-RU" b="1" dirty="0" err="1" smtClean="0"/>
              <a:t>хитиноидные</a:t>
            </a:r>
            <a:r>
              <a:rPr lang="ru-RU" b="1" dirty="0" smtClean="0"/>
              <a:t> или состоящие из посторонних частиц, склеенных выделениями клетки.</a:t>
            </a:r>
          </a:p>
          <a:p>
            <a:r>
              <a:rPr lang="ru-RU" b="1" dirty="0" smtClean="0"/>
              <a:t>Внутренняя полость раковины сообщается с окружающей средой через многочисленные поры, а также через отверстие в раковине — устье. </a:t>
            </a:r>
          </a:p>
          <a:p>
            <a:r>
              <a:rPr lang="ru-RU" b="1" dirty="0" smtClean="0"/>
              <a:t>Через него и поры в стенках раковинок выдаются наружу тончайшие ветвящиеся и соединяющиеся между собой ложноножки (</a:t>
            </a:r>
            <a:r>
              <a:rPr lang="ru-RU" b="1" dirty="0" err="1" smtClean="0"/>
              <a:t>ризоподии</a:t>
            </a:r>
            <a:r>
              <a:rPr lang="ru-RU" b="1" dirty="0" smtClean="0"/>
              <a:t>), которые служат для движения и захвата пищи, образуют вокруг раковинки сеточку, диаметр которой во много раз превосходит диаметр раковинки.</a:t>
            </a:r>
          </a:p>
          <a:p>
            <a:r>
              <a:rPr lang="ru-RU" b="1" dirty="0" smtClean="0"/>
              <a:t>К такой сеточке прилипают пищевые частички (например, одноклеточные водоросли), которыми питаются фораминиферы.</a:t>
            </a:r>
            <a:endParaRPr lang="ru-RU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le:Live Ammonia tep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908871" cy="51435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14678" y="428604"/>
            <a:ext cx="285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Фораминиферы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65126"/>
            <a:ext cx="7687766" cy="1325563"/>
          </a:xfrm>
        </p:spPr>
        <p:txBody>
          <a:bodyPr/>
          <a:lstStyle/>
          <a:p>
            <a:r>
              <a:rPr lang="ru-RU" b="1" dirty="0" smtClean="0"/>
              <a:t>Наиболее значимые события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Кислородная катастрофа </a:t>
            </a:r>
            <a:r>
              <a:rPr lang="ru-RU" dirty="0" smtClean="0"/>
              <a:t>в </a:t>
            </a:r>
            <a:r>
              <a:rPr lang="ru-RU" dirty="0" err="1" smtClean="0"/>
              <a:t>палеопротерозое</a:t>
            </a:r>
            <a:r>
              <a:rPr lang="ru-RU" dirty="0" smtClean="0"/>
              <a:t>, </a:t>
            </a:r>
            <a:r>
              <a:rPr lang="ru-RU" dirty="0"/>
              <a:t>появление озонового </a:t>
            </a:r>
            <a:r>
              <a:rPr lang="ru-RU" dirty="0" smtClean="0"/>
              <a:t>слоя планеты.</a:t>
            </a:r>
          </a:p>
          <a:p>
            <a:pPr lvl="1"/>
            <a:r>
              <a:rPr lang="ru-RU" dirty="0" smtClean="0"/>
              <a:t>Сейчас доказано</a:t>
            </a:r>
            <a:r>
              <a:rPr lang="ru-RU" dirty="0"/>
              <a:t>, что не позднее 2,4 млрд лет назад содержание кислорода в атмосфере уже достигло примерно 10 % от современного — произошла кислородная </a:t>
            </a:r>
            <a:r>
              <a:rPr lang="ru-RU" dirty="0" smtClean="0"/>
              <a:t>катастрофа</a:t>
            </a:r>
          </a:p>
          <a:p>
            <a:r>
              <a:rPr lang="ru-RU" dirty="0" smtClean="0"/>
              <a:t>Формирование современного объёма мирового океана.</a:t>
            </a:r>
          </a:p>
          <a:p>
            <a:r>
              <a:rPr lang="ru-RU" dirty="0" smtClean="0"/>
              <a:t>Наиболее длительное в истории Земли </a:t>
            </a:r>
            <a:r>
              <a:rPr lang="ru-RU" b="1" dirty="0" smtClean="0"/>
              <a:t>гуронское оледенение </a:t>
            </a:r>
            <a:r>
              <a:rPr lang="ru-RU" dirty="0" smtClean="0"/>
              <a:t>(2,4-2,1 млрд лет назад); несколько эпох глобального оледенения в позднем </a:t>
            </a:r>
            <a:r>
              <a:rPr lang="ru-RU" dirty="0" err="1" smtClean="0"/>
              <a:t>неопротерозое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Появление </a:t>
            </a:r>
            <a:r>
              <a:rPr lang="ru-RU" b="1" dirty="0" smtClean="0"/>
              <a:t>многоклеточных</a:t>
            </a:r>
            <a:r>
              <a:rPr lang="ru-RU" dirty="0" smtClean="0"/>
              <a:t> организмов: губки, грибы.</a:t>
            </a:r>
          </a:p>
          <a:p>
            <a:r>
              <a:rPr lang="ru-RU" dirty="0" smtClean="0"/>
              <a:t>Результатом жизнедеятельности прокариот (бактерий и одноклеточных водорослей, живших, по-видимому, и на суше, в пленках воды между минеральными частицами в зонах частичного затопления вблизи водоёмов) стало </a:t>
            </a:r>
            <a:r>
              <a:rPr lang="ru-RU" b="1" dirty="0" smtClean="0"/>
              <a:t>образование почвы.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347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://www.ramaloka.org/uploads/news/5/2012/dic_biology-4757-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405" y="404664"/>
            <a:ext cx="4562715" cy="44644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52120" y="1142984"/>
            <a:ext cx="32775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Раковинные амёбы:</a:t>
            </a:r>
          </a:p>
          <a:p>
            <a:r>
              <a:rPr lang="ru-RU" b="1" dirty="0" smtClean="0"/>
              <a:t> А — из рода (</a:t>
            </a:r>
            <a:r>
              <a:rPr lang="de-DE" b="1" dirty="0" err="1" smtClean="0"/>
              <a:t>Difflugia</a:t>
            </a:r>
            <a:r>
              <a:rPr lang="de-DE" b="1" dirty="0" smtClean="0"/>
              <a:t>); </a:t>
            </a:r>
            <a:endParaRPr lang="ru-RU" b="1" dirty="0" smtClean="0"/>
          </a:p>
          <a:p>
            <a:r>
              <a:rPr lang="ru-RU" b="1" dirty="0" smtClean="0"/>
              <a:t> Б — (</a:t>
            </a:r>
            <a:r>
              <a:rPr lang="de-DE" b="1" dirty="0" err="1" smtClean="0"/>
              <a:t>Arcella</a:t>
            </a:r>
            <a:r>
              <a:rPr lang="de-DE" b="1" dirty="0" smtClean="0"/>
              <a:t> </a:t>
            </a:r>
            <a:r>
              <a:rPr lang="de-DE" b="1" dirty="0" err="1" smtClean="0"/>
              <a:t>vulgaris</a:t>
            </a:r>
            <a:r>
              <a:rPr lang="de-DE" b="1" dirty="0" smtClean="0"/>
              <a:t>);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В — (</a:t>
            </a:r>
            <a:r>
              <a:rPr lang="de-DE" b="1" dirty="0" err="1" smtClean="0"/>
              <a:t>Euglypha</a:t>
            </a:r>
            <a:r>
              <a:rPr lang="de-DE" b="1" dirty="0" smtClean="0"/>
              <a:t> </a:t>
            </a:r>
            <a:r>
              <a:rPr lang="de-DE" b="1" dirty="0" err="1" smtClean="0"/>
              <a:t>alveolata</a:t>
            </a:r>
            <a:r>
              <a:rPr lang="de-DE" b="1" dirty="0" smtClean="0"/>
              <a:t>) — </a:t>
            </a:r>
            <a:r>
              <a:rPr lang="ru-RU" b="1" dirty="0" smtClean="0"/>
              <a:t>раковинка;</a:t>
            </a:r>
          </a:p>
          <a:p>
            <a:r>
              <a:rPr lang="ru-RU" b="1" dirty="0" smtClean="0"/>
              <a:t>Г — она же, с псевдоподиями; </a:t>
            </a:r>
          </a:p>
          <a:p>
            <a:r>
              <a:rPr lang="ru-RU" b="1" dirty="0" smtClean="0"/>
              <a:t>1 — псевдоподии, 2 — ядро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65126"/>
            <a:ext cx="6751662" cy="1325563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Радиоля́рии</a:t>
            </a:r>
            <a:r>
              <a:rPr lang="ru-RU" dirty="0" smtClean="0"/>
              <a:t> (или </a:t>
            </a:r>
            <a:r>
              <a:rPr lang="ru-RU" dirty="0" err="1" smtClean="0"/>
              <a:t>лучевики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500174"/>
            <a:ext cx="7227912" cy="45799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Планктонные организмы, обитающие преимущественно в тёплых океанических водах. </a:t>
            </a:r>
          </a:p>
          <a:p>
            <a:r>
              <a:rPr lang="ru-RU" dirty="0" smtClean="0"/>
              <a:t>Скелет состоит из хитина и оксида кремния или сернокислого стронция (целестина). </a:t>
            </a:r>
          </a:p>
          <a:p>
            <a:r>
              <a:rPr lang="ru-RU" dirty="0" smtClean="0"/>
              <a:t>У живой радиолярии скелет находится внутри клетки. </a:t>
            </a:r>
          </a:p>
          <a:p>
            <a:r>
              <a:rPr lang="ru-RU" dirty="0" smtClean="0"/>
              <a:t>Лучи служат для укрепления псевдоподий. </a:t>
            </a:r>
          </a:p>
          <a:p>
            <a:r>
              <a:rPr lang="ru-RU" dirty="0" err="1" smtClean="0"/>
              <a:t>Лучевики</a:t>
            </a:r>
            <a:r>
              <a:rPr lang="ru-RU" dirty="0" smtClean="0"/>
              <a:t> — сборная группа, которая содержит разные по происхождению формы простейших. </a:t>
            </a:r>
          </a:p>
          <a:p>
            <a:r>
              <a:rPr lang="ru-RU" dirty="0" smtClean="0"/>
              <a:t>Согласно современным представлениям сходный </a:t>
            </a:r>
            <a:r>
              <a:rPr lang="ru-RU" dirty="0" err="1" smtClean="0"/>
              <a:t>морфотип</a:t>
            </a:r>
            <a:r>
              <a:rPr lang="ru-RU" dirty="0" smtClean="0"/>
              <a:t> радиолярий приобретался ими совершенно независимо в процессе освоения толщи воды как постоянной среды обитания.</a:t>
            </a:r>
          </a:p>
          <a:p>
            <a:r>
              <a:rPr lang="ru-RU" b="1" dirty="0" smtClean="0"/>
              <a:t>Отмирая, радиолярии сначала накапливаются в виде радиоляриевых илов, а затем преобразуются в кремниевые породы — кварц, яшма. </a:t>
            </a:r>
          </a:p>
          <a:p>
            <a:r>
              <a:rPr lang="ru-RU" dirty="0" smtClean="0"/>
              <a:t>Ископаемые радиолярии используются в геологии для определения возраста осадочных пород.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le:Haeckel Stephoi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4019550" cy="5705476"/>
          </a:xfrm>
          <a:prstGeom prst="rect">
            <a:avLst/>
          </a:prstGeom>
          <a:noFill/>
        </p:spPr>
      </p:pic>
      <p:pic>
        <p:nvPicPr>
          <p:cNvPr id="140292" name="Picture 4" descr="File:Radiolaria34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28"/>
            <a:ext cx="3071834" cy="21234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928802"/>
            <a:ext cx="236391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Модель радиолярии</a:t>
            </a:r>
            <a:endParaRPr lang="ru-RU" dirty="0"/>
          </a:p>
        </p:txBody>
      </p:sp>
      <p:pic>
        <p:nvPicPr>
          <p:cNvPr id="140294" name="Picture 6" descr="http://murzim.ru/uploads/posts/2010-11/1289940980_image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643182"/>
            <a:ext cx="2786082" cy="3874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63688" y="142875"/>
            <a:ext cx="7380312" cy="638246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Подтип Жгутиковые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Класс Жгутиконосцы, или Жгутиковые 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Mastigophora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Подкласс Растительные жгутиконосцы 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Phytomastigina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Отряд 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Эвгленовые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Euglenoidea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3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Род 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Euglena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4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Вид Эвглена зелёная</a:t>
            </a:r>
          </a:p>
          <a:p>
            <a:pPr lvl="2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Отряд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Вольвоксовые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Volvocidae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3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Род Вольвокс 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Volvox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4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Вид Вольвокс 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Volvox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Подкласс Животные жгутиконосцы 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Zoomastigina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Отряд 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Кинетопластиды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Kinetoplastida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3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Род Трипаносомы (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Trypanosoma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4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Вид 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Trypanosoma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rhodesiense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3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Род 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Лейшмании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Leishmania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4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Вид 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Leishmania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donovani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4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Вид 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Leishmania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tropica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Отряд 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Полимастигины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Polymastigina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3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Род Трихомонады 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Trichomonas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4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Вид 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Trichomonas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hominis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4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Вид 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Trichomonas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vaginalis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3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Род 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Лямблии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Lamblia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4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Вид 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Lamblia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intestinalis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Отряд Опалины 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Opalinina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3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Род Опалины 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Opalina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4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Вид Опалина лягушачья (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Opalina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ranarum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65126"/>
            <a:ext cx="6463630" cy="1325563"/>
          </a:xfrm>
        </p:spPr>
        <p:txBody>
          <a:bodyPr/>
          <a:lstStyle/>
          <a:p>
            <a:r>
              <a:rPr lang="ru-RU" b="1" dirty="0" err="1" smtClean="0"/>
              <a:t>Жгутиконо́сцы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772816"/>
            <a:ext cx="7371928" cy="430730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Используют жгутики для локомоции и для создания токов воды, приносящих пищу.</a:t>
            </a:r>
          </a:p>
          <a:p>
            <a:r>
              <a:rPr lang="ru-RU" sz="2400" dirty="0" smtClean="0"/>
              <a:t>Среди жгутиконосцев много как свободноживущих форм, так и паразитов и симбионтов животных. </a:t>
            </a:r>
          </a:p>
          <a:p>
            <a:r>
              <a:rPr lang="ru-RU" sz="2400" dirty="0" smtClean="0"/>
              <a:t>Среди них есть одноклеточные формы, а также колониальные формы.</a:t>
            </a:r>
          </a:p>
          <a:p>
            <a:r>
              <a:rPr lang="ru-RU" sz="2400" dirty="0" smtClean="0"/>
              <a:t>В целом для жгутиконосцев характерна тенденция к мелким размерам клеток и </a:t>
            </a:r>
            <a:r>
              <a:rPr lang="ru-RU" sz="2400" dirty="0" err="1" smtClean="0"/>
              <a:t>осмотрофному</a:t>
            </a:r>
            <a:r>
              <a:rPr lang="ru-RU" sz="2400" dirty="0" smtClean="0"/>
              <a:t> питанию, хотя среди них встречаются также очень крупные </a:t>
            </a:r>
            <a:r>
              <a:rPr lang="ru-RU" sz="2400" dirty="0" err="1" smtClean="0"/>
              <a:t>фаготрофные</a:t>
            </a:r>
            <a:r>
              <a:rPr lang="ru-RU" sz="2400" dirty="0" smtClean="0"/>
              <a:t> формы.</a:t>
            </a:r>
            <a:endParaRPr lang="ru-RU" sz="2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://www.megabook.ru/MObjects2/data/pict2004/biology/bio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340767"/>
            <a:ext cx="7488832" cy="3659867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://900igr.net/datai/biologija/Prostejshie-zhivotnye/0004-001-Prostejsh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286250" cy="3181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392906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u-RU" sz="2000" dirty="0" smtClean="0"/>
              <a:t>1.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Трипаносома (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Trypanosoma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000" dirty="0" smtClean="0"/>
              <a:t>2.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Лямблия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Lamblia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dirty="0"/>
          </a:p>
        </p:txBody>
      </p:sp>
      <p:pic>
        <p:nvPicPr>
          <p:cNvPr id="142340" name="Picture 4" descr="http://bse.sci-lib.com/a_pictures/00/00/2725187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714356"/>
            <a:ext cx="4476780" cy="31146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400050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/>
              <a:t>Leishmania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donovani</a:t>
            </a:r>
            <a:r>
              <a:rPr lang="ru-RU" sz="2000" b="1" dirty="0" smtClean="0"/>
              <a:t>: </a:t>
            </a:r>
          </a:p>
          <a:p>
            <a:r>
              <a:rPr lang="ru-RU" sz="2000" b="1" dirty="0" smtClean="0"/>
              <a:t>1 — паразиты в лейкоците из периферической крови человека; 2 — </a:t>
            </a:r>
            <a:r>
              <a:rPr lang="ru-RU" sz="2000" b="1" dirty="0" err="1" smtClean="0"/>
              <a:t>лептомонадные</a:t>
            </a:r>
            <a:r>
              <a:rPr lang="ru-RU" sz="2000" b="1" dirty="0" smtClean="0"/>
              <a:t> формы в культуре.</a:t>
            </a:r>
            <a:endParaRPr lang="ru-RU" sz="20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http://www.doctoribolit.ru/images/Trichomoniaz_01.jpg"/>
          <p:cNvPicPr>
            <a:picLocks noChangeAspect="1" noChangeArrowheads="1"/>
          </p:cNvPicPr>
          <p:nvPr/>
        </p:nvPicPr>
        <p:blipFill>
          <a:blip r:embed="rId2"/>
          <a:srcRect l="11385" b="8980"/>
          <a:stretch>
            <a:fillRect/>
          </a:stretch>
        </p:blipFill>
        <p:spPr bwMode="auto">
          <a:xfrm>
            <a:off x="957302" y="1268760"/>
            <a:ext cx="3668795" cy="29460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500570"/>
            <a:ext cx="3799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Трихомонада (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Trichomonas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3714752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Опалина (</a:t>
            </a:r>
            <a:r>
              <a:rPr lang="de-DE" dirty="0" err="1" smtClean="0"/>
              <a:t>Opalina</a:t>
            </a:r>
            <a:r>
              <a:rPr lang="de-DE" dirty="0" smtClean="0"/>
              <a:t> </a:t>
            </a:r>
            <a:r>
              <a:rPr lang="de-DE" dirty="0" err="1" smtClean="0"/>
              <a:t>ranarum</a:t>
            </a:r>
            <a:r>
              <a:rPr lang="de-DE" dirty="0" smtClean="0"/>
              <a:t>)</a:t>
            </a:r>
            <a:endParaRPr lang="ru-RU" dirty="0" smtClean="0"/>
          </a:p>
          <a:p>
            <a:r>
              <a:rPr lang="ru-RU" dirty="0" smtClean="0"/>
              <a:t>Тело листовидное, не вполне симметричное, дл. до 1 мм.</a:t>
            </a:r>
          </a:p>
          <a:p>
            <a:r>
              <a:rPr lang="ru-RU" dirty="0" smtClean="0"/>
              <a:t>Покрыто тысячами коротких жгутиков. Ротового отверстия нет, питаются всей поверхностью тела. </a:t>
            </a:r>
          </a:p>
          <a:p>
            <a:r>
              <a:rPr lang="ru-RU" dirty="0" smtClean="0"/>
              <a:t>Ядер от двух до нескольких десятков (иногда сотен). </a:t>
            </a:r>
          </a:p>
          <a:p>
            <a:r>
              <a:rPr lang="ru-RU" dirty="0" smtClean="0"/>
              <a:t>Паразиты кишечника земноводных, пресмыкающихся и рыб.</a:t>
            </a:r>
            <a:endParaRPr lang="ru-RU" dirty="0"/>
          </a:p>
        </p:txBody>
      </p:sp>
      <p:pic>
        <p:nvPicPr>
          <p:cNvPr id="143364" name="Picture 4" descr="http://www.ramaloka.org/uploads/news/5/2012/dic_biology-3874-0.gif"/>
          <p:cNvPicPr>
            <a:picLocks noChangeAspect="1" noChangeArrowheads="1"/>
          </p:cNvPicPr>
          <p:nvPr/>
        </p:nvPicPr>
        <p:blipFill>
          <a:blip r:embed="rId3"/>
          <a:srcRect l="8178" r="26401" b="52222"/>
          <a:stretch>
            <a:fillRect/>
          </a:stretch>
        </p:blipFill>
        <p:spPr bwMode="auto">
          <a:xfrm>
            <a:off x="4572000" y="831948"/>
            <a:ext cx="3888432" cy="2882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7166"/>
            <a:ext cx="7784896" cy="838200"/>
          </a:xfrm>
        </p:spPr>
        <p:txBody>
          <a:bodyPr/>
          <a:lstStyle/>
          <a:p>
            <a:r>
              <a:rPr lang="ru-RU" b="1" dirty="0" err="1" smtClean="0"/>
              <a:t>Апикомплексы</a:t>
            </a:r>
            <a:r>
              <a:rPr lang="ru-RU" dirty="0" smtClean="0"/>
              <a:t>, или </a:t>
            </a:r>
            <a:r>
              <a:rPr lang="ru-RU" b="1" dirty="0" smtClean="0"/>
              <a:t>споровики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6342" y="1340768"/>
            <a:ext cx="7886700" cy="4999410"/>
          </a:xfrm>
        </p:spPr>
        <p:txBody>
          <a:bodyPr>
            <a:normAutofit/>
          </a:bodyPr>
          <a:lstStyle/>
          <a:p>
            <a:r>
              <a:rPr lang="ru-RU" dirty="0" smtClean="0"/>
              <a:t>Старое название — </a:t>
            </a:r>
            <a:r>
              <a:rPr lang="ru-RU" i="1" dirty="0" err="1" smtClean="0"/>
              <a:t>Sporozoa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Все представители типа — паразиты беспозвоночных и позвоночных животных.</a:t>
            </a:r>
          </a:p>
          <a:p>
            <a:r>
              <a:rPr lang="ru-RU" dirty="0" smtClean="0"/>
              <a:t>В жизненном цикле происходит чередование бесполого размножения (</a:t>
            </a:r>
            <a:r>
              <a:rPr lang="ru-RU" b="1" dirty="0" smtClean="0"/>
              <a:t>множественное деление — шизогония</a:t>
            </a:r>
            <a:r>
              <a:rPr lang="ru-RU" dirty="0" smtClean="0"/>
              <a:t>), полового процесса и спорогонии.</a:t>
            </a:r>
            <a:endParaRPr lang="ru-RU" baseline="30000" dirty="0" smtClean="0"/>
          </a:p>
          <a:p>
            <a:r>
              <a:rPr lang="ru-RU" dirty="0" smtClean="0"/>
              <a:t>По крайней мере, часть жизненного цикла проходит внутри клеток хозяев.</a:t>
            </a:r>
          </a:p>
          <a:p>
            <a:r>
              <a:rPr lang="ru-RU" dirty="0" smtClean="0"/>
              <a:t>Стадии, выполняющие функцию проникновения в клетки (</a:t>
            </a:r>
            <a:r>
              <a:rPr lang="ru-RU" i="1" dirty="0" err="1" smtClean="0"/>
              <a:t>зоиты</a:t>
            </a:r>
            <a:r>
              <a:rPr lang="ru-RU" dirty="0" smtClean="0"/>
              <a:t>), имеют специфический комплекс органелл — апикальный комплекс. </a:t>
            </a:r>
          </a:p>
          <a:p>
            <a:r>
              <a:rPr lang="ru-RU" dirty="0" smtClean="0"/>
              <a:t>Жгутики у споровиков присутствуют только на стадии гамет.</a:t>
            </a:r>
          </a:p>
          <a:p>
            <a:r>
              <a:rPr lang="ru-RU" dirty="0" smtClean="0"/>
              <a:t>Тип споровиков включает более 4500 видов, в том числе </a:t>
            </a:r>
            <a:r>
              <a:rPr lang="ru-RU" b="1" dirty="0" smtClean="0"/>
              <a:t>малярийный плазмодий, токсоплазмы, кокцидии.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3438" y="1214422"/>
            <a:ext cx="4143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Структура </a:t>
            </a:r>
            <a:r>
              <a:rPr lang="ru-RU" sz="2400" b="1" dirty="0" err="1" smtClean="0"/>
              <a:t>спорозоита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1 — коноид,</a:t>
            </a:r>
          </a:p>
          <a:p>
            <a:r>
              <a:rPr lang="ru-RU" sz="2400" b="1" dirty="0" smtClean="0"/>
              <a:t>2 — </a:t>
            </a:r>
            <a:r>
              <a:rPr lang="ru-RU" sz="2400" b="1" dirty="0" err="1" smtClean="0"/>
              <a:t>микронемы</a:t>
            </a:r>
            <a:r>
              <a:rPr lang="ru-RU" sz="2400" b="1" dirty="0" smtClean="0"/>
              <a:t>, </a:t>
            </a:r>
          </a:p>
          <a:p>
            <a:r>
              <a:rPr lang="ru-RU" sz="2400" b="1" dirty="0" smtClean="0"/>
              <a:t>3 – микротрубочки </a:t>
            </a:r>
          </a:p>
          <a:p>
            <a:r>
              <a:rPr lang="ru-RU" sz="2400" b="1" dirty="0" smtClean="0"/>
              <a:t>4 — микропора, </a:t>
            </a:r>
          </a:p>
          <a:p>
            <a:r>
              <a:rPr lang="ru-RU" sz="2400" b="1" dirty="0" smtClean="0"/>
              <a:t>5 — жировая капля, </a:t>
            </a:r>
          </a:p>
          <a:p>
            <a:r>
              <a:rPr lang="ru-RU" sz="2400" b="1" dirty="0" smtClean="0"/>
              <a:t>6 — ядро, </a:t>
            </a:r>
          </a:p>
          <a:p>
            <a:r>
              <a:rPr lang="ru-RU" sz="2400" b="1" dirty="0" smtClean="0"/>
              <a:t>7 — ЭПС, </a:t>
            </a:r>
          </a:p>
          <a:p>
            <a:r>
              <a:rPr lang="ru-RU" sz="2400" b="1" dirty="0" smtClean="0"/>
              <a:t>8 — аппарат Гольджи, </a:t>
            </a:r>
          </a:p>
          <a:p>
            <a:r>
              <a:rPr lang="ru-RU" sz="2400" b="1" dirty="0" smtClean="0"/>
              <a:t>9 — митохондрия, </a:t>
            </a:r>
          </a:p>
          <a:p>
            <a:r>
              <a:rPr lang="ru-RU" sz="2400" b="1" dirty="0" smtClean="0"/>
              <a:t>10 - </a:t>
            </a:r>
            <a:r>
              <a:rPr lang="ru-RU" sz="2400" b="1" dirty="0" err="1" smtClean="0"/>
              <a:t>роптрий</a:t>
            </a:r>
            <a:endParaRPr lang="ru-RU" sz="2400" b="1" dirty="0"/>
          </a:p>
        </p:txBody>
      </p:sp>
      <p:pic>
        <p:nvPicPr>
          <p:cNvPr id="87042" name="Picture 2" descr="Ультраструктура мерозоита (или спорозоита) кокцид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6323" y="285728"/>
            <a:ext cx="2554702" cy="5159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/>
          </a:bodyPr>
          <a:lstStyle/>
          <a:p>
            <a:r>
              <a:rPr lang="ru-RU" dirty="0" smtClean="0"/>
              <a:t>Около 1,1 </a:t>
            </a:r>
            <a:r>
              <a:rPr lang="ru-RU" dirty="0" err="1" smtClean="0"/>
              <a:t>млрд</a:t>
            </a:r>
            <a:r>
              <a:rPr lang="ru-RU" dirty="0" smtClean="0"/>
              <a:t> лет назад все континенты столкнулись, образовав суперконтинент, которому современные ученые дали имя </a:t>
            </a:r>
            <a:r>
              <a:rPr lang="ru-RU" b="1" dirty="0" err="1" smtClean="0"/>
              <a:t>Родиния</a:t>
            </a:r>
            <a:r>
              <a:rPr lang="ru-RU" b="1" dirty="0" smtClean="0"/>
              <a:t>,</a:t>
            </a:r>
            <a:r>
              <a:rPr lang="ru-RU" dirty="0" smtClean="0"/>
              <a:t> а затем вновь разошлись.</a:t>
            </a:r>
          </a:p>
          <a:p>
            <a:r>
              <a:rPr lang="ru-RU" dirty="0" smtClean="0"/>
              <a:t>За это время случилось несколько ледниковых периодов, когда замёрзла даже большая часть поверхности океана.</a:t>
            </a:r>
          </a:p>
          <a:p>
            <a:r>
              <a:rPr lang="ru-RU" dirty="0" smtClean="0"/>
              <a:t>Самым холодным был ледниковый период, начавшийся около 700 </a:t>
            </a:r>
            <a:r>
              <a:rPr lang="ru-RU" dirty="0" err="1" smtClean="0"/>
              <a:t>млн</a:t>
            </a:r>
            <a:r>
              <a:rPr lang="ru-RU" dirty="0" smtClean="0"/>
              <a:t> лет назад.</a:t>
            </a:r>
          </a:p>
          <a:p>
            <a:r>
              <a:rPr lang="ru-RU" dirty="0" smtClean="0"/>
              <a:t>Во время него, согласно теории «Земля-снежок», замёрзла большая часть планеты.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7222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63688" y="548680"/>
            <a:ext cx="7227912" cy="5904655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Спрозоит</a:t>
            </a:r>
            <a:r>
              <a:rPr lang="ru-RU" dirty="0" smtClean="0"/>
              <a:t> представляет собой узкую клетку с крупным ядром, покрытую </a:t>
            </a:r>
            <a:r>
              <a:rPr lang="ru-RU" dirty="0" err="1" smtClean="0"/>
              <a:t>трёхмембранной</a:t>
            </a:r>
            <a:r>
              <a:rPr lang="ru-RU" dirty="0" smtClean="0"/>
              <a:t> пелликулой.</a:t>
            </a:r>
          </a:p>
          <a:p>
            <a:r>
              <a:rPr lang="ru-RU" dirty="0" smtClean="0"/>
              <a:t>Наружная мембрана непрерывна, две внутренние прерываются в области </a:t>
            </a:r>
            <a:r>
              <a:rPr lang="ru-RU" b="1" dirty="0" smtClean="0"/>
              <a:t>микропоры</a:t>
            </a:r>
            <a:r>
              <a:rPr lang="ru-RU" dirty="0" smtClean="0"/>
              <a:t>, предположительно выполняющей функции клеточного рта.</a:t>
            </a:r>
          </a:p>
          <a:p>
            <a:r>
              <a:rPr lang="ru-RU" dirty="0" smtClean="0"/>
              <a:t>Характерной особенностью </a:t>
            </a:r>
            <a:r>
              <a:rPr lang="ru-RU" dirty="0" err="1" smtClean="0"/>
              <a:t>спророзоитов</a:t>
            </a:r>
            <a:r>
              <a:rPr lang="ru-RU" dirty="0" smtClean="0"/>
              <a:t> является</a:t>
            </a:r>
            <a:r>
              <a:rPr lang="ru-RU" b="1" i="1" dirty="0" smtClean="0"/>
              <a:t> апикальный комплекс</a:t>
            </a:r>
            <a:r>
              <a:rPr lang="ru-RU" dirty="0" smtClean="0"/>
              <a:t>, состоящий из коноида, </a:t>
            </a:r>
            <a:r>
              <a:rPr lang="ru-RU" dirty="0" err="1" smtClean="0"/>
              <a:t>роптрий</a:t>
            </a:r>
            <a:r>
              <a:rPr lang="ru-RU" dirty="0" smtClean="0"/>
              <a:t> и </a:t>
            </a:r>
            <a:r>
              <a:rPr lang="ru-RU" dirty="0" err="1" smtClean="0"/>
              <a:t>микронем</a:t>
            </a:r>
            <a:r>
              <a:rPr lang="ru-RU" dirty="0" smtClean="0"/>
              <a:t>. </a:t>
            </a:r>
          </a:p>
          <a:p>
            <a:r>
              <a:rPr lang="ru-RU" b="1" dirty="0" smtClean="0"/>
              <a:t>Коноид</a:t>
            </a:r>
            <a:r>
              <a:rPr lang="ru-RU" dirty="0" smtClean="0"/>
              <a:t> — это спираль, образованная фибриллами, </a:t>
            </a:r>
            <a:r>
              <a:rPr lang="ru-RU" dirty="0" err="1" smtClean="0"/>
              <a:t>фукнция</a:t>
            </a:r>
            <a:r>
              <a:rPr lang="ru-RU" dirty="0" smtClean="0"/>
              <a:t> которой заключена в механическом преодолении покровов клетки.</a:t>
            </a:r>
          </a:p>
          <a:p>
            <a:r>
              <a:rPr lang="ru-RU" b="1" dirty="0" err="1" smtClean="0"/>
              <a:t>Роптриями</a:t>
            </a:r>
            <a:r>
              <a:rPr lang="ru-RU" dirty="0" smtClean="0"/>
              <a:t> называют органеллы, заполненные содержимым, растворяющим покровы клетки и тем облегчающим проникновение </a:t>
            </a:r>
            <a:r>
              <a:rPr lang="ru-RU" dirty="0" err="1" smtClean="0"/>
              <a:t>спорозоита</a:t>
            </a:r>
            <a:r>
              <a:rPr lang="ru-RU" dirty="0" smtClean="0"/>
              <a:t> внутрь. </a:t>
            </a:r>
          </a:p>
          <a:p>
            <a:r>
              <a:rPr lang="ru-RU" dirty="0" smtClean="0"/>
              <a:t>Роль </a:t>
            </a:r>
            <a:r>
              <a:rPr lang="ru-RU" b="1" dirty="0" err="1" smtClean="0"/>
              <a:t>микронем</a:t>
            </a:r>
            <a:r>
              <a:rPr lang="ru-RU" dirty="0" smtClean="0"/>
              <a:t>, предположительно, заключается в синтезе веществ, дополняющих секрет </a:t>
            </a:r>
            <a:r>
              <a:rPr lang="ru-RU" dirty="0" err="1" smtClean="0"/>
              <a:t>роптрий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ile:Apicomplexa life cycle v2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16667"/>
            <a:ext cx="4862709" cy="30003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5724127" y="404664"/>
            <a:ext cx="3390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Жизненный цикл споровика: </a:t>
            </a:r>
          </a:p>
          <a:p>
            <a:endParaRPr lang="ru-RU" sz="2000" dirty="0" smtClean="0"/>
          </a:p>
          <a:p>
            <a:r>
              <a:rPr lang="ru-RU" sz="2000" dirty="0" smtClean="0"/>
              <a:t>1 — зигота, </a:t>
            </a:r>
          </a:p>
          <a:p>
            <a:r>
              <a:rPr lang="ru-RU" sz="2000" dirty="0" smtClean="0"/>
              <a:t>2 — </a:t>
            </a:r>
            <a:r>
              <a:rPr lang="ru-RU" sz="2000" dirty="0" err="1" smtClean="0"/>
              <a:t>спороциты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3 — </a:t>
            </a:r>
            <a:r>
              <a:rPr lang="ru-RU" sz="2000" dirty="0" err="1" smtClean="0"/>
              <a:t>мероциты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4 — </a:t>
            </a:r>
            <a:r>
              <a:rPr lang="ru-RU" sz="2000" dirty="0" err="1" smtClean="0"/>
              <a:t>гаметоциты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429000"/>
            <a:ext cx="82461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Диплоидная </a:t>
            </a:r>
            <a:r>
              <a:rPr lang="ru-RU" sz="1600" i="1" dirty="0" smtClean="0"/>
              <a:t>зигота</a:t>
            </a:r>
            <a:r>
              <a:rPr lang="ru-RU" sz="1600" dirty="0" smtClean="0"/>
              <a:t> претерпевает множественное деление, на одном из этапов которого хромосомный набор редуцируется (спорогония).</a:t>
            </a:r>
          </a:p>
          <a:p>
            <a:r>
              <a:rPr lang="ru-RU" sz="1600" dirty="0" smtClean="0"/>
              <a:t>Результатом спорогонии становится появление первого бесполого поколения — </a:t>
            </a:r>
            <a:r>
              <a:rPr lang="ru-RU" sz="1600" b="1" i="1" dirty="0" err="1" smtClean="0"/>
              <a:t>спорозоитов</a:t>
            </a:r>
            <a:r>
              <a:rPr lang="ru-RU" sz="1600" b="1" dirty="0" smtClean="0"/>
              <a:t>.</a:t>
            </a:r>
          </a:p>
          <a:p>
            <a:r>
              <a:rPr lang="ru-RU" sz="1600" dirty="0" err="1" smtClean="0"/>
              <a:t>Спорозоиты</a:t>
            </a:r>
            <a:r>
              <a:rPr lang="ru-RU" sz="1600" dirty="0" smtClean="0"/>
              <a:t>, внедряясь в клетки хозяина, превращаются в </a:t>
            </a:r>
            <a:r>
              <a:rPr lang="ru-RU" sz="1600" b="1" dirty="0" err="1" smtClean="0"/>
              <a:t>шизонты</a:t>
            </a:r>
            <a:r>
              <a:rPr lang="ru-RU" sz="1600" dirty="0" smtClean="0"/>
              <a:t>. Эта стадия претерпевает множественное деление </a:t>
            </a:r>
            <a:r>
              <a:rPr lang="ru-RU" sz="1600" b="1" dirty="0" smtClean="0"/>
              <a:t>(</a:t>
            </a:r>
            <a:r>
              <a:rPr lang="ru-RU" sz="1600" b="1" dirty="0" err="1" smtClean="0"/>
              <a:t>мерогонию</a:t>
            </a:r>
            <a:r>
              <a:rPr lang="ru-RU" sz="1600" b="1" dirty="0" smtClean="0"/>
              <a:t>), </a:t>
            </a:r>
            <a:r>
              <a:rPr lang="ru-RU" sz="1600" dirty="0" smtClean="0"/>
              <a:t>а образовавшееся в результате её потомство носит название </a:t>
            </a:r>
            <a:r>
              <a:rPr lang="ru-RU" sz="1600" b="1" i="1" dirty="0" err="1" smtClean="0"/>
              <a:t>мерозоитов</a:t>
            </a:r>
            <a:r>
              <a:rPr lang="ru-RU" sz="1600" b="1" dirty="0" smtClean="0"/>
              <a:t>.</a:t>
            </a:r>
            <a:r>
              <a:rPr lang="ru-RU" sz="1600" dirty="0" smtClean="0"/>
              <a:t> </a:t>
            </a:r>
            <a:r>
              <a:rPr lang="ru-RU" sz="1600" dirty="0" err="1" smtClean="0"/>
              <a:t>Мерозоиты</a:t>
            </a:r>
            <a:r>
              <a:rPr lang="ru-RU" sz="1600" dirty="0" smtClean="0"/>
              <a:t>, в свою очередь, внедряются в клетки и проходят </a:t>
            </a:r>
            <a:r>
              <a:rPr lang="ru-RU" sz="1600" b="1" dirty="0" err="1" smtClean="0"/>
              <a:t>мерогонию</a:t>
            </a:r>
            <a:r>
              <a:rPr lang="ru-RU" sz="1600" b="1" dirty="0" smtClean="0"/>
              <a:t>.</a:t>
            </a:r>
            <a:r>
              <a:rPr lang="ru-RU" sz="1600" dirty="0" smtClean="0"/>
              <a:t> Этот цикл повторяется несколько раз.</a:t>
            </a:r>
          </a:p>
          <a:p>
            <a:r>
              <a:rPr lang="ru-RU" sz="1600" dirty="0" smtClean="0"/>
              <a:t>После очередного деления </a:t>
            </a:r>
            <a:r>
              <a:rPr lang="ru-RU" sz="1600" b="1" dirty="0" err="1" smtClean="0"/>
              <a:t>мерозоиты</a:t>
            </a:r>
            <a:r>
              <a:rPr lang="ru-RU" sz="1600" dirty="0" smtClean="0"/>
              <a:t>, внедрившиеся в клетки, дают начало </a:t>
            </a:r>
            <a:r>
              <a:rPr lang="ru-RU" sz="1600" b="1" i="1" dirty="0" err="1" smtClean="0"/>
              <a:t>гамонтам</a:t>
            </a:r>
            <a:r>
              <a:rPr lang="ru-RU" sz="1600" dirty="0" smtClean="0"/>
              <a:t>. Эта стадия представлена</a:t>
            </a:r>
            <a:r>
              <a:rPr lang="ru-RU" sz="1600" i="1" dirty="0" smtClean="0"/>
              <a:t> </a:t>
            </a:r>
            <a:r>
              <a:rPr lang="ru-RU" sz="1600" b="1" i="1" dirty="0" err="1" smtClean="0"/>
              <a:t>макрогамонтами</a:t>
            </a:r>
            <a:r>
              <a:rPr lang="ru-RU" sz="1600" dirty="0" smtClean="0"/>
              <a:t> и</a:t>
            </a:r>
            <a:r>
              <a:rPr lang="ru-RU" sz="1600" b="1" dirty="0" smtClean="0"/>
              <a:t> </a:t>
            </a:r>
            <a:r>
              <a:rPr lang="ru-RU" sz="1600" b="1" i="1" dirty="0" err="1" smtClean="0"/>
              <a:t>микрогамонтами</a:t>
            </a:r>
            <a:r>
              <a:rPr lang="ru-RU" sz="1600" dirty="0" smtClean="0"/>
              <a:t>, предшественниками, соответственно, </a:t>
            </a:r>
            <a:r>
              <a:rPr lang="ru-RU" sz="1600" b="1" i="1" dirty="0" smtClean="0"/>
              <a:t>макрогамет</a:t>
            </a:r>
            <a:r>
              <a:rPr lang="ru-RU" sz="1600" b="1" dirty="0" smtClean="0"/>
              <a:t> </a:t>
            </a:r>
            <a:r>
              <a:rPr lang="ru-RU" sz="1600" dirty="0" smtClean="0"/>
              <a:t>и </a:t>
            </a:r>
            <a:r>
              <a:rPr lang="ru-RU" sz="1600" b="1" i="1" dirty="0" smtClean="0"/>
              <a:t>микрогамет</a:t>
            </a:r>
            <a:r>
              <a:rPr lang="ru-RU" sz="1600" dirty="0" smtClean="0"/>
              <a:t>. Последние несут жгутики и имеют меньшие размеры. Половой процесс протекает по типу гетерогамии или оогамии.</a:t>
            </a:r>
          </a:p>
          <a:p>
            <a:r>
              <a:rPr lang="ru-RU" sz="1600" dirty="0" smtClean="0"/>
              <a:t>У многих споровиков жизненный цикл протекает со сменой хозяев</a:t>
            </a:r>
            <a:endParaRPr lang="ru-RU" sz="16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57166"/>
            <a:ext cx="7884368" cy="838200"/>
          </a:xfrm>
        </p:spPr>
        <p:txBody>
          <a:bodyPr/>
          <a:lstStyle/>
          <a:p>
            <a:r>
              <a:rPr lang="ru-RU" b="1" dirty="0" smtClean="0"/>
              <a:t>Первые многоклеточные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1825625"/>
            <a:ext cx="7543750" cy="435133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Многоклеточный организм</a:t>
            </a:r>
            <a:r>
              <a:rPr lang="ru-RU" sz="2800" dirty="0" smtClean="0"/>
              <a:t> состоит из множества клеток, большая часть которых дифференцирована, то есть </a:t>
            </a:r>
            <a:r>
              <a:rPr lang="ru-RU" sz="2800" b="1" dirty="0" smtClean="0"/>
              <a:t>разные клетки различаются по строению и выполняют разные функции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76672"/>
            <a:ext cx="7128792" cy="55241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По современным данным основные предпосылки для появления </a:t>
            </a:r>
            <a:r>
              <a:rPr lang="ru-RU" sz="2400" dirty="0" err="1" smtClean="0"/>
              <a:t>многоклеточности</a:t>
            </a:r>
            <a:r>
              <a:rPr lang="ru-RU" sz="2400" dirty="0" smtClean="0"/>
              <a:t>, возникли задолго до появления </a:t>
            </a:r>
            <a:r>
              <a:rPr lang="ru-RU" sz="2400" dirty="0" err="1" smtClean="0"/>
              <a:t>многоклеточности</a:t>
            </a:r>
            <a:r>
              <a:rPr lang="ru-RU" sz="2400" dirty="0" smtClean="0"/>
              <a:t>, но выполняли у одноклеточных другие функции.</a:t>
            </a:r>
          </a:p>
          <a:p>
            <a:pPr lvl="1"/>
            <a:r>
              <a:rPr lang="ru-RU" sz="2400" b="1" dirty="0" smtClean="0"/>
              <a:t>белки-заполнители межклеточного пространства;</a:t>
            </a:r>
          </a:p>
          <a:p>
            <a:pPr lvl="1"/>
            <a:r>
              <a:rPr lang="ru-RU" sz="2400" b="1" dirty="0" smtClean="0"/>
              <a:t>«молекулярный клей» или «молекулярные заклёпки» для соединения клеток;</a:t>
            </a:r>
          </a:p>
          <a:p>
            <a:pPr lvl="1"/>
            <a:r>
              <a:rPr lang="ru-RU" sz="2400" b="1" dirty="0" smtClean="0"/>
              <a:t>сигнальные вещества для обеспечения взаимодействия между клетками,</a:t>
            </a:r>
          </a:p>
          <a:p>
            <a:r>
              <a:rPr lang="ru-RU" sz="2400" dirty="0" smtClean="0"/>
              <a:t>«</a:t>
            </a:r>
            <a:r>
              <a:rPr lang="ru-RU" sz="2400" b="1" dirty="0" smtClean="0"/>
              <a:t>Молекулярные заклёпки</a:t>
            </a:r>
            <a:r>
              <a:rPr lang="ru-RU" sz="2400" dirty="0" smtClean="0"/>
              <a:t>» предположительно применялись одноклеточными хищниками для захвата и удержания жертвы, а </a:t>
            </a:r>
            <a:r>
              <a:rPr lang="ru-RU" sz="2400" b="1" dirty="0" smtClean="0"/>
              <a:t>сигнальные вещества</a:t>
            </a:r>
            <a:r>
              <a:rPr lang="ru-RU" sz="2400" dirty="0" smtClean="0"/>
              <a:t> — для привлечения потенциальных жертв и отпугивания хищников.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8038728" cy="49206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Причиной появления многоклеточных организмов считают эволюционную целесообразность укрупнения размеров особей, которая позволяет более успешно противостоять хищникам, а также поглощать и переваривать более крупную жертву. </a:t>
            </a:r>
          </a:p>
          <a:p>
            <a:r>
              <a:rPr lang="ru-RU" sz="2400" dirty="0" smtClean="0"/>
              <a:t>Однако условия для массового появления многоклеточных появились только в </a:t>
            </a:r>
            <a:r>
              <a:rPr lang="ru-RU" sz="2400" b="1" dirty="0" err="1" smtClean="0"/>
              <a:t>Эдиакарском</a:t>
            </a:r>
            <a:r>
              <a:rPr lang="ru-RU" sz="2400" b="1" dirty="0" smtClean="0"/>
              <a:t> периоде</a:t>
            </a:r>
            <a:r>
              <a:rPr lang="ru-RU" sz="2400" dirty="0" smtClean="0"/>
              <a:t>, когда уровень кислорода в атмосфере достиг величины, позволяющей покрывать увеличивающиеся энергетические расходы на поддержание </a:t>
            </a:r>
            <a:r>
              <a:rPr lang="ru-RU" sz="2400" dirty="0" err="1" smtClean="0"/>
              <a:t>многоклеточности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ru-RU" b="1" dirty="0" err="1" smtClean="0"/>
              <a:t>Эдиакарий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268760"/>
            <a:ext cx="6967686" cy="4908203"/>
          </a:xfrm>
        </p:spPr>
        <p:txBody>
          <a:bodyPr>
            <a:normAutofit/>
          </a:bodyPr>
          <a:lstStyle/>
          <a:p>
            <a:r>
              <a:rPr lang="ru-RU" dirty="0" smtClean="0"/>
              <a:t>Последний геологический период </a:t>
            </a:r>
            <a:r>
              <a:rPr lang="ru-RU" dirty="0" err="1" smtClean="0"/>
              <a:t>неопротерозоя</a:t>
            </a:r>
            <a:r>
              <a:rPr lang="ru-RU" dirty="0" smtClean="0"/>
              <a:t>, непосредственно перед кембрием. </a:t>
            </a:r>
          </a:p>
          <a:p>
            <a:r>
              <a:rPr lang="ru-RU" dirty="0" smtClean="0"/>
              <a:t>Длился примерно с 635 по 541±1 миллионов лет до н. э. </a:t>
            </a:r>
          </a:p>
          <a:p>
            <a:pPr lvl="1"/>
            <a:r>
              <a:rPr lang="ru-RU" dirty="0" smtClean="0"/>
              <a:t>Название периода образовано от названия </a:t>
            </a:r>
            <a:r>
              <a:rPr lang="ru-RU" dirty="0" err="1" smtClean="0"/>
              <a:t>Эдиакарской</a:t>
            </a:r>
            <a:r>
              <a:rPr lang="ru-RU" dirty="0" smtClean="0"/>
              <a:t> возвышенности в Южной Австралии.</a:t>
            </a:r>
          </a:p>
          <a:p>
            <a:pPr lvl="1"/>
            <a:r>
              <a:rPr lang="ru-RU" dirty="0" smtClean="0"/>
              <a:t>Официально название утверждено Международным союзом геологической науки в марте 2004 и объявлено в мае того же года. До утверждения официального международного названия в русскоязычной литературе использовался термин «вендский период» или «венд</a:t>
            </a:r>
          </a:p>
          <a:p>
            <a:pPr lvl="1"/>
            <a:r>
              <a:rPr lang="ru-RU" dirty="0" smtClean="0"/>
              <a:t>В настоящее время, согласно решению Международной стратиграфической комиссии (МСК) 1991 года, термин «венд» употребляется только применительно к территории России. </a:t>
            </a:r>
          </a:p>
          <a:p>
            <a:r>
              <a:rPr lang="ru-RU" b="1" dirty="0" smtClean="0"/>
              <a:t>Землю населяли мягкотелые существа — </a:t>
            </a:r>
            <a:r>
              <a:rPr lang="ru-RU" b="1" dirty="0" err="1" smtClean="0"/>
              <a:t>вендобионты</a:t>
            </a:r>
            <a:r>
              <a:rPr lang="ru-RU" b="1" dirty="0" smtClean="0"/>
              <a:t> — первые из известных и широко распространённых многоклеточных животных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ЛИТ.РУ \ Дарья Загорск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918" y="1268760"/>
            <a:ext cx="7629982" cy="5089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571480"/>
            <a:ext cx="738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Эдиакарская</a:t>
            </a:r>
            <a:r>
              <a:rPr lang="ru-RU" dirty="0" smtClean="0"/>
              <a:t> </a:t>
            </a:r>
            <a:r>
              <a:rPr lang="ru-RU" dirty="0" err="1" smtClean="0"/>
              <a:t>биота</a:t>
            </a:r>
            <a:r>
              <a:rPr lang="ru-RU" dirty="0" smtClean="0"/>
              <a:t> – черновик творения многоклеточных организмов </a:t>
            </a:r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41248"/>
          </a:xfrm>
        </p:spPr>
        <p:txBody>
          <a:bodyPr>
            <a:normAutofit/>
          </a:bodyPr>
          <a:lstStyle/>
          <a:p>
            <a:r>
              <a:rPr lang="ru-RU" b="1" dirty="0" smtClean="0"/>
              <a:t>Тип Пластинчатые</a:t>
            </a:r>
            <a:r>
              <a:rPr lang="ru-RU" dirty="0" smtClean="0"/>
              <a:t> (Placozoa)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269852"/>
            <a:ext cx="7920880" cy="12230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Самые примитивные современные многоклеточные.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По-видимому, они являются потомками реликтовой фауны первых многоклеточных животных Земли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5" name="Содержимое 4" descr="Трихоплакс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2857496"/>
            <a:ext cx="6172738" cy="316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00892" y="4286256"/>
            <a:ext cx="198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Трихоплакс</a:t>
            </a:r>
            <a:endParaRPr lang="ru-RU" sz="24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Пластинчатые</a:t>
            </a:r>
            <a:r>
              <a:rPr lang="ru-RU" dirty="0" smtClean="0"/>
              <a:t> (Placozoa)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 пластинчатых ещё нет зародышевых листков, а также не образуется никаких органов.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 них нет переднего и заднего концов тела, из-за чего трихоплакс перемещается неупорядоченно, то одним концом вперёд, то другим.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Найдя пищу, трихоплакс накрывает её своим телом, выделяет пищеварительные ферменты, а затем поглощает то, что от неё осталось.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Другим способом питания пластинчатых является фагоцитоз.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Пластинчатых обычно выделяют в отдельное </a:t>
            </a:r>
            <a:r>
              <a:rPr lang="ru-RU" dirty="0" err="1" smtClean="0">
                <a:solidFill>
                  <a:srgbClr val="002060"/>
                </a:solidFill>
              </a:rPr>
              <a:t>подцарство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b="1" dirty="0" err="1" smtClean="0">
                <a:solidFill>
                  <a:srgbClr val="002060"/>
                </a:solidFill>
              </a:rPr>
              <a:t>фагоцителлообразных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7200"/>
            <a:ext cx="8020000" cy="685784"/>
          </a:xfrm>
        </p:spPr>
        <p:txBody>
          <a:bodyPr/>
          <a:lstStyle/>
          <a:p>
            <a:r>
              <a:rPr lang="ru-RU" b="1" dirty="0" smtClean="0"/>
              <a:t>Тип Губки (Porifera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886700" cy="43513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Губки</a:t>
            </a:r>
            <a:r>
              <a:rPr lang="ru-RU" sz="2800" dirty="0" smtClean="0">
                <a:solidFill>
                  <a:schemeClr val="tx1"/>
                </a:solidFill>
              </a:rPr>
              <a:t> – тип одних из наиболее примитивных многоклеточных животных, большинство из которых лишено общей характерной симметрии тела.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Функционально клетки губок слабо связаны между собою.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В связи с тем, что тела губок не дифференцируются на ткани, этот тип выделяется в отдельное подцарство </a:t>
            </a:r>
            <a:r>
              <a:rPr lang="ru-RU" sz="2800" b="1" dirty="0" err="1" smtClean="0">
                <a:solidFill>
                  <a:srgbClr val="002060"/>
                </a:solidFill>
              </a:rPr>
              <a:t>Parazoa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upload.wikimedia.org/wikipedia/commons/a/a4/Rodinia_reconstru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715000" cy="50863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429264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Родиния</a:t>
            </a:r>
            <a:r>
              <a:rPr lang="ru-RU" dirty="0" smtClean="0"/>
              <a:t> часто считается древнейшим известным суперконтинентом, однако её позиция и очертания всё ещё являются предметами споров. Геофизики предполагают, что до </a:t>
            </a:r>
            <a:r>
              <a:rPr lang="ru-RU" dirty="0" err="1" smtClean="0"/>
              <a:t>Родинии</a:t>
            </a:r>
            <a:r>
              <a:rPr lang="ru-RU" dirty="0" smtClean="0"/>
              <a:t> существовали и другие суперконтиненты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285728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Реконструкция </a:t>
            </a:r>
            <a:r>
              <a:rPr lang="ru-RU" sz="2400" b="1" dirty="0" err="1" smtClean="0"/>
              <a:t>Родинии</a:t>
            </a:r>
            <a:r>
              <a:rPr lang="ru-RU" sz="2400" b="1" dirty="0" smtClean="0"/>
              <a:t> (750 млн.л.н.)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427713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25625"/>
            <a:ext cx="7399734" cy="43513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 принадлежности губок к настоящим многоклеточным свидетельствуют многие особенности ультраструктуры их клеток и наличие в их геноме генов, характерных только для многоклеточных и отсутствующих у протистов.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24744"/>
            <a:ext cx="7920880" cy="5214974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>
                <a:solidFill>
                  <a:schemeClr val="tx1"/>
                </a:solidFill>
              </a:rPr>
              <a:t>В самом простом случае губка имеет бокаловидную форму и обладают гетерополярной осевой симметрией. </a:t>
            </a:r>
          </a:p>
          <a:p>
            <a:r>
              <a:rPr lang="ru-RU" sz="3400" dirty="0" smtClean="0">
                <a:solidFill>
                  <a:schemeClr val="tx1"/>
                </a:solidFill>
              </a:rPr>
              <a:t>К субстрату губка крепится подошвой.</a:t>
            </a:r>
          </a:p>
          <a:p>
            <a:r>
              <a:rPr lang="ru-RU" sz="3400" dirty="0" smtClean="0">
                <a:solidFill>
                  <a:schemeClr val="tx1"/>
                </a:solidFill>
              </a:rPr>
              <a:t>На верхнем полюсе расположено устье — </a:t>
            </a:r>
            <a:r>
              <a:rPr lang="ru-RU" sz="3400" b="1" dirty="0" smtClean="0">
                <a:solidFill>
                  <a:schemeClr val="tx1"/>
                </a:solidFill>
              </a:rPr>
              <a:t>оскулюм</a:t>
            </a:r>
            <a:r>
              <a:rPr lang="ru-RU" sz="3400" dirty="0" smtClean="0">
                <a:solidFill>
                  <a:schemeClr val="tx1"/>
                </a:solidFill>
              </a:rPr>
              <a:t>, через которое из тела губки выводится вода. </a:t>
            </a:r>
          </a:p>
          <a:p>
            <a:r>
              <a:rPr lang="ru-RU" sz="3400" dirty="0" smtClean="0">
                <a:solidFill>
                  <a:schemeClr val="tx1"/>
                </a:solidFill>
              </a:rPr>
              <a:t>У колониальных осевая симметрия нарушается и возникает множество </a:t>
            </a:r>
            <a:r>
              <a:rPr lang="ru-RU" sz="3400" dirty="0" err="1" smtClean="0">
                <a:solidFill>
                  <a:schemeClr val="tx1"/>
                </a:solidFill>
              </a:rPr>
              <a:t>оскулюмов</a:t>
            </a:r>
            <a:r>
              <a:rPr lang="ru-RU" sz="34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3400" dirty="0" smtClean="0">
                <a:solidFill>
                  <a:schemeClr val="tx1"/>
                </a:solidFill>
              </a:rPr>
              <a:t>Стенки губки пронизаны многочисленными порами, ведущими в парагастральную полость. </a:t>
            </a:r>
          </a:p>
          <a:p>
            <a:r>
              <a:rPr lang="ru-RU" sz="3400" dirty="0" smtClean="0">
                <a:solidFill>
                  <a:schemeClr val="tx1"/>
                </a:solidFill>
              </a:rPr>
              <a:t>Тело состоит из двух слоёв клеток: наружного — </a:t>
            </a:r>
            <a:r>
              <a:rPr lang="ru-RU" sz="3400" dirty="0" err="1" smtClean="0">
                <a:solidFill>
                  <a:schemeClr val="tx1"/>
                </a:solidFill>
              </a:rPr>
              <a:t>дермального</a:t>
            </a:r>
            <a:r>
              <a:rPr lang="ru-RU" sz="3400" dirty="0" smtClean="0">
                <a:solidFill>
                  <a:schemeClr val="tx1"/>
                </a:solidFill>
              </a:rPr>
              <a:t> и внутреннего, выстилающего внутреннюю полость — </a:t>
            </a:r>
            <a:r>
              <a:rPr lang="ru-RU" sz="3400" dirty="0" err="1" smtClean="0">
                <a:solidFill>
                  <a:schemeClr val="tx1"/>
                </a:solidFill>
              </a:rPr>
              <a:t>гастрального</a:t>
            </a:r>
            <a:r>
              <a:rPr lang="ru-RU" sz="34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3400" dirty="0" smtClean="0">
                <a:solidFill>
                  <a:schemeClr val="tx1"/>
                </a:solidFill>
              </a:rPr>
              <a:t>Между ними формируется </a:t>
            </a:r>
            <a:r>
              <a:rPr lang="ru-RU" sz="3400" dirty="0" err="1" smtClean="0">
                <a:solidFill>
                  <a:schemeClr val="tx1"/>
                </a:solidFill>
              </a:rPr>
              <a:t>мезохил</a:t>
            </a:r>
            <a:r>
              <a:rPr lang="ru-RU" sz="3400" dirty="0" smtClean="0">
                <a:solidFill>
                  <a:schemeClr val="tx1"/>
                </a:solidFill>
              </a:rPr>
              <a:t> — бесструктурное вещество с отдельными разбросанными в нём клетками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Porifera body structures 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14290"/>
            <a:ext cx="7197871" cy="38328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5" y="4365105"/>
            <a:ext cx="7671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Основные типы строения водоносной системы губок: </a:t>
            </a:r>
            <a:r>
              <a:rPr lang="ru-RU" sz="2800" dirty="0" err="1" smtClean="0"/>
              <a:t>аскон</a:t>
            </a:r>
            <a:r>
              <a:rPr lang="ru-RU" sz="2800" dirty="0" smtClean="0"/>
              <a:t>, </a:t>
            </a:r>
            <a:r>
              <a:rPr lang="ru-RU" sz="2800" dirty="0" err="1" smtClean="0"/>
              <a:t>сикон</a:t>
            </a:r>
            <a:r>
              <a:rPr lang="ru-RU" sz="2800" dirty="0" smtClean="0"/>
              <a:t> и </a:t>
            </a:r>
            <a:r>
              <a:rPr lang="ru-RU" sz="2800" dirty="0" err="1" smtClean="0"/>
              <a:t>лейкон</a:t>
            </a:r>
            <a:r>
              <a:rPr lang="ru-RU" sz="2800" dirty="0" smtClean="0"/>
              <a:t> (слева направо)</a:t>
            </a:r>
            <a:endParaRPr lang="ru-RU" sz="28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65126"/>
            <a:ext cx="7471742" cy="1325563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Аскон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25625"/>
            <a:ext cx="7759774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 ряда Известковых губок произошли увеличение размера жгутиковых камер и редукция системы приводящих и отводящих каналов.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Такие губки состоят из трубки или разветвлённой системы трубок, изнутри выстланной </a:t>
            </a:r>
            <a:r>
              <a:rPr lang="ru-RU" sz="2400" dirty="0" err="1" smtClean="0">
                <a:solidFill>
                  <a:schemeClr val="tx1"/>
                </a:solidFill>
              </a:rPr>
              <a:t>хоаноцитами</a:t>
            </a:r>
            <a:r>
              <a:rPr lang="ru-RU" sz="2400" dirty="0" smtClean="0">
                <a:solidFill>
                  <a:schemeClr val="tx1"/>
                </a:solidFill>
              </a:rPr>
              <a:t>; при этом поры (</a:t>
            </a:r>
            <a:r>
              <a:rPr lang="ru-RU" sz="2400" dirty="0" err="1" smtClean="0">
                <a:solidFill>
                  <a:schemeClr val="tx1"/>
                </a:solidFill>
              </a:rPr>
              <a:t>остии</a:t>
            </a:r>
            <a:r>
              <a:rPr lang="ru-RU" sz="2400" dirty="0" smtClean="0">
                <a:solidFill>
                  <a:schemeClr val="tx1"/>
                </a:solidFill>
              </a:rPr>
              <a:t>) открываются непосредственно в жгутиковые камеры.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7200"/>
            <a:ext cx="7659960" cy="838200"/>
          </a:xfrm>
        </p:spPr>
        <p:txBody>
          <a:bodyPr/>
          <a:lstStyle/>
          <a:p>
            <a:r>
              <a:rPr lang="ru-RU" b="1" dirty="0" err="1" smtClean="0"/>
              <a:t>Сикон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25625"/>
            <a:ext cx="7543750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400" dirty="0" err="1" smtClean="0">
                <a:solidFill>
                  <a:schemeClr val="tx1"/>
                </a:solidFill>
              </a:rPr>
              <a:t>сикона</a:t>
            </a:r>
            <a:r>
              <a:rPr lang="ru-RU" sz="2400" dirty="0" smtClean="0">
                <a:solidFill>
                  <a:schemeClr val="tx1"/>
                </a:solidFill>
              </a:rPr>
              <a:t> вызвано разрастанием </a:t>
            </a:r>
            <a:r>
              <a:rPr lang="ru-RU" sz="2400" dirty="0" err="1" smtClean="0">
                <a:solidFill>
                  <a:schemeClr val="tx1"/>
                </a:solidFill>
              </a:rPr>
              <a:t>мезохила</a:t>
            </a:r>
            <a:r>
              <a:rPr lang="ru-RU" sz="2400" dirty="0" smtClean="0">
                <a:solidFill>
                  <a:schemeClr val="tx1"/>
                </a:solidFill>
              </a:rPr>
              <a:t> и </a:t>
            </a:r>
            <a:r>
              <a:rPr lang="ru-RU" sz="2400" dirty="0" err="1" smtClean="0">
                <a:solidFill>
                  <a:schemeClr val="tx1"/>
                </a:solidFill>
              </a:rPr>
              <a:t>впячиванием</a:t>
            </a:r>
            <a:r>
              <a:rPr lang="ru-RU" sz="2400" dirty="0" smtClean="0">
                <a:solidFill>
                  <a:schemeClr val="tx1"/>
                </a:solidFill>
              </a:rPr>
              <a:t> в него участков </a:t>
            </a:r>
            <a:r>
              <a:rPr lang="ru-RU" sz="2400" dirty="0" err="1" smtClean="0">
                <a:solidFill>
                  <a:schemeClr val="tx1"/>
                </a:solidFill>
              </a:rPr>
              <a:t>парагастральной</a:t>
            </a:r>
            <a:r>
              <a:rPr lang="ru-RU" sz="2400" dirty="0" smtClean="0">
                <a:solidFill>
                  <a:schemeClr val="tx1"/>
                </a:solidFill>
              </a:rPr>
              <a:t> полости, образующих радиальные трубки. 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Хоаноциты</a:t>
            </a:r>
            <a:r>
              <a:rPr lang="ru-RU" sz="2400" dirty="0" smtClean="0">
                <a:solidFill>
                  <a:schemeClr val="tx1"/>
                </a:solidFill>
              </a:rPr>
              <a:t> выстилают только жгутиковые трубки и исчезают с других участков </a:t>
            </a:r>
            <a:r>
              <a:rPr lang="ru-RU" sz="2400" dirty="0" err="1" smtClean="0">
                <a:solidFill>
                  <a:schemeClr val="tx1"/>
                </a:solidFill>
              </a:rPr>
              <a:t>атриальной</a:t>
            </a:r>
            <a:r>
              <a:rPr lang="ru-RU" sz="2400" dirty="0" smtClean="0">
                <a:solidFill>
                  <a:schemeClr val="tx1"/>
                </a:solidFill>
              </a:rPr>
              <a:t> полости.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Стенки тела губки утолщаются, и между поверхностью те</a:t>
            </a:r>
            <a:r>
              <a:rPr lang="ru-RU" dirty="0" smtClean="0">
                <a:solidFill>
                  <a:schemeClr val="tx1"/>
                </a:solidFill>
              </a:rPr>
              <a:t>ла и жгутиковыми трубками образуются приводящие каналы.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7200"/>
            <a:ext cx="7659960" cy="838200"/>
          </a:xfrm>
        </p:spPr>
        <p:txBody>
          <a:bodyPr/>
          <a:lstStyle/>
          <a:p>
            <a:r>
              <a:rPr lang="ru-RU" b="1" dirty="0" err="1" smtClean="0"/>
              <a:t>Лейкон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84784"/>
            <a:ext cx="7183710" cy="469217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Наиболее сложный тип строения.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Это колониальные губки с многочисленными </a:t>
            </a:r>
            <a:r>
              <a:rPr lang="ru-RU" sz="2400" dirty="0" err="1" smtClean="0">
                <a:solidFill>
                  <a:schemeClr val="tx1"/>
                </a:solidFill>
              </a:rPr>
              <a:t>оскулюмами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 мощном слое </a:t>
            </a:r>
            <a:r>
              <a:rPr lang="ru-RU" sz="2400" dirty="0" err="1" smtClean="0">
                <a:solidFill>
                  <a:schemeClr val="tx1"/>
                </a:solidFill>
              </a:rPr>
              <a:t>мезохила</a:t>
            </a:r>
            <a:r>
              <a:rPr lang="ru-RU" sz="2400" dirty="0" smtClean="0">
                <a:solidFill>
                  <a:schemeClr val="tx1"/>
                </a:solidFill>
              </a:rPr>
              <a:t> много скелетных элементов.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Стенка тела пронизана сетью каналов, связывающих многочисленные жгутиковые камеры.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062" y="357166"/>
            <a:ext cx="8062938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Губки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Различные типы строения губок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1357298"/>
            <a:ext cx="8030126" cy="459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57200"/>
            <a:ext cx="8092008" cy="83820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Дермальный</a:t>
            </a:r>
            <a:r>
              <a:rPr lang="ru-RU" b="1" dirty="0" smtClean="0">
                <a:solidFill>
                  <a:srgbClr val="002060"/>
                </a:solidFill>
              </a:rPr>
              <a:t> слой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825625"/>
            <a:ext cx="7615758" cy="4351338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Дермальный</a:t>
            </a:r>
            <a:r>
              <a:rPr lang="ru-RU" sz="2400" dirty="0" smtClean="0">
                <a:solidFill>
                  <a:schemeClr val="tx1"/>
                </a:solidFill>
              </a:rPr>
              <a:t> слой губок — </a:t>
            </a:r>
            <a:r>
              <a:rPr lang="ru-RU" sz="2400" b="1" dirty="0" err="1" smtClean="0">
                <a:solidFill>
                  <a:schemeClr val="tx1"/>
                </a:solidFill>
              </a:rPr>
              <a:t>пинакодерма</a:t>
            </a:r>
            <a:r>
              <a:rPr lang="ru-RU" sz="2400" b="1" dirty="0" smtClean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— имеет вид погруженного эпителия и образован тонким (1 мкм) слоем </a:t>
            </a:r>
            <a:r>
              <a:rPr lang="ru-RU" sz="2400" b="1" dirty="0" smtClean="0">
                <a:solidFill>
                  <a:schemeClr val="tx1"/>
                </a:solidFill>
              </a:rPr>
              <a:t>пинакоцитов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2400" dirty="0" err="1" smtClean="0">
                <a:solidFill>
                  <a:schemeClr val="tx1"/>
                </a:solidFill>
              </a:rPr>
              <a:t>Пинакодерма</a:t>
            </a:r>
            <a:r>
              <a:rPr lang="ru-RU" sz="2400" dirty="0" smtClean="0">
                <a:solidFill>
                  <a:schemeClr val="tx1"/>
                </a:solidFill>
              </a:rPr>
              <a:t> выстилает наружную стенку тела всех губок, а также стенки крупных каналов известковых и обыкновенных губок.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От настоящего эпителия </a:t>
            </a:r>
            <a:r>
              <a:rPr lang="ru-RU" sz="2400" dirty="0" err="1" smtClean="0">
                <a:solidFill>
                  <a:schemeClr val="tx1"/>
                </a:solidFill>
              </a:rPr>
              <a:t>пинакодерма</a:t>
            </a:r>
            <a:r>
              <a:rPr lang="ru-RU" sz="2400" dirty="0" smtClean="0">
                <a:solidFill>
                  <a:schemeClr val="tx1"/>
                </a:solidFill>
              </a:rPr>
              <a:t> большинства губок отличается отсутствием </a:t>
            </a:r>
            <a:r>
              <a:rPr lang="ru-RU" sz="2400" b="1" dirty="0" smtClean="0">
                <a:solidFill>
                  <a:schemeClr val="tx1"/>
                </a:solidFill>
              </a:rPr>
              <a:t>десмосом и плотных контактов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457200"/>
            <a:ext cx="8020000" cy="83820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Гастральный</a:t>
            </a:r>
            <a:r>
              <a:rPr lang="ru-RU" b="1" dirty="0" smtClean="0">
                <a:solidFill>
                  <a:srgbClr val="002060"/>
                </a:solidFill>
              </a:rPr>
              <a:t> слой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25625"/>
            <a:ext cx="7543750" cy="4351338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Гастральный</a:t>
            </a:r>
            <a:r>
              <a:rPr lang="ru-RU" sz="2400" dirty="0" smtClean="0">
                <a:solidFill>
                  <a:schemeClr val="tx1"/>
                </a:solidFill>
              </a:rPr>
              <a:t> слой тела губок — </a:t>
            </a:r>
            <a:r>
              <a:rPr lang="ru-RU" sz="2400" b="1" dirty="0" err="1" smtClean="0">
                <a:solidFill>
                  <a:schemeClr val="tx1"/>
                </a:solidFill>
              </a:rPr>
              <a:t>хоанодерма</a:t>
            </a:r>
            <a:r>
              <a:rPr lang="ru-RU" sz="2400" dirty="0" smtClean="0">
                <a:solidFill>
                  <a:schemeClr val="tx1"/>
                </a:solidFill>
              </a:rPr>
              <a:t> — выстилает жгутиковые камеры или парагастральную полость и состоит из </a:t>
            </a:r>
            <a:r>
              <a:rPr lang="ru-RU" sz="2400" b="1" dirty="0" err="1" smtClean="0">
                <a:solidFill>
                  <a:schemeClr val="tx1"/>
                </a:solidFill>
              </a:rPr>
              <a:t>хоаноцитов</a:t>
            </a:r>
            <a:r>
              <a:rPr lang="ru-RU" sz="2400" dirty="0" smtClean="0">
                <a:solidFill>
                  <a:schemeClr val="tx1"/>
                </a:solidFill>
              </a:rPr>
              <a:t> — воротничковых клеток цилиндрической формы.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Из центра обращённого в парагастральную полость конца </a:t>
            </a:r>
            <a:r>
              <a:rPr lang="ru-RU" sz="2400" dirty="0" err="1" smtClean="0">
                <a:solidFill>
                  <a:schemeClr val="tx1"/>
                </a:solidFill>
              </a:rPr>
              <a:t>хоаноцитов</a:t>
            </a:r>
            <a:r>
              <a:rPr lang="ru-RU" sz="2400" dirty="0" smtClean="0">
                <a:solidFill>
                  <a:schemeClr val="tx1"/>
                </a:solidFill>
              </a:rPr>
              <a:t> выходит длинный жгутик, окружённый плазматическим воротничком</a:t>
            </a:r>
            <a:r>
              <a:rPr lang="ru-RU" sz="2400" dirty="0" smtClean="0"/>
              <a:t>. </a:t>
            </a:r>
            <a:endParaRPr lang="ru-RU" sz="24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24" y="357166"/>
            <a:ext cx="8134376" cy="83820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Мезохил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624" y="1285860"/>
            <a:ext cx="7981976" cy="5023460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Мезохил</a:t>
            </a:r>
            <a:r>
              <a:rPr lang="ru-RU" dirty="0" smtClean="0">
                <a:solidFill>
                  <a:schemeClr val="tx1"/>
                </a:solidFill>
              </a:rPr>
              <a:t> — вещество, заполняющее пространство между жгутиковыми камерами.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Имеет тонковолокнистую структуру и состоит из различных типов клеток:</a:t>
            </a:r>
          </a:p>
          <a:p>
            <a:pPr lvl="1"/>
            <a:r>
              <a:rPr lang="ru-RU" dirty="0" err="1" smtClean="0">
                <a:solidFill>
                  <a:schemeClr val="tx1"/>
                </a:solidFill>
              </a:rPr>
              <a:t>археоциты</a:t>
            </a:r>
            <a:r>
              <a:rPr lang="ru-RU" dirty="0" smtClean="0">
                <a:solidFill>
                  <a:schemeClr val="tx1"/>
                </a:solidFill>
              </a:rPr>
              <a:t> — недифференцированные резервные подвижные клетки, способные превращаться во все типы клеток, в том числе половые. Имеют крупное ядро с ядрышком, а также хорошо развитые эндоплазматическую сеть и аппарат </a:t>
            </a:r>
            <a:r>
              <a:rPr lang="ru-RU" dirty="0" err="1" smtClean="0">
                <a:solidFill>
                  <a:schemeClr val="tx1"/>
                </a:solidFill>
              </a:rPr>
              <a:t>Гольджи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трофоциты — содержат запас питательных веществ для размножения;</a:t>
            </a:r>
          </a:p>
          <a:p>
            <a:pPr lvl="1"/>
            <a:r>
              <a:rPr lang="ru-RU" dirty="0" err="1" smtClean="0">
                <a:solidFill>
                  <a:schemeClr val="tx1"/>
                </a:solidFill>
              </a:rPr>
              <a:t>тезоциты</a:t>
            </a:r>
            <a:r>
              <a:rPr lang="ru-RU" dirty="0" smtClean="0">
                <a:solidFill>
                  <a:schemeClr val="tx1"/>
                </a:solidFill>
              </a:rPr>
              <a:t> — клетки геммул, наполненные желтком;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клетки опорного скелета;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сократимые клетки;</a:t>
            </a:r>
          </a:p>
          <a:p>
            <a:pPr lvl="2"/>
            <a:r>
              <a:rPr lang="ru-RU" dirty="0" err="1" smtClean="0">
                <a:solidFill>
                  <a:schemeClr val="tx1"/>
                </a:solidFill>
              </a:rPr>
              <a:t>колленциты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миоциты</a:t>
            </a:r>
            <a:r>
              <a:rPr lang="ru-RU" dirty="0" smtClean="0">
                <a:solidFill>
                  <a:schemeClr val="tx1"/>
                </a:solidFill>
              </a:rPr>
              <a:t>) — клетки, способствующие сокращению </a:t>
            </a:r>
            <a:r>
              <a:rPr lang="ru-RU" dirty="0" err="1" smtClean="0">
                <a:solidFill>
                  <a:schemeClr val="tx1"/>
                </a:solidFill>
              </a:rPr>
              <a:t>мезохила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lvl="2"/>
            <a:r>
              <a:rPr lang="ru-RU" dirty="0" err="1" smtClean="0">
                <a:solidFill>
                  <a:schemeClr val="tx1"/>
                </a:solidFill>
              </a:rPr>
              <a:t>нейроидные</a:t>
            </a:r>
            <a:r>
              <a:rPr lang="ru-RU" dirty="0" smtClean="0">
                <a:solidFill>
                  <a:schemeClr val="tx1"/>
                </a:solidFill>
              </a:rPr>
              <a:t> клетки — возбудимые клетки;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клетки со включениями — функция не ясна; вероятно, задействованы в запасании веществ, секреции гормонов и пищеварении.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В состав неклеточного компонента </a:t>
            </a:r>
            <a:r>
              <a:rPr lang="ru-RU" dirty="0" err="1" smtClean="0">
                <a:solidFill>
                  <a:schemeClr val="tx1"/>
                </a:solidFill>
              </a:rPr>
              <a:t>мезохила</a:t>
            </a:r>
            <a:r>
              <a:rPr lang="ru-RU" dirty="0" smtClean="0">
                <a:solidFill>
                  <a:schemeClr val="tx1"/>
                </a:solidFill>
              </a:rPr>
              <a:t> входят органические молекулы (гликопротеины), свободный коллаген, пищевые частицы и продукты секреционной деятельности клеток.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2864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результате естественной эволюции Солнце давало все больше света в архее и протерозое, светимость Солнца повышается на 6 % каждый миллиард лет.</a:t>
            </a:r>
            <a:endParaRPr lang="ru-RU" baseline="30000" dirty="0" smtClean="0"/>
          </a:p>
          <a:p>
            <a:r>
              <a:rPr lang="ru-RU" dirty="0" smtClean="0"/>
              <a:t>Земля стала получать больше тепла от Солнца в протерозое. Тем не менее, Земля не нагревается. </a:t>
            </a:r>
          </a:p>
          <a:p>
            <a:pPr lvl="1"/>
            <a:r>
              <a:rPr lang="ru-RU" dirty="0" smtClean="0"/>
              <a:t>Вместо этого геологические записи показывают, что в начале протерозоя Земля значительно охлаждается. Ледниковые отложения, найденные в Южной Африке, датируются 2,2 млрд. лет. Некоторые ученые предполагают, что это и последующие протерозойские ледниковые периоды были настолько серьёзными, что планета была полностью заморожена от полюсов до экватора. </a:t>
            </a:r>
            <a:r>
              <a:rPr lang="ru-RU" b="1" dirty="0" smtClean="0"/>
              <a:t>Эта гипотеза называется Земля-снежок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Ледниковый период около 2,3 млрд. лет назад мог быть непосредственно вызван увеличением концентрации кислорода в атмосфере, что привело к уменьшению содержания метана (CH</a:t>
            </a:r>
            <a:r>
              <a:rPr lang="ru-RU" baseline="-25000" dirty="0" smtClean="0"/>
              <a:t>4</a:t>
            </a:r>
            <a:r>
              <a:rPr lang="ru-RU" dirty="0" smtClean="0"/>
              <a:t>) в атмосфере. Метан является сильным парниковым газом, но с кислородом реагирует с образованием CO</a:t>
            </a:r>
            <a:r>
              <a:rPr lang="ru-RU" baseline="-25000" dirty="0" smtClean="0"/>
              <a:t>2</a:t>
            </a:r>
            <a:r>
              <a:rPr lang="ru-RU" dirty="0" smtClean="0"/>
              <a:t> - менее эффективного парникового газа.</a:t>
            </a:r>
            <a:endParaRPr lang="ru-RU" baseline="30000" dirty="0" smtClean="0"/>
          </a:p>
          <a:p>
            <a:r>
              <a:rPr lang="ru-RU" dirty="0" smtClean="0"/>
              <a:t>Когда свободный кислород появился в атмосфере, концентрация метана могла резко снизиться, что привело к уменьшению парникового эффекта и похолоданию.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5307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быкновенные губки.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7867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4714884"/>
            <a:ext cx="8460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Обыкновенные губки. </a:t>
            </a:r>
          </a:p>
          <a:p>
            <a:r>
              <a:rPr lang="ru-RU" sz="2400" b="1" dirty="0" smtClean="0"/>
              <a:t>Верхний ряд, слева направо: Mycale loveni, Tedania ignis, Hymeniacidon heliophila, Myxilla fimbriata. </a:t>
            </a:r>
          </a:p>
          <a:p>
            <a:r>
              <a:rPr lang="ru-RU" sz="2400" b="1" dirty="0" smtClean="0"/>
              <a:t>Нижний ряд, слева направо: Suberites massa, Monanchora unguifera, слоновье ухо, бадяга</a:t>
            </a:r>
            <a:endParaRPr lang="ru-RU" sz="2400" b="1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вестковые губки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32656"/>
            <a:ext cx="6103580" cy="209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теклянные губки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708920"/>
            <a:ext cx="5103448" cy="250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16" y="142852"/>
            <a:ext cx="2285984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Известковые</a:t>
            </a:r>
          </a:p>
          <a:p>
            <a:r>
              <a:rPr lang="ru-RU" sz="2000" b="1" dirty="0" smtClean="0"/>
              <a:t> губки</a:t>
            </a:r>
          </a:p>
          <a:p>
            <a:r>
              <a:rPr lang="ru-RU" sz="2000" b="1" dirty="0" smtClean="0"/>
              <a:t>Скелет из карбоната кальция</a:t>
            </a:r>
          </a:p>
          <a:p>
            <a:r>
              <a:rPr lang="ru-RU" sz="2000" b="1" dirty="0" smtClean="0"/>
              <a:t>Известны с докембрия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3143248"/>
            <a:ext cx="30035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Стеклянные </a:t>
            </a:r>
          </a:p>
          <a:p>
            <a:r>
              <a:rPr lang="ru-RU" sz="2000" b="1" dirty="0" smtClean="0"/>
              <a:t>Губки</a:t>
            </a:r>
          </a:p>
          <a:p>
            <a:r>
              <a:rPr lang="ru-RU" sz="2000" b="1" dirty="0" smtClean="0"/>
              <a:t>Скелет из кремнезёма</a:t>
            </a:r>
          </a:p>
          <a:p>
            <a:r>
              <a:rPr lang="ru-RU" sz="2000" b="1" dirty="0" smtClean="0"/>
              <a:t>Известны с девона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429264"/>
            <a:ext cx="8463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настоящее время большинство исследователей рассматривают в качестве предка губок гипотетическое животное — фагоцителлу.</a:t>
            </a:r>
          </a:p>
          <a:p>
            <a:r>
              <a:rPr lang="ru-RU" b="1" dirty="0" smtClean="0"/>
              <a:t>Об этом свидетельствует строение личинки губок, близкой к наиболее архаичным животным из подцарства фагоцителлообразных</a:t>
            </a:r>
            <a:endParaRPr lang="ru-RU" b="1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85728"/>
            <a:ext cx="8000920" cy="838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РАДИАЛЬНОСИММЕТРИЧНЫЕ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Кишечнополостные</a:t>
            </a:r>
            <a:r>
              <a:rPr lang="ru-RU" sz="2800" dirty="0" smtClean="0">
                <a:solidFill>
                  <a:schemeClr val="tx1"/>
                </a:solidFill>
              </a:rPr>
              <a:t> – богатый видами тип примитивных многоклеточных животных </a:t>
            </a:r>
            <a:r>
              <a:rPr lang="ru-RU" sz="2800" b="1" i="1" dirty="0" smtClean="0">
                <a:solidFill>
                  <a:schemeClr val="tx1"/>
                </a:solidFill>
              </a:rPr>
              <a:t>с радиальной симметрией тела</a:t>
            </a:r>
            <a:r>
              <a:rPr lang="ru-RU" sz="2800" dirty="0" smtClean="0">
                <a:solidFill>
                  <a:schemeClr val="tx1"/>
                </a:solidFill>
              </a:rPr>
              <a:t>, часто придающей им сходство с цветком.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Кишечнополостные – это первые животные, у которых появились настоящие ткани.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85728"/>
            <a:ext cx="8244408" cy="115254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Тип Кишечнополостные (Coelenterata) </a:t>
            </a:r>
            <a:r>
              <a:rPr lang="ru-RU" sz="3100" dirty="0" smtClean="0">
                <a:solidFill>
                  <a:srgbClr val="002060"/>
                </a:solidFill>
              </a:rPr>
              <a:t>или</a:t>
            </a:r>
            <a:r>
              <a:rPr lang="ru-RU" sz="3100" b="1" dirty="0" smtClean="0">
                <a:solidFill>
                  <a:srgbClr val="002060"/>
                </a:solidFill>
              </a:rPr>
              <a:t> стрекающие (Cnidaria)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8092008" cy="452333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Эти животные представляют, по сути, мешок, стенка которого состоит из наружного (</a:t>
            </a:r>
            <a:r>
              <a:rPr lang="ru-RU" b="1" dirty="0" smtClean="0">
                <a:solidFill>
                  <a:schemeClr val="tx1"/>
                </a:solidFill>
              </a:rPr>
              <a:t>эктодермы</a:t>
            </a:r>
            <a:r>
              <a:rPr lang="ru-RU" dirty="0" smtClean="0">
                <a:solidFill>
                  <a:schemeClr val="tx1"/>
                </a:solidFill>
              </a:rPr>
              <a:t>) и внутреннего (</a:t>
            </a:r>
            <a:r>
              <a:rPr lang="ru-RU" b="1" dirty="0" smtClean="0">
                <a:solidFill>
                  <a:schemeClr val="tx1"/>
                </a:solidFill>
              </a:rPr>
              <a:t>эндодермы</a:t>
            </a:r>
            <a:r>
              <a:rPr lang="ru-RU" dirty="0" smtClean="0">
                <a:solidFill>
                  <a:schemeClr val="tx1"/>
                </a:solidFill>
              </a:rPr>
              <a:t>) слоёв.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Эктодерма состоит из сократительных эпителиально-мускульных и стрекательных клеток, а эндодерма – из пищеварительных эпителиально-мускульных и железистых клеток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</a:rPr>
              <a:t>Стрекательные клетки служат для нападения и защиты.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Слои разделены </a:t>
            </a:r>
            <a:r>
              <a:rPr lang="ru-RU" b="1" i="1" dirty="0" smtClean="0">
                <a:solidFill>
                  <a:schemeClr val="tx1"/>
                </a:solidFill>
              </a:rPr>
              <a:t>мезоглеей</a:t>
            </a:r>
            <a:r>
              <a:rPr lang="ru-RU" dirty="0" smtClean="0">
                <a:solidFill>
                  <a:schemeClr val="tx1"/>
                </a:solidFill>
              </a:rPr>
              <a:t> – бесструктурным желеобразным веществом, в котором также могут находиться клетки.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Дыхательная, кровеносная и выделительная системы отсутствует.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65126"/>
            <a:ext cx="7471742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Кишечнополостные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Внутреннюю часть тела занимает кишечная полость, нередко разделённая на отдельные камеры.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Кишечная полость открывается наружу ротовым отверстием, через которое происходит и заглатывание пищи, и экскреция.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Рот обычно окружён щупальцами, служащими для захвата пищи.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Пищеварение происходит как в кишечной полости, так и клетках эндодермы, захватывающих частицы пищи с помощью ложноножек.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нутреннее строение гидры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48680"/>
            <a:ext cx="8286776" cy="53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6072206"/>
            <a:ext cx="711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Внутреннее строение кишечнополостных</a:t>
            </a:r>
            <a:endParaRPr lang="ru-RU" sz="28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57200"/>
            <a:ext cx="8020000" cy="838200"/>
          </a:xfrm>
        </p:spPr>
        <p:txBody>
          <a:bodyPr/>
          <a:lstStyle/>
          <a:p>
            <a:r>
              <a:rPr lang="ru-RU" b="1" dirty="0" smtClean="0"/>
              <a:t>Кишечнополостные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1825625"/>
            <a:ext cx="7543750" cy="43513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Примерно 10 000 видов кишечнополостных делятся по наиболее распространённой классификации на три класса: </a:t>
            </a:r>
          </a:p>
          <a:p>
            <a:pPr lvl="1"/>
            <a:r>
              <a:rPr lang="ru-RU" sz="2800" b="1" dirty="0" smtClean="0">
                <a:solidFill>
                  <a:schemeClr val="tx1"/>
                </a:solidFill>
              </a:rPr>
              <a:t>гидроидных, </a:t>
            </a:r>
          </a:p>
          <a:p>
            <a:pPr lvl="1"/>
            <a:r>
              <a:rPr lang="ru-RU" sz="2800" b="1" dirty="0" smtClean="0">
                <a:solidFill>
                  <a:schemeClr val="tx1"/>
                </a:solidFill>
              </a:rPr>
              <a:t>сцифоидных </a:t>
            </a:r>
          </a:p>
          <a:p>
            <a:pPr lvl="1"/>
            <a:r>
              <a:rPr lang="ru-RU" sz="2800" b="1" dirty="0" smtClean="0">
                <a:solidFill>
                  <a:schemeClr val="tx1"/>
                </a:solidFill>
              </a:rPr>
              <a:t>коралловых полипов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идроидные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52"/>
            <a:ext cx="75724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919008"/>
            <a:ext cx="8460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Гидроидные. </a:t>
            </a:r>
          </a:p>
          <a:p>
            <a:r>
              <a:rPr lang="ru-RU" sz="2000" b="1" dirty="0" smtClean="0"/>
              <a:t>Верхний ряд, слева направо: обыкновенная гидра, несравненная кунина (паразитирует на более крупной медузе), калифорнийская аллопора, коленчатая обелия. </a:t>
            </a:r>
          </a:p>
          <a:p>
            <a:r>
              <a:rPr lang="ru-RU" sz="2000" b="1" dirty="0" smtClean="0"/>
              <a:t>Нижний ряд, слева направо: огненный коралл, светящаяся кладонема, тихоокеанская порприта, краспедакуста</a:t>
            </a:r>
            <a:endParaRPr lang="ru-RU" sz="2000" b="1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ТИП КИШЕЧНОПОЛОСТНЫЕ (COELENTERATA)"/>
          <p:cNvPicPr>
            <a:picLocks noChangeAspect="1" noChangeArrowheads="1"/>
          </p:cNvPicPr>
          <p:nvPr/>
        </p:nvPicPr>
        <p:blipFill>
          <a:blip r:embed="rId2"/>
          <a:srcRect b="18353"/>
          <a:stretch>
            <a:fillRect/>
          </a:stretch>
        </p:blipFill>
        <p:spPr bwMode="auto">
          <a:xfrm>
            <a:off x="1000100" y="1071546"/>
            <a:ext cx="7572428" cy="4000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500042"/>
            <a:ext cx="7715304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Схема жизненного цикла гидроидных (</a:t>
            </a:r>
            <a:r>
              <a:rPr lang="en-US" sz="2400" b="1" dirty="0" err="1" smtClean="0"/>
              <a:t>Corene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286388"/>
            <a:ext cx="802838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1 – полипы, </a:t>
            </a:r>
            <a:r>
              <a:rPr lang="ru-RU" sz="2400" b="1" dirty="0" err="1" smtClean="0"/>
              <a:t>выпочковывающие</a:t>
            </a:r>
            <a:r>
              <a:rPr lang="ru-RU" sz="2400" b="1" dirty="0" smtClean="0"/>
              <a:t> медуз; </a:t>
            </a:r>
          </a:p>
          <a:p>
            <a:r>
              <a:rPr lang="ru-RU" sz="2400" b="1" dirty="0" smtClean="0"/>
              <a:t>2 – свободноплавающая медуза; 3 – яйцо; 4 - </a:t>
            </a:r>
            <a:r>
              <a:rPr lang="ru-RU" sz="2400" b="1" dirty="0" err="1" smtClean="0"/>
              <a:t>планула</a:t>
            </a:r>
            <a:endParaRPr lang="ru-RU" sz="2400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цифомедузы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143932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714884"/>
            <a:ext cx="8604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Сцифомедузы.</a:t>
            </a:r>
          </a:p>
          <a:p>
            <a:r>
              <a:rPr lang="ru-RU" sz="2000" b="1" dirty="0" smtClean="0"/>
              <a:t> Верхний ряд, слева направо: атолла ван Хоффа, </a:t>
            </a:r>
            <a:r>
              <a:rPr lang="ru-RU" sz="2000" b="1" dirty="0" err="1" smtClean="0"/>
              <a:t>корнерот</a:t>
            </a:r>
            <a:r>
              <a:rPr lang="ru-RU" sz="2000" b="1" dirty="0" smtClean="0"/>
              <a:t>, медуза-кочан, ушастая медуза. </a:t>
            </a:r>
          </a:p>
          <a:p>
            <a:r>
              <a:rPr lang="ru-RU" sz="2000" b="1" dirty="0" smtClean="0"/>
              <a:t>Нижний ряд, слева направо: таинственная хризаора, молочная хризаора, гигантская цианея, фацеллофора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«Земля-снежок»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англ</a:t>
            </a:r>
            <a:r>
              <a:rPr lang="ru-RU" sz="2400" dirty="0" smtClean="0"/>
              <a:t>. </a:t>
            </a:r>
            <a:r>
              <a:rPr lang="ru-RU" sz="2400" b="1" i="1" dirty="0" err="1" smtClean="0"/>
              <a:t>Snowball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Earth</a:t>
            </a:r>
            <a:r>
              <a:rPr lang="ru-RU" sz="2400" b="1" dirty="0" smtClean="0"/>
              <a:t> — гипотеза</a:t>
            </a:r>
            <a:r>
              <a:rPr lang="ru-RU" sz="2400" dirty="0" smtClean="0"/>
              <a:t>, предполагающая, что Земля была полностью покрыта льдом в некоторые периоды протерозоя.</a:t>
            </a:r>
          </a:p>
          <a:p>
            <a:pPr lvl="1"/>
            <a:r>
              <a:rPr lang="ru-RU" sz="2400" dirty="0" smtClean="0"/>
              <a:t>Гипотеза была создана чтобы объяснить отложения ледниковых осадков в тропических широтах 850—630 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лет назад и другие загадочные черты геологической летописи.</a:t>
            </a:r>
          </a:p>
          <a:p>
            <a:pPr lvl="1"/>
            <a:r>
              <a:rPr lang="ru-RU" sz="2400" b="1" dirty="0" smtClean="0"/>
              <a:t>После окончания последнего большого оледенения ускорилась эволюция многоклеточных</a:t>
            </a:r>
            <a:r>
              <a:rPr lang="ru-RU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85326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://dic.academic.ru/pictures/enc_biology/animals/ris._1_150.jpg"/>
          <p:cNvPicPr>
            <a:picLocks noChangeAspect="1" noChangeArrowheads="1"/>
          </p:cNvPicPr>
          <p:nvPr/>
        </p:nvPicPr>
        <p:blipFill>
          <a:blip r:embed="rId2"/>
          <a:srcRect b="13553"/>
          <a:stretch>
            <a:fillRect/>
          </a:stretch>
        </p:blipFill>
        <p:spPr bwMode="auto">
          <a:xfrm>
            <a:off x="1014181" y="404664"/>
            <a:ext cx="4024834" cy="48146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214290"/>
            <a:ext cx="407193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Схема жизненного цикла сцифоидных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714488"/>
            <a:ext cx="3000396" cy="29854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1 – </a:t>
            </a:r>
            <a:r>
              <a:rPr lang="ru-RU" sz="2400" dirty="0" err="1" smtClean="0"/>
              <a:t>сцифистома</a:t>
            </a:r>
            <a:endParaRPr lang="ru-RU" sz="2400" dirty="0" smtClean="0"/>
          </a:p>
          <a:p>
            <a:r>
              <a:rPr lang="ru-RU" sz="2400" dirty="0" smtClean="0"/>
              <a:t>2 – почкование</a:t>
            </a:r>
          </a:p>
          <a:p>
            <a:r>
              <a:rPr lang="ru-RU" sz="2400" dirty="0" smtClean="0"/>
              <a:t>3 – стробила</a:t>
            </a:r>
          </a:p>
          <a:p>
            <a:r>
              <a:rPr lang="ru-RU" sz="2400" dirty="0" smtClean="0"/>
              <a:t>4 – эфира</a:t>
            </a:r>
          </a:p>
          <a:p>
            <a:r>
              <a:rPr lang="ru-RU" sz="2400" dirty="0" smtClean="0"/>
              <a:t>5 – медуза</a:t>
            </a:r>
          </a:p>
          <a:p>
            <a:r>
              <a:rPr lang="ru-RU" sz="2400" dirty="0" smtClean="0"/>
              <a:t>6 – яйцо</a:t>
            </a:r>
          </a:p>
          <a:p>
            <a:r>
              <a:rPr lang="ru-RU" sz="2400" dirty="0" smtClean="0"/>
              <a:t>7 – </a:t>
            </a:r>
            <a:r>
              <a:rPr lang="ru-RU" sz="2400" dirty="0" err="1" smtClean="0"/>
              <a:t>планула</a:t>
            </a:r>
            <a:endParaRPr lang="ru-RU" sz="2400" dirty="0" smtClean="0"/>
          </a:p>
          <a:p>
            <a:endParaRPr lang="ru-RU" sz="2000" b="1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dic.academic.ru/pictures/enc_biology/animals/ris._1_152.jpg"/>
          <p:cNvPicPr>
            <a:picLocks noChangeAspect="1" noChangeArrowheads="1"/>
          </p:cNvPicPr>
          <p:nvPr/>
        </p:nvPicPr>
        <p:blipFill>
          <a:blip r:embed="rId2"/>
          <a:srcRect r="19847" b="23240"/>
          <a:stretch>
            <a:fillRect/>
          </a:stretch>
        </p:blipFill>
        <p:spPr bwMode="auto">
          <a:xfrm>
            <a:off x="1259632" y="1102146"/>
            <a:ext cx="7598648" cy="34736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5214950"/>
            <a:ext cx="759864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1 – стелющаяся колония; 2 – моноподиальная колония; 3 – </a:t>
            </a:r>
            <a:r>
              <a:rPr lang="ru-RU" sz="2400" dirty="0" err="1" smtClean="0"/>
              <a:t>симподиальная</a:t>
            </a:r>
            <a:r>
              <a:rPr lang="ru-RU" sz="2400" dirty="0" smtClean="0"/>
              <a:t> колония.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14290"/>
            <a:ext cx="7801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Схема роста и почкования 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колоний кишечнополостных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65127"/>
            <a:ext cx="7687766" cy="10636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Коралловые полипы</a:t>
            </a:r>
            <a:r>
              <a:rPr lang="ru-RU" dirty="0" smtClean="0">
                <a:solidFill>
                  <a:srgbClr val="002060"/>
                </a:solidFill>
              </a:rPr>
              <a:t> (Anthozoa)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55576" y="1428736"/>
            <a:ext cx="8388424" cy="474027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Это колониальные (реже одиночные) морские организмы.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Тело длиной от нескольких миллиметров до одного метра обладает </a:t>
            </a:r>
            <a:r>
              <a:rPr lang="ru-RU" b="1" i="1" dirty="0" smtClean="0">
                <a:solidFill>
                  <a:schemeClr val="tx1"/>
                </a:solidFill>
              </a:rPr>
              <a:t>шестилучевой </a:t>
            </a:r>
            <a:r>
              <a:rPr lang="ru-RU" dirty="0" smtClean="0">
                <a:solidFill>
                  <a:schemeClr val="tx1"/>
                </a:solidFill>
              </a:rPr>
              <a:t>или </a:t>
            </a:r>
            <a:r>
              <a:rPr lang="ru-RU" b="1" i="1" dirty="0" smtClean="0">
                <a:solidFill>
                  <a:schemeClr val="tx1"/>
                </a:solidFill>
              </a:rPr>
              <a:t>восьмилучевой </a:t>
            </a:r>
            <a:r>
              <a:rPr lang="ru-RU" dirty="0" smtClean="0">
                <a:solidFill>
                  <a:schemeClr val="tx1"/>
                </a:solidFill>
              </a:rPr>
              <a:t>симметрией.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Из-за того, что оплодотворение у кораллов внутреннее, личинка планула развивается в кишечной полости полипа, образующего яйцеклетки.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Стадия медузы отсутствует.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Ротовое отверстие соединяется с кишечной полостью глоткой.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 полипов одной колонии кишечная полость общая, и пища, добытая одним из полипов, становится достоянием всей колонии.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Около 6000 видов коралловых полипов обитают во всех морях с достаточно высокой солёностью; в северных и дальневосточных морях России около 150 видов.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ралловые полипы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0010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4643446"/>
            <a:ext cx="86781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Коралловые полипы.</a:t>
            </a:r>
          </a:p>
          <a:p>
            <a:r>
              <a:rPr lang="ru-RU" sz="2000" b="1" dirty="0" smtClean="0"/>
              <a:t>Верхний ряд, слева направо: мёртвые пальцы, красный коралл, оранжевое морское перо, удивительная виргулярия.</a:t>
            </a:r>
          </a:p>
          <a:p>
            <a:r>
              <a:rPr lang="ru-RU" sz="2000" b="1" dirty="0" smtClean="0"/>
              <a:t>Нижний ряд, слева направо: чёрный коралл, цериантус Ллойда, стеклянная роза, гигантский карибский анемон</a:t>
            </a:r>
            <a:endParaRPr lang="ru-RU" sz="2000" b="1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алловые полипы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85010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5000636"/>
            <a:ext cx="8604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Коралловые полипы. </a:t>
            </a:r>
          </a:p>
          <a:p>
            <a:r>
              <a:rPr lang="ru-RU" sz="2000" b="1" dirty="0" smtClean="0"/>
              <a:t>Верхний ряд, слева направо: грибной коралл, протопалитоя, курчавый этерактис, зелёный звёздчатый коралл. </a:t>
            </a:r>
          </a:p>
          <a:p>
            <a:r>
              <a:rPr lang="ru-RU" sz="2000" b="1" dirty="0" smtClean="0"/>
              <a:t>Нижний ряд, слева направо: гигантская ковровая актиния, багряная </a:t>
            </a:r>
            <a:r>
              <a:rPr lang="ru-RU" sz="2000" b="1" dirty="0" err="1" smtClean="0"/>
              <a:t>стомфия</a:t>
            </a:r>
            <a:r>
              <a:rPr lang="ru-RU" sz="2000" b="1" dirty="0" smtClean="0"/>
              <a:t>, земляничный анемон, водяная уртицина</a:t>
            </a:r>
            <a:endParaRPr lang="ru-RU" sz="2000" b="1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14422"/>
            <a:ext cx="8308032" cy="4865703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Когда полип умирает, его скелет сохраняется.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Колонии полипов, разрастаясь в течение тысячелетий, образуют 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коралловые рифы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и целые острова.</a:t>
            </a:r>
          </a:p>
          <a:p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Самый крупный из них – Большой Барьерный риф – тянется вдоль восточных берегов Австралии на 2300 км; его ширина составляет от 2 до 150 км. </a:t>
            </a:r>
          </a:p>
          <a:p>
            <a:pPr lvl="1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Коралловые рифы представляют собой уникальные экосистемы, в которых находит приют огромное количество других животных: моллюсков, червей, иглокожих, рыб.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алловый атол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642918"/>
            <a:ext cx="4317060" cy="437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57752" y="642918"/>
            <a:ext cx="4286248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В ледниковый период коралловые рифы окаймляли многие острова. </a:t>
            </a:r>
          </a:p>
          <a:p>
            <a:r>
              <a:rPr lang="ru-RU" sz="2000" dirty="0" smtClean="0"/>
              <a:t>Затем уровень моря начал подниматься, и полипы со средней скоростью сантиметр в год надстраивали свои рифы. </a:t>
            </a:r>
          </a:p>
          <a:p>
            <a:r>
              <a:rPr lang="ru-RU" sz="2000" dirty="0" smtClean="0"/>
              <a:t>Постепенно сам остров скрывался под водой, а на его месте образовалась мелководная лагуна, окружённая рифами. Ветер приносил на них семена растений.</a:t>
            </a:r>
          </a:p>
          <a:p>
            <a:r>
              <a:rPr lang="ru-RU" sz="2000" dirty="0" smtClean="0"/>
              <a:t> Затем появились животные, и остров превратился в </a:t>
            </a:r>
            <a:r>
              <a:rPr lang="ru-RU" sz="2000" b="1" i="1" dirty="0" smtClean="0"/>
              <a:t>коралловый атолл.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28604"/>
            <a:ext cx="7856904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Тип Гребневики (</a:t>
            </a:r>
            <a:r>
              <a:rPr lang="ru-RU" b="1" dirty="0" err="1" smtClean="0">
                <a:solidFill>
                  <a:srgbClr val="002060"/>
                </a:solidFill>
              </a:rPr>
              <a:t>Ctenophora</a:t>
            </a:r>
            <a:r>
              <a:rPr lang="ru-RU" b="1" dirty="0" smtClean="0">
                <a:solidFill>
                  <a:srgbClr val="002060"/>
                </a:solidFill>
              </a:rPr>
              <a:t>)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72816"/>
            <a:ext cx="7670676" cy="388843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Отличительная особенность гребневиков — «гребни» из ресничек, используемые при плавании.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Гребневики — самые большие среди передвигающихся при помощи ресничек животных: их размеры колеблются от нескольких миллиметров до полутора метров.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Как и у стрекающих, их тела состоят из желеобразной массы, выстеленной одним слоем клеток снаружи и ещё одним — изнутри; при этом эпителиальные слои имеют толщину в две клетки, а не одну, как у стрекающих.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Ещё одно сходство этих двух типов животных — наличие децентрализованной нервной системы.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Раннее оба типа объединялись в общую группу в составе кишечнополостные, но впоследствии были разделены.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троение гребневик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368617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Бесщупальцевый гребневик целоплана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7181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Щупальцевые гребневики. Слева направо: плеуробрахия, венерин пояс, бероэ, мнемиопсис"/>
          <p:cNvPicPr/>
          <p:nvPr/>
        </p:nvPicPr>
        <p:blipFill>
          <a:blip r:embed="rId4"/>
          <a:srcRect t="-4121" r="74705"/>
          <a:stretch>
            <a:fillRect/>
          </a:stretch>
        </p:blipFill>
        <p:spPr bwMode="auto">
          <a:xfrm>
            <a:off x="6429388" y="0"/>
            <a:ext cx="271461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714744" y="1214422"/>
            <a:ext cx="292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Щупальцевый  и </a:t>
            </a:r>
            <a:r>
              <a:rPr lang="ru-RU" sz="2400" dirty="0" err="1" smtClean="0"/>
              <a:t>бесщупальцевый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гребневики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528638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Строение</a:t>
            </a:r>
          </a:p>
          <a:p>
            <a:r>
              <a:rPr lang="ru-RU" sz="2000" b="1" dirty="0" smtClean="0"/>
              <a:t>гребневика</a:t>
            </a:r>
            <a:endParaRPr lang="ru-RU" sz="2000" b="1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472486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Гребневики (</a:t>
            </a:r>
            <a:r>
              <a:rPr lang="ru-RU" b="1" dirty="0" err="1" smtClean="0">
                <a:solidFill>
                  <a:srgbClr val="002060"/>
                </a:solidFill>
              </a:rPr>
              <a:t>Ctenophora</a:t>
            </a:r>
            <a:r>
              <a:rPr lang="ru-RU" b="1" dirty="0" smtClean="0">
                <a:solidFill>
                  <a:srgbClr val="002060"/>
                </a:solidFill>
              </a:rPr>
              <a:t>)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Студенистое прозрачное тело гребневиков имеет </a:t>
            </a:r>
            <a:r>
              <a:rPr lang="ru-RU" b="1" i="1" dirty="0" smtClean="0">
                <a:solidFill>
                  <a:schemeClr val="tx1"/>
                </a:solidFill>
              </a:rPr>
              <a:t>двухлучевую </a:t>
            </a:r>
            <a:r>
              <a:rPr lang="ru-RU" dirty="0" smtClean="0">
                <a:solidFill>
                  <a:schemeClr val="tx1"/>
                </a:solidFill>
              </a:rPr>
              <a:t>симметрию.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Тело имеет вид мешка, на одном конце которого находится рот, а на другом – органы равновесия.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Гребневики плывут ртом вперёд при помощи специальных гребных пластинок – склеенных между собой пучков ресничек.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отличие от кишечнополостных гребневики лишены стрекательных клеток; добычу ловят клейкие клетки наружного эпителия.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Пища захватывается непосредственно ртом или особыми ловчими щупальцами, передающими её ко рту. Затем через глотку пища поступает в кишечную полость.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Гребневики – гермафродиты; чередования поколений у них не происходит.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</TotalTime>
  <Words>3271</Words>
  <Application>Microsoft Office PowerPoint</Application>
  <PresentationFormat>Экран (4:3)</PresentationFormat>
  <Paragraphs>577</Paragraphs>
  <Slides>119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119</vt:i4>
      </vt:variant>
    </vt:vector>
  </HeadingPairs>
  <TitlesOfParts>
    <vt:vector size="126" baseType="lpstr">
      <vt:lpstr>Arial</vt:lpstr>
      <vt:lpstr>Calibri</vt:lpstr>
      <vt:lpstr>Calibri Light</vt:lpstr>
      <vt:lpstr>Franklin Gothic Medium</vt:lpstr>
      <vt:lpstr>Tahoma</vt:lpstr>
      <vt:lpstr>Times New Roman</vt:lpstr>
      <vt:lpstr>Тема Office</vt:lpstr>
      <vt:lpstr>Презентация PowerPoint</vt:lpstr>
      <vt:lpstr>План лекции</vt:lpstr>
      <vt:lpstr>ГЕОХРОНОЛОГИЧЕСКАЯ ТАБЛИЦА </vt:lpstr>
      <vt:lpstr>Протерозойская эра</vt:lpstr>
      <vt:lpstr>Наиболее значимые события </vt:lpstr>
      <vt:lpstr>Презентация PowerPoint</vt:lpstr>
      <vt:lpstr>Презентация PowerPoint</vt:lpstr>
      <vt:lpstr>Презентация PowerPoint</vt:lpstr>
      <vt:lpstr>«Земля-снежок» </vt:lpstr>
      <vt:lpstr>Презентация PowerPoint</vt:lpstr>
      <vt:lpstr>Презентация PowerPoint</vt:lpstr>
      <vt:lpstr>Жизнь в сотрудничестве</vt:lpstr>
      <vt:lpstr>Презентация PowerPoint</vt:lpstr>
      <vt:lpstr>Тип  Archaeocyatha </vt:lpstr>
      <vt:lpstr> Появление многоклеточных</vt:lpstr>
      <vt:lpstr>Появление многоклеточных</vt:lpstr>
      <vt:lpstr>Теория «гастреи» Геккеля </vt:lpstr>
      <vt:lpstr>Презентация PowerPoint</vt:lpstr>
      <vt:lpstr>Теория «фагоцителлы» Мечникова</vt:lpstr>
      <vt:lpstr>Теория «фагоцителлы» Мечникова</vt:lpstr>
      <vt:lpstr>Презентация PowerPoint</vt:lpstr>
      <vt:lpstr>Презентация PowerPoint</vt:lpstr>
      <vt:lpstr>Теория синзооспоры  и первичной седентарности</vt:lpstr>
      <vt:lpstr>Презентация PowerPoint</vt:lpstr>
      <vt:lpstr>Теория синзооспоры  и первичной седентарности</vt:lpstr>
      <vt:lpstr>Теория синзооспоры</vt:lpstr>
      <vt:lpstr>Теория синзооспоры</vt:lpstr>
      <vt:lpstr>Отличия от теорий фагоцителлы и гастреи:</vt:lpstr>
      <vt:lpstr>О предках многоклеточных</vt:lpstr>
      <vt:lpstr>Презентация PowerPoint</vt:lpstr>
      <vt:lpstr>Презентация PowerPoint</vt:lpstr>
      <vt:lpstr>Биологическая систематика</vt:lpstr>
      <vt:lpstr>Цели и принципы систематики</vt:lpstr>
      <vt:lpstr>Презентация PowerPoint</vt:lpstr>
      <vt:lpstr>Линней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крупных таксонов животных </vt:lpstr>
      <vt:lpstr>Царство  Простейшие  (Protozoa)</vt:lpstr>
      <vt:lpstr>ЦАРСТВО PROTOZOA</vt:lpstr>
      <vt:lpstr>Тип Саркожгутиконосцы (Sarcomastigophora)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Радиоля́рии (или лучевики)</vt:lpstr>
      <vt:lpstr>Презентация PowerPoint</vt:lpstr>
      <vt:lpstr>Презентация PowerPoint</vt:lpstr>
      <vt:lpstr>Жгутиконо́сцы</vt:lpstr>
      <vt:lpstr>Презентация PowerPoint</vt:lpstr>
      <vt:lpstr>Презентация PowerPoint</vt:lpstr>
      <vt:lpstr>Презентация PowerPoint</vt:lpstr>
      <vt:lpstr>Апикомплексы, или споровики</vt:lpstr>
      <vt:lpstr>Презентация PowerPoint</vt:lpstr>
      <vt:lpstr>Презентация PowerPoint</vt:lpstr>
      <vt:lpstr>Презентация PowerPoint</vt:lpstr>
      <vt:lpstr>Первые многоклеточные</vt:lpstr>
      <vt:lpstr>Презентация PowerPoint</vt:lpstr>
      <vt:lpstr>Презентация PowerPoint</vt:lpstr>
      <vt:lpstr>Эдиакарий</vt:lpstr>
      <vt:lpstr>Презентация PowerPoint</vt:lpstr>
      <vt:lpstr>Тип Пластинчатые (Placozoa) </vt:lpstr>
      <vt:lpstr>Пластинчатые (Placozoa) </vt:lpstr>
      <vt:lpstr>Тип Губки (Porifera) </vt:lpstr>
      <vt:lpstr>Презентация PowerPoint</vt:lpstr>
      <vt:lpstr>Презентация PowerPoint</vt:lpstr>
      <vt:lpstr>Презентация PowerPoint</vt:lpstr>
      <vt:lpstr>Аскон</vt:lpstr>
      <vt:lpstr>Сикон</vt:lpstr>
      <vt:lpstr>Лейкон</vt:lpstr>
      <vt:lpstr>Губки</vt:lpstr>
      <vt:lpstr>Дермальный слой</vt:lpstr>
      <vt:lpstr>Гастральный слой</vt:lpstr>
      <vt:lpstr>Мезохил </vt:lpstr>
      <vt:lpstr>Презентация PowerPoint</vt:lpstr>
      <vt:lpstr>Презентация PowerPoint</vt:lpstr>
      <vt:lpstr>РАДИАЛЬНОСИММЕТРИЧНЫЕ</vt:lpstr>
      <vt:lpstr>Тип Кишечнополостные (Coelenterata) или стрекающие (Cnidaria)  </vt:lpstr>
      <vt:lpstr>Кишечнополостные</vt:lpstr>
      <vt:lpstr>Презентация PowerPoint</vt:lpstr>
      <vt:lpstr>Кишечнополостные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Коралловые полипы (Anthozoa) </vt:lpstr>
      <vt:lpstr>Презентация PowerPoint</vt:lpstr>
      <vt:lpstr>Презентация PowerPoint</vt:lpstr>
      <vt:lpstr>Презентация PowerPoint</vt:lpstr>
      <vt:lpstr>Презентация PowerPoint</vt:lpstr>
      <vt:lpstr>Тип Гребневики (Ctenophora) </vt:lpstr>
      <vt:lpstr>Презентация PowerPoint</vt:lpstr>
      <vt:lpstr>Гребневики (Ctenophora) </vt:lpstr>
      <vt:lpstr>Презентация PowerPoint</vt:lpstr>
      <vt:lpstr>Презентация PowerPoint</vt:lpstr>
      <vt:lpstr>Презентация PowerPoint</vt:lpstr>
      <vt:lpstr>  Билатеральные  животные</vt:lpstr>
      <vt:lpstr>Трёхслойные </vt:lpstr>
      <vt:lpstr> </vt:lpstr>
      <vt:lpstr>тип Плоские черви (Plathelminthes)</vt:lpstr>
      <vt:lpstr>Планария (Dendrocoelum lacteum)</vt:lpstr>
      <vt:lpstr>Презентация PowerPoint</vt:lpstr>
      <vt:lpstr>Презентация PowerPoint</vt:lpstr>
      <vt:lpstr>Печёночная  двуустка (Fasciola hepatica)</vt:lpstr>
      <vt:lpstr>Свиной цепень (Taenia solium)</vt:lpstr>
      <vt:lpstr>Первичнополостные</vt:lpstr>
      <vt:lpstr>Первичнополостные</vt:lpstr>
      <vt:lpstr>Презентация PowerPoint</vt:lpstr>
      <vt:lpstr>Презентация PowerPoint</vt:lpstr>
      <vt:lpstr>Строение аскариды</vt:lpstr>
      <vt:lpstr>Презентация PowerPoint</vt:lpstr>
      <vt:lpstr>Заключение</vt:lpstr>
      <vt:lpstr>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Simeon</dc:creator>
  <cp:lastModifiedBy>Биология</cp:lastModifiedBy>
  <cp:revision>146</cp:revision>
  <dcterms:created xsi:type="dcterms:W3CDTF">2014-01-09T07:52:07Z</dcterms:created>
  <dcterms:modified xsi:type="dcterms:W3CDTF">2015-12-03T08:11:42Z</dcterms:modified>
</cp:coreProperties>
</file>