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57" r:id="rId3"/>
    <p:sldId id="290" r:id="rId4"/>
    <p:sldId id="284" r:id="rId5"/>
    <p:sldId id="285" r:id="rId6"/>
    <p:sldId id="287" r:id="rId7"/>
    <p:sldId id="288" r:id="rId8"/>
    <p:sldId id="258" r:id="rId9"/>
    <p:sldId id="260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6" r:id="rId20"/>
    <p:sldId id="280" r:id="rId21"/>
    <p:sldId id="281" r:id="rId22"/>
    <p:sldId id="282" r:id="rId23"/>
    <p:sldId id="283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8D31-B121-4382-ABE0-7D05077CD3CC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C6142-02B7-4207-AF10-84486C61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5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E280ECC-2E65-40EA-A6B2-52239E8C664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8063" y="5078413"/>
            <a:ext cx="5543550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2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2AC002-120A-4FFC-AEB9-CC2E3B61B99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69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3A5E0B-BFB4-4813-B133-CD0F03EA8230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97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C9FFCC-E3CF-4E18-A60B-6383F810603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68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76DFA9-1ED0-4A92-9E8E-97FB40FA46E7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414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151245-DF00-479E-94FD-81DB2D54FBC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195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DC5F43-3FE8-40EE-9C28-7D95B76A4B2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934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7713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651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4875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697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1C195C-2B52-480C-B4D9-ED7231B53FE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473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32C0F3-EC2C-426A-9481-FAC75D493994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27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BA6271-8047-466D-B313-167760AF9D62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208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6A5209-9B28-4211-B4BE-860692D2692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50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163B3-E706-43C7-9C9D-2D550FD95D2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1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64751-D5A2-4BDA-9E49-0FD5F6F7EBB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30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CA2F4-EC42-489B-9F69-4313ADFC6E7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64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DB4207-9FA1-4BE0-B1A4-E4E4ED12C5C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66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606E7-94C2-4B1C-8950-03858124A2A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30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4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4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3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9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37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8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4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4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1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F649-8102-45CD-9768-2168DFDFEB1B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8D4B-4271-46E6-906A-C7C0FA656E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urs.ido.tpu.ru/courses/psych_ped/5_2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edlib.ru/Books/1/0075/1_0075-25.shtml" TargetMode="External"/><Relationship Id="rId4" Type="http://schemas.openxmlformats.org/officeDocument/2006/relationships/hyperlink" Target="http://www.slovopedia.com/6/209/771197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1" y="466259"/>
            <a:ext cx="4915915" cy="142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94" y="466259"/>
            <a:ext cx="2906022" cy="353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06091" y="3207527"/>
            <a:ext cx="11107271" cy="20222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</a:pPr>
            <a:r>
              <a:rPr lang="ru-RU" sz="4800" b="1" dirty="0">
                <a:solidFill>
                  <a:srgbClr val="C00000"/>
                </a:solidFill>
              </a:rPr>
              <a:t>Педагогическая </a:t>
            </a:r>
            <a:r>
              <a:rPr lang="ru-RU" sz="4800" b="1" dirty="0" smtClean="0">
                <a:solidFill>
                  <a:srgbClr val="C00000"/>
                </a:solidFill>
              </a:rPr>
              <a:t>деятельность</a:t>
            </a:r>
            <a:r>
              <a:rPr lang="ru-RU" sz="4800" b="1" dirty="0">
                <a:solidFill>
                  <a:srgbClr val="C00000"/>
                </a:solidFill>
              </a:rPr>
              <a:t>: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C00000"/>
                </a:solidFill>
              </a:rPr>
              <a:t>сущность, структура </a:t>
            </a:r>
            <a:r>
              <a:rPr lang="ru-RU" sz="4800" dirty="0">
                <a:solidFill>
                  <a:srgbClr val="C00000"/>
                </a:solidFill>
              </a:rPr>
              <a:t>и ценностные </a:t>
            </a:r>
            <a:r>
              <a:rPr lang="ru-RU" sz="4800" dirty="0" smtClean="0">
                <a:solidFill>
                  <a:srgbClr val="C00000"/>
                </a:solidFill>
              </a:rPr>
              <a:t>характеристики</a:t>
            </a:r>
          </a:p>
          <a:p>
            <a:pPr algn="ctr">
              <a:lnSpc>
                <a:spcPts val="4600"/>
              </a:lnSpc>
            </a:pPr>
            <a:r>
              <a:rPr lang="ru-RU" sz="2400" dirty="0"/>
              <a:t>Лекция </a:t>
            </a:r>
            <a:r>
              <a:rPr lang="ru-RU" sz="2400" dirty="0" smtClean="0"/>
              <a:t>для </a:t>
            </a:r>
            <a:r>
              <a:rPr lang="ru-RU" sz="2400" dirty="0"/>
              <a:t>ординаторов 1 года обучения</a:t>
            </a:r>
          </a:p>
          <a:p>
            <a:pPr algn="ctr">
              <a:lnSpc>
                <a:spcPts val="4600"/>
              </a:lnSpc>
            </a:pPr>
            <a:r>
              <a:rPr lang="ru-RU" sz="4800" dirty="0">
                <a:solidFill>
                  <a:srgbClr val="C00000"/>
                </a:solidFill>
              </a:rPr>
              <a:t/>
            </a:r>
            <a:br>
              <a:rPr lang="ru-RU" sz="4800" dirty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45115" y="4892592"/>
            <a:ext cx="5640494" cy="116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296863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2600" dirty="0">
              <a:solidFill>
                <a:srgbClr val="000000"/>
              </a:solidFill>
              <a:latin typeface="Calibri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600" b="1" dirty="0" smtClean="0">
                <a:solidFill>
                  <a:srgbClr val="000000"/>
                </a:solidFill>
                <a:latin typeface="Calibri" charset="0"/>
              </a:rPr>
              <a:t>Лектор</a:t>
            </a:r>
            <a:r>
              <a:rPr lang="ru-RU" altLang="ru-RU" sz="2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ru-RU" altLang="ru-RU" sz="2600" dirty="0">
                <a:solidFill>
                  <a:srgbClr val="000000"/>
                </a:solidFill>
                <a:latin typeface="Calibri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Calibri" charset="0"/>
              </a:rPr>
              <a:t>Гуров Виктор Александрович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62276" y="6153196"/>
            <a:ext cx="32400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dirty="0">
                <a:solidFill>
                  <a:srgbClr val="292934"/>
                </a:solidFill>
              </a:rPr>
              <a:t>Красноярск </a:t>
            </a:r>
            <a:r>
              <a:rPr lang="ru-RU" altLang="ru-RU" sz="2400" dirty="0" smtClean="0">
                <a:solidFill>
                  <a:srgbClr val="292934"/>
                </a:solidFill>
              </a:rPr>
              <a:t>2020</a:t>
            </a:r>
            <a:endParaRPr lang="ru-RU" altLang="ru-RU" sz="2400" dirty="0">
              <a:solidFill>
                <a:srgbClr val="29293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5362" y="5374105"/>
            <a:ext cx="6096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  <a:latin typeface="Calibri" charset="0"/>
              </a:rPr>
              <a:t>Лекция </a:t>
            </a:r>
          </a:p>
          <a:p>
            <a:pPr algn="r">
              <a:lnSpc>
                <a:spcPct val="80000"/>
              </a:lnSpc>
            </a:pPr>
            <a:r>
              <a:rPr lang="ru-RU" altLang="ru-RU" dirty="0">
                <a:solidFill>
                  <a:srgbClr val="000000"/>
                </a:solidFill>
                <a:latin typeface="Calibri" charset="0"/>
              </a:rPr>
              <a:t>для ординаторов 1 года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09286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19289" y="2997201"/>
            <a:ext cx="2663825" cy="1008063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Род, племя, общество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83113" y="1989138"/>
            <a:ext cx="2665412" cy="1008062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Семья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248526" y="981076"/>
            <a:ext cx="2663825" cy="1008063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Государство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20340000">
            <a:off x="1625601" y="1377951"/>
            <a:ext cx="52943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Социальные потребности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20280000">
            <a:off x="2849563" y="3398839"/>
            <a:ext cx="7670800" cy="2160587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4085999" scaled="1"/>
          </a:gradFill>
          <a:ln w="9360" cap="sq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</a:rPr>
              <a:t>ПЕДАГОГИЧЕСКАЯ ДЕЯТЕЛЬНОСТЬ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20160000">
            <a:off x="3503613" y="4130676"/>
            <a:ext cx="431800" cy="803275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20160000">
            <a:off x="5834063" y="3116264"/>
            <a:ext cx="431800" cy="928687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20160000">
            <a:off x="8039100" y="2085975"/>
            <a:ext cx="431800" cy="1030288"/>
          </a:xfrm>
          <a:prstGeom prst="downArrow">
            <a:avLst>
              <a:gd name="adj1" fmla="val 50000"/>
              <a:gd name="adj2" fmla="val 49996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35639" y="5661025"/>
            <a:ext cx="4681537" cy="647700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Личностные потребности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9420000">
            <a:off x="7845425" y="4703764"/>
            <a:ext cx="431800" cy="928687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4F81BD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BE6CDB0-6994-4543-826B-2C25ECB2E07A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919289" y="115889"/>
            <a:ext cx="83534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solidFill>
                  <a:srgbClr val="00B0F0"/>
                </a:solidFill>
                <a:latin typeface="Calibri" panose="020F0502020204030204" pitchFamily="34" charset="0"/>
              </a:rPr>
              <a:t>Становление педагогической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394324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84079" y="288656"/>
            <a:ext cx="812672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 b="1" dirty="0">
                <a:solidFill>
                  <a:srgbClr val="00B0F0"/>
                </a:solidFill>
                <a:latin typeface="Calibri" panose="020F0502020204030204" pitchFamily="34" charset="0"/>
              </a:rPr>
              <a:t>Структура деятельности человека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35413" y="1628776"/>
            <a:ext cx="4248150" cy="3744913"/>
          </a:xfrm>
          <a:prstGeom prst="rect">
            <a:avLst/>
          </a:prstGeom>
          <a:solidFill>
            <a:srgbClr val="FFFF00"/>
          </a:solidFill>
          <a:ln w="2556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</a:rPr>
              <a:t>ДЕЯТЕЛЬНОСТЬ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08889" y="1196976"/>
            <a:ext cx="2663825" cy="1008063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Действия </a:t>
            </a:r>
          </a:p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и операции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03389" y="5013325"/>
            <a:ext cx="3024187" cy="719138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Потребность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03389" y="2997201"/>
            <a:ext cx="2663825" cy="1439863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Мотив (побуждает и направляет)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03388" y="1196975"/>
            <a:ext cx="4464050" cy="1295400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Цель (представление о желаемом результате)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608889" y="2492376"/>
            <a:ext cx="2663825" cy="657225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Средства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824789" y="3429001"/>
            <a:ext cx="2447925" cy="809625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Предмет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743701" y="4581526"/>
            <a:ext cx="3554413" cy="1584325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Результат (удовлетворяет потребность)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0375379D-A71C-4EA4-B6E7-ADF549253223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0178" name="Picture 2" descr="восклицательный знак, вопросительный знак , стоковая фотограф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8" y="288656"/>
            <a:ext cx="974429" cy="97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626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616657" y="202507"/>
            <a:ext cx="6979089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Структура педагогической деятельности по Н.В. Кузьминой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049684" y="3125002"/>
            <a:ext cx="3311525" cy="1152525"/>
          </a:xfrm>
          <a:prstGeom prst="rect">
            <a:avLst/>
          </a:prstGeom>
          <a:gradFill rotWithShape="0">
            <a:gsLst>
              <a:gs pos="0">
                <a:srgbClr val="FFE5E5"/>
              </a:gs>
              <a:gs pos="100000">
                <a:srgbClr val="FFA2A1"/>
              </a:gs>
            </a:gsLst>
            <a:lin ang="5400000" scaled="1"/>
          </a:gradFill>
          <a:ln w="9360" cap="sq">
            <a:solidFill>
              <a:srgbClr val="BE4B48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Педагогическая деятельность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343775" y="1448595"/>
            <a:ext cx="3600450" cy="1008062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Конструктивный компонент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319964" y="2857593"/>
            <a:ext cx="3600450" cy="1079399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Организаторский компонент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319964" y="4433280"/>
            <a:ext cx="3559798" cy="1079399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DAFDA7"/>
              </a:gs>
            </a:gsLst>
            <a:lin ang="5400000" scaled="1"/>
          </a:gradFill>
          <a:ln w="9360" cap="sq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Коммуникативный </a:t>
            </a:r>
          </a:p>
          <a:p>
            <a:pPr algn="ctr"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компонент</a:t>
            </a:r>
          </a:p>
        </p:txBody>
      </p:sp>
      <p:sp>
        <p:nvSpPr>
          <p:cNvPr id="11270" name="AutoShape 6"/>
          <p:cNvSpPr>
            <a:spLocks/>
          </p:cNvSpPr>
          <p:nvPr/>
        </p:nvSpPr>
        <p:spPr bwMode="auto">
          <a:xfrm>
            <a:off x="6843904" y="1920917"/>
            <a:ext cx="431800" cy="3156050"/>
          </a:xfrm>
          <a:prstGeom prst="leftBracket">
            <a:avLst>
              <a:gd name="adj" fmla="val 0"/>
            </a:avLst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383339" y="3463926"/>
            <a:ext cx="936625" cy="1587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2CE1E58-3E4A-4CD9-98DD-F8B1FDB5BE58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6626" name="Picture 2" descr="Кузьмина Нина Васильевна - Психологическая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7" y="250273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182" y="2631523"/>
            <a:ext cx="2883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Кузьмина Нина Васильевна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Род. 1923 г.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79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14652" y="806261"/>
            <a:ext cx="10235820" cy="449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Конструктивная деятельность: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- конструктивно-содержательная (отбор и композиция учебного материала, планирование и построение педагогического процесса);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- конструктивно-оперативная (планирование своих действий и действий учащихся);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- конструктивно-материальная (проектирование учебно-материальной базы педагогического процесса). </a:t>
            </a:r>
          </a:p>
        </p:txBody>
      </p:sp>
    </p:spTree>
    <p:extLst>
      <p:ext uri="{BB962C8B-B14F-4D97-AF65-F5344CB8AC3E}">
        <p14:creationId xmlns:p14="http://schemas.microsoft.com/office/powerpoint/2010/main" val="577533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87606" y="1844676"/>
            <a:ext cx="8640644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Организаторская деятельность </a:t>
            </a:r>
            <a:r>
              <a:rPr lang="ru-RU" altLang="ru-RU" sz="3200" dirty="0">
                <a:latin typeface="Calibri" panose="020F0502020204030204" pitchFamily="34" charset="0"/>
              </a:rPr>
              <a:t>предполагает выполнение системы действий, направленных на включение учащихся в различные виды деятельности, создание коллектива и организацию совместной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861597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64776" y="1773239"/>
            <a:ext cx="8763474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Коммуникативная деятельность </a:t>
            </a:r>
            <a:r>
              <a:rPr lang="ru-RU" altLang="ru-RU" sz="3200" dirty="0">
                <a:latin typeface="Calibri" panose="020F0502020204030204" pitchFamily="34" charset="0"/>
              </a:rPr>
              <a:t>направлена на установление педагогически целесообразных отношений педагога с воспитанниками, другими педагогами школы, представителями общественности,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42229323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03389" y="260351"/>
            <a:ext cx="878522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4. Педагогическая деятельность как профессия.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47850" y="2349501"/>
            <a:ext cx="3384550" cy="1079399"/>
          </a:xfrm>
          <a:prstGeom prst="rect">
            <a:avLst/>
          </a:prstGeom>
          <a:gradFill rotWithShape="0">
            <a:gsLst>
              <a:gs pos="0">
                <a:srgbClr val="FFEBDB"/>
              </a:gs>
              <a:gs pos="100000">
                <a:srgbClr val="FFBE86"/>
              </a:gs>
            </a:gsLst>
            <a:lin ang="5400000" scaled="1"/>
          </a:gradFill>
          <a:ln w="9360" cap="sq">
            <a:solidFill>
              <a:srgbClr val="F6924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Педагогическая деятельность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1A8C44AB-7AFB-4D06-9AD2-79F1A8024011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51539" y="3213100"/>
            <a:ext cx="4465637" cy="1571842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  <a:cs typeface="Times New Roman" panose="02020603050405020304" pitchFamily="18" charset="0"/>
              </a:rPr>
              <a:t>Профессиональная</a:t>
            </a: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 (педагогическая профессия)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951539" y="1196975"/>
            <a:ext cx="4448175" cy="1571842"/>
          </a:xfrm>
          <a:prstGeom prst="rect">
            <a:avLst/>
          </a:prstGeom>
          <a:gradFill rotWithShape="0">
            <a:gsLst>
              <a:gs pos="0">
                <a:srgbClr val="E4F9FF"/>
              </a:gs>
              <a:gs pos="100000">
                <a:srgbClr val="9EEAFF"/>
              </a:gs>
            </a:gsLst>
            <a:lin ang="5400000" scaled="1"/>
          </a:gradFill>
          <a:ln w="9360" cap="sq">
            <a:solidFill>
              <a:srgbClr val="46AAC5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  <a:cs typeface="Times New Roman" panose="02020603050405020304" pitchFamily="18" charset="0"/>
              </a:rPr>
              <a:t>Непрофессиональная</a:t>
            </a: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 (например, родители воспитывают ребенка) </a:t>
            </a:r>
          </a:p>
        </p:txBody>
      </p:sp>
      <p:sp>
        <p:nvSpPr>
          <p:cNvPr id="15367" name="AutoShape 7"/>
          <p:cNvSpPr>
            <a:spLocks/>
          </p:cNvSpPr>
          <p:nvPr/>
        </p:nvSpPr>
        <p:spPr bwMode="auto">
          <a:xfrm>
            <a:off x="5664200" y="1916113"/>
            <a:ext cx="287338" cy="2017712"/>
          </a:xfrm>
          <a:prstGeom prst="leftBracket">
            <a:avLst>
              <a:gd name="adj" fmla="val 0"/>
            </a:avLst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232400" y="2924175"/>
            <a:ext cx="431800" cy="1588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6950FBE-688C-4200-BE38-E1AC50ACF51A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17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7922" y="477435"/>
            <a:ext cx="10890914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Особенности педагогической профессии</a:t>
            </a:r>
            <a:r>
              <a:rPr lang="ru-RU" altLang="ru-RU" sz="3200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проявляются в её целях и результате, функциях, характере труда педагога и характере взаимодействия участников педагогического процесса (педагога и ребёнка).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3438217"/>
            <a:ext cx="10754436" cy="2218172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ru-RU" sz="32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Цель педагогической деятельности</a:t>
            </a:r>
            <a:r>
              <a:rPr lang="ru-RU" altLang="ru-RU" sz="320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– формирование личности человека.</a:t>
            </a:r>
          </a:p>
          <a:p>
            <a:pPr>
              <a:spcBef>
                <a:spcPts val="1200"/>
              </a:spcBef>
            </a:pPr>
            <a:r>
              <a:rPr lang="ru-RU" altLang="ru-RU" sz="3200" b="1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Оптимальный результат педагогической деятельности</a:t>
            </a:r>
            <a:r>
              <a:rPr lang="ru-RU" altLang="ru-RU" sz="3200">
                <a:latin typeface="Calibri" panose="020F0502020204030204" pitchFamily="34" charset="0"/>
                <a:cs typeface="Times New Roman" panose="02020603050405020304" pitchFamily="18" charset="0"/>
              </a:rPr>
              <a:t> – личность, полезная и успешная в обществе. </a:t>
            </a:r>
          </a:p>
        </p:txBody>
      </p:sp>
    </p:spTree>
    <p:extLst>
      <p:ext uri="{BB962C8B-B14F-4D97-AF65-F5344CB8AC3E}">
        <p14:creationId xmlns:p14="http://schemas.microsoft.com/office/powerpoint/2010/main" val="406901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8174" y="1480380"/>
            <a:ext cx="10263116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функции педагогической профессии: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altLang="ru-RU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адаптивная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приспособление (адаптация) ребёнка к конкретным социальным и культурным условиям;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altLang="ru-RU" sz="3200" i="1" dirty="0">
                <a:latin typeface="Calibri" panose="020F0502020204030204" pitchFamily="34" charset="0"/>
                <a:cs typeface="Times New Roman" panose="02020603050405020304" pitchFamily="18" charset="0"/>
              </a:rPr>
              <a:t>гуманистическая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развитие его личности, творческой индивидуальности.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43B57E3-DC2F-4963-87B2-D3F71925AC85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66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60311" y="1541368"/>
            <a:ext cx="9921922" cy="320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критерии результата педагогической деятельности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это сформированные у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студента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знания, отношения к различным сторонам жизни, опыт деятельности и поведения.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Иначе говоря, </a:t>
            </a:r>
            <a:r>
              <a:rPr lang="ru-RU" alt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труд педагога оценивается по достижениям его учеников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0FDFE2BB-F28E-4562-80FB-51A2435CA3BB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19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39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825003" y="601547"/>
            <a:ext cx="10570878" cy="147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Тема:   </a:t>
            </a:r>
            <a:r>
              <a:rPr lang="ru-RU" alt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Педагогическая деятельность: </a:t>
            </a:r>
          </a:p>
          <a:p>
            <a:pPr algn="ctr">
              <a:buClrTx/>
              <a:buFontTx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сущность, структура и ценностные характеристики</a:t>
            </a:r>
            <a:r>
              <a:rPr lang="ru-RU" altLang="ru-RU" sz="3200" b="1" dirty="0">
                <a:latin typeface="Calibri" panose="020F0502020204030204" pitchFamily="34" charset="0"/>
              </a:rPr>
              <a:t/>
            </a:r>
            <a:br>
              <a:rPr lang="ru-RU" altLang="ru-RU" sz="3200" b="1" dirty="0">
                <a:latin typeface="Calibri" panose="020F0502020204030204" pitchFamily="34" charset="0"/>
              </a:rPr>
            </a:br>
            <a:endParaRPr lang="ru-RU" altLang="ru-RU" sz="3200" b="1" dirty="0">
              <a:latin typeface="Calibri" panose="020F0502020204030204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87026" y="2074461"/>
            <a:ext cx="9817786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10000"/>
              </a:lnSpc>
              <a:buClrTx/>
              <a:buFontTx/>
              <a:buNone/>
            </a:pPr>
            <a:r>
              <a:rPr lang="ru-RU" altLang="ru-RU" sz="3200" b="1" dirty="0">
                <a:latin typeface="Calibri" panose="020F0502020204030204" pitchFamily="34" charset="0"/>
              </a:rPr>
              <a:t>План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1. Сущность педагогической деятельности.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2. Происхождение педагогической деятельности.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3. Структура педагогической деятельности.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altLang="ru-RU" sz="3200" dirty="0">
                <a:latin typeface="Calibri" panose="020F0502020204030204" pitchFamily="34" charset="0"/>
              </a:rPr>
              <a:t>4. Педагогическая деятельность как профессия.</a:t>
            </a:r>
          </a:p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ru-RU" alt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29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77922" y="471488"/>
            <a:ext cx="9971965" cy="638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292934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Aft>
                <a:spcPts val="713"/>
              </a:spcAft>
              <a:defRPr/>
            </a:pPr>
            <a:r>
              <a:rPr lang="ru-RU" altLang="ru-RU" sz="2500" b="1" dirty="0">
                <a:solidFill>
                  <a:schemeClr val="accent5">
                    <a:lumMod val="75000"/>
                  </a:schemeClr>
                </a:solidFill>
              </a:rPr>
              <a:t>Профессионально педагогические компетенции</a:t>
            </a:r>
            <a:r>
              <a:rPr lang="ru-RU" altLang="ru-RU" sz="2400" b="1" dirty="0">
                <a:solidFill>
                  <a:schemeClr val="accent5">
                    <a:lumMod val="75000"/>
                  </a:schemeClr>
                </a:solidFill>
              </a:rPr>
              <a:t> и профессионализм</a:t>
            </a:r>
            <a:r>
              <a:rPr lang="ru-RU" altLang="ru-RU" sz="2500" b="1" dirty="0">
                <a:solidFill>
                  <a:schemeClr val="accent5">
                    <a:lumMod val="75000"/>
                  </a:schemeClr>
                </a:solidFill>
              </a:rPr>
              <a:t> преподавателя медицинского ВУЗа</a:t>
            </a:r>
          </a:p>
          <a:p>
            <a:pPr>
              <a:spcAft>
                <a:spcPts val="713"/>
              </a:spcAft>
              <a:defRPr/>
            </a:pPr>
            <a:endParaRPr lang="ru-RU" altLang="ru-RU" sz="1000" dirty="0"/>
          </a:p>
          <a:p>
            <a:pPr indent="360363">
              <a:spcAft>
                <a:spcPts val="713"/>
              </a:spcAft>
              <a:defRPr/>
            </a:pPr>
            <a:r>
              <a:rPr lang="ru-RU" altLang="ru-RU" sz="2600" b="1" dirty="0"/>
              <a:t>ППК </a:t>
            </a:r>
            <a:r>
              <a:rPr lang="ru-RU" altLang="ru-RU" sz="2600" dirty="0"/>
              <a:t>— это свойство личности, базирующееся на эрудиции, авторитетности педагога и позволяющее продуктивно решать учебно-воспитательные задачи, направленные на формирование личности другого человека.</a:t>
            </a:r>
          </a:p>
          <a:p>
            <a:pPr indent="360363">
              <a:spcAft>
                <a:spcPts val="713"/>
              </a:spcAft>
              <a:defRPr/>
            </a:pPr>
            <a:endParaRPr lang="ru-RU" altLang="ru-RU" sz="1000" dirty="0"/>
          </a:p>
          <a:p>
            <a:pPr indent="360363">
              <a:spcAft>
                <a:spcPts val="713"/>
              </a:spcAft>
              <a:defRPr/>
            </a:pPr>
            <a:r>
              <a:rPr lang="ru-RU" altLang="ru-RU" sz="2600" b="1" dirty="0"/>
              <a:t>ППК </a:t>
            </a:r>
            <a:r>
              <a:rPr lang="ru-RU" altLang="ru-RU" sz="2600" dirty="0"/>
              <a:t>— это способность педагога превращать свою специальность в средство формирования личности обучаемого.</a:t>
            </a:r>
          </a:p>
          <a:p>
            <a:pPr indent="360363">
              <a:spcAft>
                <a:spcPts val="713"/>
              </a:spcAft>
              <a:defRPr/>
            </a:pPr>
            <a:r>
              <a:rPr lang="ru-RU" altLang="ru-RU" sz="2600" dirty="0"/>
              <a:t>Требования к преподавателю ВУЗа обусловлены требованиями к специалисту, который формируется в процессе обучения в ВУЗе.</a:t>
            </a:r>
          </a:p>
          <a:p>
            <a:pPr>
              <a:spcBef>
                <a:spcPts val="1200"/>
              </a:spcBef>
              <a:spcAft>
                <a:spcPts val="1000"/>
              </a:spcAft>
              <a:defRPr/>
            </a:pPr>
            <a:endParaRPr lang="ru-RU" altLang="ru-RU" sz="2600" dirty="0"/>
          </a:p>
        </p:txBody>
      </p:sp>
    </p:spTree>
    <p:extLst>
      <p:ext uri="{BB962C8B-B14F-4D97-AF65-F5344CB8AC3E}">
        <p14:creationId xmlns:p14="http://schemas.microsoft.com/office/powerpoint/2010/main" val="2527730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859810" y="248077"/>
            <a:ext cx="10686196" cy="249299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altLang="ru-RU" sz="2600" b="1" dirty="0"/>
              <a:t>Профессия преподавателя вуза </a:t>
            </a:r>
            <a:r>
              <a:rPr lang="ru-RU" altLang="ru-RU" sz="2600" dirty="0"/>
              <a:t>находится на стыке систем «</a:t>
            </a:r>
            <a:r>
              <a:rPr lang="ru-RU" altLang="ru-RU" sz="2600" b="1" i="1" dirty="0"/>
              <a:t>человек-наука» и «человек-человек», </a:t>
            </a:r>
            <a:r>
              <a:rPr lang="ru-RU" altLang="ru-RU" sz="2600" dirty="0"/>
              <a:t>следовательно, профессионализм преподавателя проявляется в том, насколько гармонично в его деятельности связаны научно-исследовательская, педагогическая и научно-педагогическая (методическая) деятельность, </a:t>
            </a:r>
            <a:r>
              <a:rPr lang="ru-RU" altLang="ru-RU" sz="2600" dirty="0" err="1"/>
              <a:t>взаимообогащающие</a:t>
            </a:r>
            <a:r>
              <a:rPr lang="ru-RU" altLang="ru-RU" sz="2600" dirty="0"/>
              <a:t> друг друга.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891" y="2741067"/>
            <a:ext cx="1370336" cy="182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 descr="https://krasgmu.ru/sys/images/user/1038.jpg?rnd=1546777957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08" y="4832640"/>
            <a:ext cx="1355874" cy="180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1" y="3030985"/>
            <a:ext cx="1237912" cy="165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0" y="3030985"/>
            <a:ext cx="1348930" cy="1798571"/>
          </a:xfrm>
          <a:prstGeom prst="rect">
            <a:avLst/>
          </a:prstGeom>
        </p:spPr>
      </p:pic>
      <p:pic>
        <p:nvPicPr>
          <p:cNvPr id="36870" name="Picture 6" descr="Картинки по запросу николаев валериан георгиеви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42" y="4914638"/>
            <a:ext cx="1302717" cy="15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27" y="4623002"/>
            <a:ext cx="1275497" cy="19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46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887104" y="559557"/>
            <a:ext cx="10617957" cy="551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713"/>
              </a:spcAft>
            </a:pPr>
            <a:r>
              <a:rPr lang="ru-RU" altLang="ru-RU" sz="2600" b="1" dirty="0">
                <a:solidFill>
                  <a:srgbClr val="330099"/>
                </a:solidFill>
              </a:rPr>
              <a:t>Фу</a:t>
            </a:r>
            <a:r>
              <a:rPr lang="ru-RU" altLang="ru-RU" sz="2800" b="1" dirty="0">
                <a:solidFill>
                  <a:srgbClr val="330099"/>
                </a:solidFill>
              </a:rPr>
              <a:t>нкции преподавателя ВУЗа:</a:t>
            </a:r>
          </a:p>
          <a:p>
            <a:pPr eaLnBrk="1" hangingPunct="1">
              <a:spcAft>
                <a:spcPts val="713"/>
              </a:spcAft>
            </a:pPr>
            <a:r>
              <a:rPr lang="ru-RU" altLang="ru-RU" sz="2800" b="1" dirty="0">
                <a:solidFill>
                  <a:srgbClr val="292934"/>
                </a:solidFill>
              </a:rPr>
              <a:t>Непосредственно связанные с преподаванием:</a:t>
            </a:r>
            <a:r>
              <a:rPr lang="ru-RU" altLang="ru-RU" sz="2800" dirty="0">
                <a:solidFill>
                  <a:srgbClr val="292934"/>
                </a:solidFill>
              </a:rPr>
              <a:t> обучение и воспитание студентов, развитие их творческого потенциала, организация и управление учебным процессом;</a:t>
            </a:r>
          </a:p>
          <a:p>
            <a:pPr eaLnBrk="1" hangingPunct="1">
              <a:spcAft>
                <a:spcPts val="713"/>
              </a:spcAft>
            </a:pPr>
            <a:r>
              <a:rPr lang="ru-RU" altLang="ru-RU" sz="2800" b="1" dirty="0">
                <a:solidFill>
                  <a:srgbClr val="292934"/>
                </a:solidFill>
              </a:rPr>
              <a:t>Связанные с научными исследованиями:</a:t>
            </a:r>
            <a:r>
              <a:rPr lang="ru-RU" altLang="ru-RU" sz="2800" dirty="0">
                <a:solidFill>
                  <a:srgbClr val="292934"/>
                </a:solidFill>
              </a:rPr>
              <a:t> исследования в сфере науки, к которой относится преподаваемая дисциплина, в сфере образовательного процесса.</a:t>
            </a:r>
          </a:p>
          <a:p>
            <a:pPr eaLnBrk="1" hangingPunct="1">
              <a:spcAft>
                <a:spcPts val="713"/>
              </a:spcAft>
            </a:pPr>
            <a:r>
              <a:rPr lang="ru-RU" altLang="ru-RU" sz="2800" b="1" dirty="0">
                <a:solidFill>
                  <a:srgbClr val="292934"/>
                </a:solidFill>
              </a:rPr>
              <a:t>Связанные с обязанностями преподавателя </a:t>
            </a:r>
            <a:r>
              <a:rPr lang="ru-RU" altLang="ru-RU" sz="2800" dirty="0">
                <a:solidFill>
                  <a:srgbClr val="292934"/>
                </a:solidFill>
              </a:rPr>
              <a:t>как члена коллектива кафедры, факультета, ВУЗа, взаимодействие с другими членами </a:t>
            </a:r>
            <a:r>
              <a:rPr lang="ru-RU" altLang="ru-RU" sz="2800" dirty="0" err="1">
                <a:solidFill>
                  <a:srgbClr val="292934"/>
                </a:solidFill>
              </a:rPr>
              <a:t>педсообщества</a:t>
            </a:r>
            <a:r>
              <a:rPr lang="ru-RU" altLang="ru-RU" sz="2800" dirty="0">
                <a:solidFill>
                  <a:srgbClr val="292934"/>
                </a:solidFill>
              </a:rPr>
              <a:t>;</a:t>
            </a:r>
          </a:p>
          <a:p>
            <a:pPr eaLnBrk="1" hangingPunct="1">
              <a:spcAft>
                <a:spcPts val="713"/>
              </a:spcAft>
            </a:pPr>
            <a:r>
              <a:rPr lang="ru-RU" altLang="ru-RU" sz="2800" b="1" dirty="0">
                <a:solidFill>
                  <a:srgbClr val="292934"/>
                </a:solidFill>
              </a:rPr>
              <a:t>Самообразование и саморазвитие.</a:t>
            </a:r>
          </a:p>
          <a:p>
            <a:pPr eaLnBrk="1" hangingPunct="1">
              <a:spcAft>
                <a:spcPts val="713"/>
              </a:spcAft>
            </a:pPr>
            <a:endParaRPr lang="ru-RU" altLang="ru-RU" sz="2800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7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928048" y="668740"/>
            <a:ext cx="10768084" cy="55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Aft>
                <a:spcPts val="288"/>
              </a:spcAft>
            </a:pPr>
            <a:r>
              <a:rPr lang="ru-RU" altLang="ru-RU" sz="2600" b="1" dirty="0">
                <a:solidFill>
                  <a:srgbClr val="292934"/>
                </a:solidFill>
              </a:rPr>
              <a:t>Преподаватель медицинского ВУЗа </a:t>
            </a:r>
            <a:r>
              <a:rPr lang="ru-RU" altLang="ru-RU" sz="2600" dirty="0">
                <a:solidFill>
                  <a:srgbClr val="292934"/>
                </a:solidFill>
              </a:rPr>
              <a:t>— это личность, которая по содержанию своей </a:t>
            </a:r>
            <a:r>
              <a:rPr lang="ru-RU" altLang="ru-RU" sz="2600" dirty="0" err="1">
                <a:solidFill>
                  <a:srgbClr val="292934"/>
                </a:solidFill>
              </a:rPr>
              <a:t>профдеятельности</a:t>
            </a:r>
            <a:r>
              <a:rPr lang="ru-RU" altLang="ru-RU" sz="2600" dirty="0">
                <a:solidFill>
                  <a:srgbClr val="292934"/>
                </a:solidFill>
              </a:rPr>
              <a:t> должен обладать совокупностью разнообразных качеств во многом определяющих дальнейшую работу будущих врачей.</a:t>
            </a:r>
          </a:p>
          <a:p>
            <a:pPr algn="ctr" eaLnBrk="1" hangingPunct="1">
              <a:spcAft>
                <a:spcPts val="288"/>
              </a:spcAft>
            </a:pPr>
            <a:endParaRPr lang="ru-RU" altLang="ru-RU" sz="1000" dirty="0">
              <a:solidFill>
                <a:srgbClr val="292934"/>
              </a:solidFill>
            </a:endParaRPr>
          </a:p>
          <a:p>
            <a:pPr algn="ctr" eaLnBrk="1" hangingPunct="1">
              <a:spcAft>
                <a:spcPts val="288"/>
              </a:spcAft>
            </a:pPr>
            <a:r>
              <a:rPr lang="ru-RU" altLang="ru-RU" sz="2600" b="1" dirty="0">
                <a:solidFill>
                  <a:srgbClr val="330099"/>
                </a:solidFill>
              </a:rPr>
              <a:t>Уровни </a:t>
            </a:r>
            <a:r>
              <a:rPr lang="ru-RU" altLang="ru-RU" sz="2600" b="1" dirty="0" err="1">
                <a:solidFill>
                  <a:srgbClr val="330099"/>
                </a:solidFill>
              </a:rPr>
              <a:t>профдеятельности</a:t>
            </a:r>
            <a:r>
              <a:rPr lang="ru-RU" altLang="ru-RU" sz="2600" b="1" dirty="0">
                <a:solidFill>
                  <a:srgbClr val="330099"/>
                </a:solidFill>
              </a:rPr>
              <a:t> врача и педагога</a:t>
            </a:r>
          </a:p>
          <a:p>
            <a:pPr eaLnBrk="1" hangingPunct="1">
              <a:spcAft>
                <a:spcPts val="288"/>
              </a:spcAft>
            </a:pPr>
            <a:r>
              <a:rPr lang="ru-RU" altLang="ru-RU" sz="2600" b="1" dirty="0">
                <a:solidFill>
                  <a:srgbClr val="292934"/>
                </a:solidFill>
              </a:rPr>
              <a:t>Репродуктивный</a:t>
            </a:r>
            <a:r>
              <a:rPr lang="ru-RU" altLang="ru-RU" sz="2600" dirty="0">
                <a:solidFill>
                  <a:srgbClr val="292934"/>
                </a:solidFill>
              </a:rPr>
              <a:t> — предполагает умение педагога, врача действовать по образцу, шаблону, стандарту. </a:t>
            </a:r>
            <a:r>
              <a:rPr lang="ru-RU" altLang="ru-RU" sz="2200" dirty="0">
                <a:solidFill>
                  <a:srgbClr val="292934"/>
                </a:solidFill>
              </a:rPr>
              <a:t>Такому педагогу трудно дается что-то новое.</a:t>
            </a:r>
          </a:p>
          <a:p>
            <a:pPr eaLnBrk="1" hangingPunct="1">
              <a:spcAft>
                <a:spcPts val="288"/>
              </a:spcAft>
            </a:pPr>
            <a:r>
              <a:rPr lang="ru-RU" altLang="ru-RU" sz="2600" b="1" dirty="0">
                <a:solidFill>
                  <a:srgbClr val="292934"/>
                </a:solidFill>
              </a:rPr>
              <a:t>Адаптивный</a:t>
            </a:r>
            <a:r>
              <a:rPr lang="ru-RU" altLang="ru-RU" sz="2600" dirty="0">
                <a:solidFill>
                  <a:srgbClr val="292934"/>
                </a:solidFill>
              </a:rPr>
              <a:t> — предполагает умение педагога, врача приспособиться к новым требованиям жизни, профессии. Изменить «под себя» известные методики.</a:t>
            </a:r>
          </a:p>
          <a:p>
            <a:pPr eaLnBrk="1" hangingPunct="1">
              <a:spcAft>
                <a:spcPts val="288"/>
              </a:spcAft>
            </a:pPr>
            <a:r>
              <a:rPr lang="ru-RU" altLang="ru-RU" sz="2600" b="1" dirty="0">
                <a:solidFill>
                  <a:srgbClr val="292934"/>
                </a:solidFill>
              </a:rPr>
              <a:t>Творческий</a:t>
            </a:r>
            <a:r>
              <a:rPr lang="ru-RU" altLang="ru-RU" sz="2600" dirty="0">
                <a:solidFill>
                  <a:srgbClr val="292934"/>
                </a:solidFill>
              </a:rPr>
              <a:t> - предполагает нестандартные, необычные действия педагога, которых нет в известном опыте.    </a:t>
            </a:r>
            <a:r>
              <a:rPr lang="ru-RU" altLang="ru-RU" sz="2200" i="1" dirty="0">
                <a:solidFill>
                  <a:srgbClr val="292934"/>
                </a:solidFill>
              </a:rPr>
              <a:t>Для врача это затруднено</a:t>
            </a:r>
            <a:r>
              <a:rPr lang="ru-RU" altLang="ru-RU" sz="2200" dirty="0">
                <a:solidFill>
                  <a:srgbClr val="292934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endParaRPr lang="ru-RU" altLang="ru-RU" sz="22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20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97012" y="1584183"/>
            <a:ext cx="8713788" cy="271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altLang="ru-RU" sz="2800" b="1" dirty="0">
                <a:latin typeface="Calibri" panose="020F0502020204030204" pitchFamily="34" charset="0"/>
              </a:rPr>
              <a:t>Использованные источники</a:t>
            </a:r>
          </a:p>
          <a:p>
            <a:pPr>
              <a:spcBef>
                <a:spcPts val="1200"/>
              </a:spcBef>
            </a:pPr>
            <a:r>
              <a:rPr lang="en-US" altLang="ru-RU" sz="2800" dirty="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http://kurs.ido.tpu.ru/courses/psych_ped/5_2.htm</a:t>
            </a:r>
            <a:r>
              <a:rPr lang="ru-RU" altLang="ru-RU" sz="2800" dirty="0">
                <a:latin typeface="Calibri" panose="020F0502020204030204" pitchFamily="34" charset="0"/>
              </a:rPr>
              <a:t>   </a:t>
            </a:r>
          </a:p>
          <a:p>
            <a:pPr>
              <a:spcBef>
                <a:spcPts val="1200"/>
              </a:spcBef>
            </a:pPr>
            <a:r>
              <a:rPr lang="en-US" altLang="ru-RU" sz="2800" dirty="0">
                <a:solidFill>
                  <a:srgbClr val="0000FF"/>
                </a:solidFill>
                <a:latin typeface="Calibri" panose="020F0502020204030204" pitchFamily="34" charset="0"/>
                <a:hlinkClick r:id="rId4"/>
              </a:rPr>
              <a:t>http://www.slovopedia.com/6/209/771197.html</a:t>
            </a:r>
            <a:r>
              <a:rPr lang="ru-RU" altLang="ru-RU" sz="2800" dirty="0">
                <a:latin typeface="Calibri" panose="020F0502020204030204" pitchFamily="34" charset="0"/>
              </a:rPr>
              <a:t>   </a:t>
            </a:r>
          </a:p>
          <a:p>
            <a:pPr>
              <a:spcBef>
                <a:spcPts val="1200"/>
              </a:spcBef>
            </a:pPr>
            <a:r>
              <a:rPr lang="en-US" altLang="ru-RU" sz="2800" dirty="0">
                <a:solidFill>
                  <a:srgbClr val="0000FF"/>
                </a:solidFill>
                <a:latin typeface="Calibri" panose="020F0502020204030204" pitchFamily="34" charset="0"/>
                <a:hlinkClick r:id="rId5"/>
              </a:rPr>
              <a:t>http://www.pedlib.ru/Books/1/0075/1_0075-25.shtml</a:t>
            </a:r>
            <a:r>
              <a:rPr lang="ru-RU" altLang="ru-RU" sz="2800" dirty="0">
                <a:latin typeface="Calibri" panose="020F0502020204030204" pitchFamily="34" charset="0"/>
              </a:rPr>
              <a:t>  </a:t>
            </a:r>
          </a:p>
          <a:p>
            <a:pPr>
              <a:spcBef>
                <a:spcPts val="1200"/>
              </a:spcBef>
            </a:pP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FDAC1FE-87BA-455B-ADA9-A7BE8144722E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24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40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8838" y="3124200"/>
            <a:ext cx="6710362" cy="13223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endParaRPr lang="ru-RU" b="1" dirty="0"/>
          </a:p>
        </p:txBody>
      </p:sp>
      <p:sp>
        <p:nvSpPr>
          <p:cNvPr id="4" name="Заголовок 14"/>
          <p:cNvSpPr txBox="1">
            <a:spLocks/>
          </p:cNvSpPr>
          <p:nvPr/>
        </p:nvSpPr>
        <p:spPr>
          <a:xfrm>
            <a:off x="2262982" y="2111376"/>
            <a:ext cx="6858000" cy="2155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>
            <a:spAutoFit/>
          </a:bodyPr>
          <a:lstStyle/>
          <a:p>
            <a:pPr algn="ctr">
              <a:defRPr/>
            </a:pPr>
            <a:r>
              <a:rPr lang="ru-RU" sz="5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-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способ существования человека</a:t>
            </a:r>
            <a:endParaRPr lang="ru-RU" sz="4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8179024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7" y="4429125"/>
            <a:ext cx="2239963" cy="2428875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15"/>
          <p:cNvSpPr>
            <a:spLocks noChangeArrowheads="1"/>
          </p:cNvSpPr>
          <p:nvPr/>
        </p:nvSpPr>
        <p:spPr bwMode="auto">
          <a:xfrm>
            <a:off x="3200400" y="381000"/>
            <a:ext cx="701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- 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единственный путь к знаниям.</a:t>
            </a:r>
            <a:b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alt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Б.Шоу</a:t>
            </a:r>
            <a:endParaRPr lang="ru-RU" alt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524088" y="1196400"/>
            <a:ext cx="112866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психической активности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заключающаяся в мотивационном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сознательно поставленной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познания или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форма человеческой активности, направленная на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 и самого человека.</a:t>
            </a:r>
          </a:p>
          <a:p>
            <a:pPr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форма существования человеческого общества, проявления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выражающаяся в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самого себя.</a:t>
            </a: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962401" y="4648200"/>
            <a:ext cx="1343025" cy="12715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     </a:t>
            </a:r>
            <a:r>
              <a:rPr lang="en-US" sz="5400" b="1" dirty="0">
                <a:solidFill>
                  <a:schemeClr val="tx1"/>
                </a:solidFill>
              </a:rPr>
              <a:t>S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781800" y="4572000"/>
            <a:ext cx="1500188" cy="127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      </a:t>
            </a:r>
            <a:r>
              <a:rPr lang="ru-RU" sz="54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486400" y="52578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5638800" y="4572000"/>
            <a:ext cx="528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latin typeface="Arial Black" panose="020B0A04020102020204" pitchFamily="34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19463" name="Прямоугольник 8"/>
          <p:cNvSpPr>
            <a:spLocks noChangeArrowheads="1"/>
          </p:cNvSpPr>
          <p:nvPr/>
        </p:nvSpPr>
        <p:spPr bwMode="auto">
          <a:xfrm>
            <a:off x="3733800" y="5943600"/>
            <a:ext cx="450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4000" b="1"/>
              <a:t>S</a:t>
            </a:r>
            <a:endParaRPr lang="ru-RU" altLang="ru-RU" sz="4000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4724400" y="5943601"/>
            <a:ext cx="698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 </a:t>
            </a:r>
            <a:r>
              <a:rPr lang="ru-RU" altLang="ru-RU" sz="4000" b="1"/>
              <a:t>О</a:t>
            </a:r>
            <a:endParaRPr lang="ru-RU" altLang="ru-RU" sz="400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343400" y="6324600"/>
            <a:ext cx="357188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6019801" y="6172200"/>
            <a:ext cx="428625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Прямоугольник 12"/>
          <p:cNvSpPr>
            <a:spLocks noChangeArrowheads="1"/>
          </p:cNvSpPr>
          <p:nvPr/>
        </p:nvSpPr>
        <p:spPr bwMode="auto">
          <a:xfrm>
            <a:off x="6553200" y="5943600"/>
            <a:ext cx="450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4000" b="1"/>
              <a:t>S</a:t>
            </a:r>
            <a:endParaRPr lang="ru-RU" altLang="ru-RU" sz="4000"/>
          </a:p>
        </p:txBody>
      </p:sp>
      <p:sp>
        <p:nvSpPr>
          <p:cNvPr id="19468" name="Прямоугольник 13"/>
          <p:cNvSpPr>
            <a:spLocks noChangeArrowheads="1"/>
          </p:cNvSpPr>
          <p:nvPr/>
        </p:nvSpPr>
        <p:spPr bwMode="auto">
          <a:xfrm>
            <a:off x="5562600" y="5943600"/>
            <a:ext cx="450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4000" b="1"/>
              <a:t>S</a:t>
            </a:r>
            <a:endParaRPr lang="ru-RU" altLang="ru-RU" sz="400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096001" y="6400800"/>
            <a:ext cx="428625" cy="158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Documents and Settings\Сафонова Наталья\Рабочий стол\картинки для презентаций\news_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42" y="4622765"/>
            <a:ext cx="128587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Documents and Settings\Сафонова Наталья\Рабочий стол\картинки для презентаций\Спасиб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383" y="4706938"/>
            <a:ext cx="12700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72" name="Прямоугольник 17"/>
          <p:cNvSpPr>
            <a:spLocks noChangeArrowheads="1"/>
          </p:cNvSpPr>
          <p:nvPr/>
        </p:nvSpPr>
        <p:spPr bwMode="auto">
          <a:xfrm>
            <a:off x="7239000" y="5867400"/>
            <a:ext cx="450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4000" b="1"/>
              <a:t>S</a:t>
            </a:r>
            <a:endParaRPr lang="ru-RU" altLang="ru-RU" sz="400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flipH="1" flipV="1">
            <a:off x="7543800" y="6019801"/>
            <a:ext cx="204788" cy="284163"/>
          </a:xfrm>
          <a:prstGeom prst="curvedConnector4">
            <a:avLst>
              <a:gd name="adj1" fmla="val -136934"/>
              <a:gd name="adj2" fmla="val 146739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74" name="Прямоугольник 19"/>
          <p:cNvSpPr>
            <a:spLocks noChangeArrowheads="1"/>
          </p:cNvSpPr>
          <p:nvPr/>
        </p:nvSpPr>
        <p:spPr bwMode="auto">
          <a:xfrm>
            <a:off x="8001001" y="6019801"/>
            <a:ext cx="46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Arial Black" panose="020B0A04020102020204" pitchFamily="34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20" name="Заголовок 14"/>
          <p:cNvSpPr>
            <a:spLocks noGrp="1"/>
          </p:cNvSpPr>
          <p:nvPr>
            <p:ph type="title"/>
          </p:nvPr>
        </p:nvSpPr>
        <p:spPr>
          <a:xfrm>
            <a:off x="1788319" y="317907"/>
            <a:ext cx="8229600" cy="59093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67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1905000" y="390335"/>
            <a:ext cx="8305800" cy="59093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682389" y="1296537"/>
            <a:ext cx="10740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проявление активности человека, выражающееся в преобразовании окружающего мира или самого себя на основе сознательно поставленной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endParaRPr lang="ru-RU" altLang="ru-RU" sz="2800" dirty="0"/>
          </a:p>
        </p:txBody>
      </p:sp>
      <p:pic>
        <p:nvPicPr>
          <p:cNvPr id="46082" name="Picture 2" descr="https://socialtutors.ru/uploads/posts/2020-05/1589932645_osnovnye-vidy-dejatel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6" y="3000737"/>
            <a:ext cx="8054454" cy="357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924175" y="2819400"/>
            <a:ext cx="1582738" cy="3130550"/>
            <a:chOff x="882" y="1776"/>
            <a:chExt cx="997" cy="1972"/>
          </a:xfrm>
        </p:grpSpPr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882" y="3302"/>
              <a:ext cx="997" cy="44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4000" b="1"/>
                <a:t>Цель </a:t>
              </a:r>
            </a:p>
          </p:txBody>
        </p:sp>
        <p:graphicFrame>
          <p:nvGraphicFramePr>
            <p:cNvPr id="6148" name="Object 18"/>
            <p:cNvGraphicFramePr>
              <a:graphicFrameLocks noChangeAspect="1"/>
            </p:cNvGraphicFramePr>
            <p:nvPr/>
          </p:nvGraphicFramePr>
          <p:xfrm>
            <a:off x="960" y="1776"/>
            <a:ext cx="585" cy="1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4" name="Clip" r:id="rId3" imgW="1857375" imgH="3995738" progId="MS_ClipArt_Gallery.2">
                    <p:embed/>
                  </p:oleObj>
                </mc:Choice>
                <mc:Fallback>
                  <p:oleObj name="Clip" r:id="rId3" imgW="1857375" imgH="3995738" progId="MS_ClipArt_Gallery.2">
                    <p:embed/>
                    <p:pic>
                      <p:nvPicPr>
                        <p:cNvPr id="614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776"/>
                          <a:ext cx="585" cy="1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1676401"/>
            <a:ext cx="3448050" cy="3781425"/>
            <a:chOff x="1728" y="1056"/>
            <a:chExt cx="2172" cy="2382"/>
          </a:xfrm>
        </p:grpSpPr>
        <p:grpSp>
          <p:nvGrpSpPr>
            <p:cNvPr id="6156" name="Group 16"/>
            <p:cNvGrpSpPr>
              <a:grpSpLocks/>
            </p:cNvGrpSpPr>
            <p:nvPr/>
          </p:nvGrpSpPr>
          <p:grpSpPr bwMode="auto">
            <a:xfrm>
              <a:off x="1728" y="2064"/>
              <a:ext cx="2172" cy="1374"/>
              <a:chOff x="1728" y="2064"/>
              <a:chExt cx="2172" cy="1374"/>
            </a:xfrm>
          </p:grpSpPr>
          <p:sp>
            <p:nvSpPr>
              <p:cNvPr id="6157" name="Text Box 11"/>
              <p:cNvSpPr txBox="1">
                <a:spLocks noChangeArrowheads="1"/>
              </p:cNvSpPr>
              <p:nvPr/>
            </p:nvSpPr>
            <p:spPr bwMode="auto">
              <a:xfrm>
                <a:off x="1728" y="2064"/>
                <a:ext cx="2172" cy="83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4000" b="1" dirty="0"/>
                  <a:t>Средства </a:t>
                </a:r>
              </a:p>
              <a:p>
                <a:pPr algn="ctr" eaLnBrk="1" hangingPunct="1"/>
                <a:r>
                  <a:rPr lang="ru-RU" altLang="ru-RU" sz="4000" b="1" dirty="0"/>
                  <a:t>достижения</a:t>
                </a:r>
              </a:p>
            </p:txBody>
          </p:sp>
          <p:sp>
            <p:nvSpPr>
              <p:cNvPr id="6158" name="AutoShape 13"/>
              <p:cNvSpPr>
                <a:spLocks noChangeArrowheads="1"/>
              </p:cNvSpPr>
              <p:nvPr/>
            </p:nvSpPr>
            <p:spPr bwMode="auto">
              <a:xfrm>
                <a:off x="1920" y="2976"/>
                <a:ext cx="537" cy="4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03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54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5715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aphicFrame>
          <p:nvGraphicFramePr>
            <p:cNvPr id="6147" name="Object 20"/>
            <p:cNvGraphicFramePr>
              <a:graphicFrameLocks noChangeAspect="1"/>
            </p:cNvGraphicFramePr>
            <p:nvPr/>
          </p:nvGraphicFramePr>
          <p:xfrm>
            <a:off x="2414" y="1056"/>
            <a:ext cx="946" cy="9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5" name="Clip" r:id="rId5" imgW="1130198" imgH="1152144" progId="MS_ClipArt_Gallery.2">
                    <p:embed/>
                  </p:oleObj>
                </mc:Choice>
                <mc:Fallback>
                  <p:oleObj name="Clip" r:id="rId5" imgW="1130198" imgH="1152144" progId="MS_ClipArt_Gallery.2">
                    <p:embed/>
                    <p:pic>
                      <p:nvPicPr>
                        <p:cNvPr id="614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4" y="1056"/>
                          <a:ext cx="946" cy="9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1" name="Group 25"/>
          <p:cNvGrpSpPr>
            <a:grpSpLocks/>
          </p:cNvGrpSpPr>
          <p:nvPr/>
        </p:nvGrpSpPr>
        <p:grpSpPr bwMode="auto">
          <a:xfrm>
            <a:off x="7620000" y="1825626"/>
            <a:ext cx="2743200" cy="3173413"/>
            <a:chOff x="3840" y="1150"/>
            <a:chExt cx="1728" cy="1999"/>
          </a:xfrm>
        </p:grpSpPr>
        <p:sp>
          <p:nvSpPr>
            <p:cNvPr id="6154" name="Text Box 12"/>
            <p:cNvSpPr txBox="1">
              <a:spLocks noChangeArrowheads="1"/>
            </p:cNvSpPr>
            <p:nvPr/>
          </p:nvSpPr>
          <p:spPr bwMode="auto">
            <a:xfrm>
              <a:off x="3840" y="1150"/>
              <a:ext cx="1728" cy="44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ru-RU" altLang="ru-RU" sz="4000" b="1">
                  <a:solidFill>
                    <a:srgbClr val="C00000"/>
                  </a:solidFill>
                </a:rPr>
                <a:t>Результат</a:t>
              </a:r>
              <a:endParaRPr lang="ru-RU" altLang="ru-RU">
                <a:solidFill>
                  <a:srgbClr val="C00000"/>
                </a:solidFill>
              </a:endParaRPr>
            </a:p>
          </p:txBody>
        </p:sp>
        <p:sp>
          <p:nvSpPr>
            <p:cNvPr id="6155" name="AutoShape 14"/>
            <p:cNvSpPr>
              <a:spLocks noChangeArrowheads="1"/>
            </p:cNvSpPr>
            <p:nvPr/>
          </p:nvSpPr>
          <p:spPr bwMode="auto">
            <a:xfrm>
              <a:off x="3927" y="1698"/>
              <a:ext cx="537" cy="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aphicFrame>
          <p:nvGraphicFramePr>
            <p:cNvPr id="6146" name="Object 22"/>
            <p:cNvGraphicFramePr>
              <a:graphicFrameLocks noChangeAspect="1"/>
            </p:cNvGraphicFramePr>
            <p:nvPr/>
          </p:nvGraphicFramePr>
          <p:xfrm>
            <a:off x="4320" y="1824"/>
            <a:ext cx="1231" cy="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96" name="Clip" r:id="rId7" imgW="1954073" imgH="2104034" progId="MS_ClipArt_Gallery.2">
                    <p:embed/>
                  </p:oleObj>
                </mc:Choice>
                <mc:Fallback>
                  <p:oleObj name="Clip" r:id="rId7" imgW="1954073" imgH="2104034" progId="MS_ClipArt_Gallery.2">
                    <p:embed/>
                    <p:pic>
                      <p:nvPicPr>
                        <p:cNvPr id="6146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1824"/>
                          <a:ext cx="1231" cy="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7239000" y="5181601"/>
            <a:ext cx="3276600" cy="830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 воплощение поставленной цели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157" y="2442370"/>
            <a:ext cx="2368550" cy="37651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/>
              <a:t>Субъект</a:t>
            </a:r>
          </a:p>
          <a:p>
            <a:r>
              <a:rPr lang="ru-RU" sz="3200" dirty="0" smtClean="0"/>
              <a:t>Объект</a:t>
            </a:r>
          </a:p>
          <a:p>
            <a:r>
              <a:rPr lang="ru-RU" sz="3200" dirty="0" smtClean="0"/>
              <a:t>Цель</a:t>
            </a:r>
          </a:p>
          <a:p>
            <a:r>
              <a:rPr lang="ru-RU" sz="3200" dirty="0" smtClean="0"/>
              <a:t>Мотив</a:t>
            </a:r>
          </a:p>
          <a:p>
            <a:pPr>
              <a:lnSpc>
                <a:spcPts val="2800"/>
              </a:lnSpc>
            </a:pPr>
            <a:r>
              <a:rPr lang="ru-RU" sz="3200" dirty="0" smtClean="0"/>
              <a:t>Средства  достижения</a:t>
            </a:r>
          </a:p>
          <a:p>
            <a:r>
              <a:rPr lang="ru-RU" sz="3200" dirty="0" smtClean="0"/>
              <a:t>Действия</a:t>
            </a:r>
          </a:p>
          <a:p>
            <a:r>
              <a:rPr lang="ru-RU" sz="3200" dirty="0" smtClean="0"/>
              <a:t>Результат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97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91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4"/>
            <a:ext cx="12192000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AutoShape 22"/>
          <p:cNvSpPr>
            <a:spLocks/>
          </p:cNvSpPr>
          <p:nvPr/>
        </p:nvSpPr>
        <p:spPr bwMode="auto">
          <a:xfrm rot="16200000">
            <a:off x="5915026" y="728663"/>
            <a:ext cx="360362" cy="8640763"/>
          </a:xfrm>
          <a:prstGeom prst="leftBrace">
            <a:avLst>
              <a:gd name="adj1" fmla="val 199817"/>
              <a:gd name="adj2" fmla="val 52708"/>
            </a:avLst>
          </a:prstGeom>
          <a:noFill/>
          <a:ln w="69850">
            <a:solidFill>
              <a:srgbClr val="0044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85" name="AutoShape 6"/>
          <p:cNvSpPr>
            <a:spLocks noChangeArrowheads="1"/>
          </p:cNvSpPr>
          <p:nvPr/>
        </p:nvSpPr>
        <p:spPr bwMode="auto">
          <a:xfrm>
            <a:off x="2135189" y="5516564"/>
            <a:ext cx="8135937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4400" b="1">
                <a:solidFill>
                  <a:srgbClr val="500050"/>
                </a:solidFill>
                <a:latin typeface="Candara" panose="020E0502030303020204" pitchFamily="34" charset="0"/>
              </a:rPr>
              <a:t>Удовлетворение потребностей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 flipH="1">
            <a:off x="3000375" y="2133601"/>
            <a:ext cx="1943100" cy="358775"/>
          </a:xfrm>
          <a:prstGeom prst="line">
            <a:avLst/>
          </a:prstGeom>
          <a:noFill/>
          <a:ln w="28575">
            <a:solidFill>
              <a:srgbClr val="0044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943475" y="2060575"/>
            <a:ext cx="0" cy="431800"/>
          </a:xfrm>
          <a:prstGeom prst="line">
            <a:avLst/>
          </a:prstGeom>
          <a:noFill/>
          <a:ln w="28575">
            <a:solidFill>
              <a:srgbClr val="0044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648076" y="1196975"/>
            <a:ext cx="5256213" cy="935038"/>
          </a:xfrm>
          <a:prstGeom prst="flowChartAlternateProcess">
            <a:avLst/>
          </a:prstGeom>
          <a:gradFill rotWithShape="1">
            <a:gsLst>
              <a:gs pos="0">
                <a:srgbClr val="DDFFFF"/>
              </a:gs>
              <a:gs pos="50000">
                <a:schemeClr val="bg1"/>
              </a:gs>
              <a:gs pos="100000">
                <a:srgbClr val="DDFFFF"/>
              </a:gs>
            </a:gsLst>
            <a:lin ang="5400000" scaled="1"/>
          </a:gradFill>
          <a:ln w="9525">
            <a:solidFill>
              <a:srgbClr val="00444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004442"/>
                </a:solidFill>
                <a:latin typeface="Candara" pitchFamily="34" charset="0"/>
              </a:rPr>
              <a:t>Деятельность </a:t>
            </a: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  <a:latin typeface="Candara" pitchFamily="34" charset="0"/>
              </a:rPr>
              <a:t>форма взаимодействия с окружающим миром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7319963" y="2133601"/>
            <a:ext cx="0" cy="358775"/>
          </a:xfrm>
          <a:prstGeom prst="line">
            <a:avLst/>
          </a:prstGeom>
          <a:noFill/>
          <a:ln w="28575">
            <a:solidFill>
              <a:srgbClr val="0044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7319964" y="2133601"/>
            <a:ext cx="1944687" cy="358775"/>
          </a:xfrm>
          <a:prstGeom prst="line">
            <a:avLst/>
          </a:prstGeom>
          <a:noFill/>
          <a:ln w="28575">
            <a:solidFill>
              <a:srgbClr val="00444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2711450" y="3357563"/>
            <a:ext cx="0" cy="215900"/>
          </a:xfrm>
          <a:prstGeom prst="line">
            <a:avLst/>
          </a:prstGeom>
          <a:noFill/>
          <a:ln w="4127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4943475" y="3213101"/>
            <a:ext cx="0" cy="360363"/>
          </a:xfrm>
          <a:prstGeom prst="line">
            <a:avLst/>
          </a:prstGeom>
          <a:noFill/>
          <a:ln w="4127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7248525" y="3284539"/>
            <a:ext cx="0" cy="288925"/>
          </a:xfrm>
          <a:prstGeom prst="line">
            <a:avLst/>
          </a:prstGeom>
          <a:noFill/>
          <a:ln w="4127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9480550" y="3284539"/>
            <a:ext cx="0" cy="288925"/>
          </a:xfrm>
          <a:prstGeom prst="line">
            <a:avLst/>
          </a:prstGeom>
          <a:noFill/>
          <a:ln w="4127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1847850" y="2565401"/>
            <a:ext cx="1944688" cy="792163"/>
          </a:xfrm>
          <a:prstGeom prst="flowChartAlternateProcess">
            <a:avLst/>
          </a:prstGeom>
          <a:gradFill rotWithShape="1">
            <a:gsLst>
              <a:gs pos="0">
                <a:srgbClr val="DDFFFF"/>
              </a:gs>
              <a:gs pos="50000">
                <a:schemeClr val="bg1"/>
              </a:gs>
              <a:gs pos="100000">
                <a:srgbClr val="DDFFFF"/>
              </a:gs>
            </a:gsLst>
            <a:lin ang="5400000" scaled="1"/>
          </a:gradFill>
          <a:ln w="9525" algn="ctr">
            <a:solidFill>
              <a:srgbClr val="00444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Сознательный </a:t>
            </a:r>
          </a:p>
          <a:p>
            <a:pPr algn="ctr">
              <a:defRPr/>
            </a:pPr>
            <a:r>
              <a:rPr lang="ru-RU"/>
              <a:t>характер</a:t>
            </a: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008439" y="2492376"/>
            <a:ext cx="1944687" cy="792163"/>
          </a:xfrm>
          <a:prstGeom prst="flowChartAlternateProcess">
            <a:avLst/>
          </a:prstGeom>
          <a:gradFill rotWithShape="1">
            <a:gsLst>
              <a:gs pos="0">
                <a:srgbClr val="DDFFFF"/>
              </a:gs>
              <a:gs pos="50000">
                <a:schemeClr val="bg1"/>
              </a:gs>
              <a:gs pos="100000">
                <a:srgbClr val="DDFFFF"/>
              </a:gs>
            </a:gsLst>
            <a:lin ang="5400000" scaled="1"/>
          </a:gradFill>
          <a:ln w="9525" algn="ctr">
            <a:solidFill>
              <a:srgbClr val="00444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Продуктивный</a:t>
            </a:r>
          </a:p>
          <a:p>
            <a:pPr algn="ctr">
              <a:defRPr/>
            </a:pPr>
            <a:r>
              <a:rPr lang="ru-RU"/>
              <a:t>характер</a:t>
            </a: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6311900" y="2492376"/>
            <a:ext cx="1944688" cy="792163"/>
          </a:xfrm>
          <a:prstGeom prst="flowChartAlternateProcess">
            <a:avLst/>
          </a:prstGeom>
          <a:gradFill rotWithShape="1">
            <a:gsLst>
              <a:gs pos="0">
                <a:srgbClr val="DDFFFF"/>
              </a:gs>
              <a:gs pos="50000">
                <a:schemeClr val="bg1"/>
              </a:gs>
              <a:gs pos="100000">
                <a:srgbClr val="DDFFFF"/>
              </a:gs>
            </a:gsLst>
            <a:lin ang="5400000" scaled="1"/>
          </a:gradFill>
          <a:ln w="9525" algn="ctr">
            <a:solidFill>
              <a:srgbClr val="00444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Общественный</a:t>
            </a:r>
          </a:p>
          <a:p>
            <a:pPr algn="ctr">
              <a:defRPr/>
            </a:pPr>
            <a:r>
              <a:rPr lang="ru-RU"/>
              <a:t>характер</a:t>
            </a:r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8472489" y="2492376"/>
            <a:ext cx="1944687" cy="792163"/>
          </a:xfrm>
          <a:prstGeom prst="flowChartAlternateProcess">
            <a:avLst/>
          </a:prstGeom>
          <a:gradFill rotWithShape="1">
            <a:gsLst>
              <a:gs pos="0">
                <a:srgbClr val="DDFFFF"/>
              </a:gs>
              <a:gs pos="50000">
                <a:schemeClr val="bg1"/>
              </a:gs>
              <a:gs pos="100000">
                <a:srgbClr val="DDFFFF"/>
              </a:gs>
            </a:gsLst>
            <a:lin ang="5400000" scaled="1"/>
          </a:gradFill>
          <a:ln w="9525" algn="ctr">
            <a:solidFill>
              <a:srgbClr val="00444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Преобразующий </a:t>
            </a:r>
          </a:p>
          <a:p>
            <a:pPr algn="ctr">
              <a:defRPr/>
            </a:pPr>
            <a:r>
              <a:rPr lang="ru-RU"/>
              <a:t>характер</a:t>
            </a:r>
          </a:p>
        </p:txBody>
      </p:sp>
      <p:sp>
        <p:nvSpPr>
          <p:cNvPr id="15378" name="AutoShape 14"/>
          <p:cNvSpPr>
            <a:spLocks noChangeArrowheads="1"/>
          </p:cNvSpPr>
          <p:nvPr/>
        </p:nvSpPr>
        <p:spPr bwMode="auto">
          <a:xfrm>
            <a:off x="1774826" y="3573463"/>
            <a:ext cx="2017713" cy="1223962"/>
          </a:xfrm>
          <a:prstGeom prst="flowChartAlternateProcess">
            <a:avLst/>
          </a:prstGeom>
          <a:solidFill>
            <a:srgbClr val="E5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004442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500050"/>
                </a:solidFill>
                <a:latin typeface="Candara" panose="020E0502030303020204" pitchFamily="34" charset="0"/>
              </a:rPr>
              <a:t>ставит цель,</a:t>
            </a:r>
          </a:p>
          <a:p>
            <a:pPr>
              <a:buClr>
                <a:srgbClr val="004442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500050"/>
                </a:solidFill>
                <a:latin typeface="Candara" panose="020E0502030303020204" pitchFamily="34" charset="0"/>
              </a:rPr>
              <a:t>предвидит </a:t>
            </a:r>
          </a:p>
          <a:p>
            <a:r>
              <a:rPr lang="ru-RU" altLang="ru-RU" sz="2400" b="1">
                <a:solidFill>
                  <a:srgbClr val="500050"/>
                </a:solidFill>
                <a:latin typeface="Candara" panose="020E0502030303020204" pitchFamily="34" charset="0"/>
              </a:rPr>
              <a:t>результат</a:t>
            </a:r>
            <a:endParaRPr lang="ru-RU" altLang="ru-RU" sz="2400" b="1">
              <a:solidFill>
                <a:srgbClr val="500050"/>
              </a:solidFill>
            </a:endParaRPr>
          </a:p>
        </p:txBody>
      </p:sp>
      <p:sp>
        <p:nvSpPr>
          <p:cNvPr id="15379" name="AutoShape 16"/>
          <p:cNvSpPr>
            <a:spLocks noChangeArrowheads="1"/>
          </p:cNvSpPr>
          <p:nvPr/>
        </p:nvSpPr>
        <p:spPr bwMode="auto">
          <a:xfrm>
            <a:off x="3935413" y="3573464"/>
            <a:ext cx="2057400" cy="1150937"/>
          </a:xfrm>
          <a:prstGeom prst="flowChartAlternateProcess">
            <a:avLst/>
          </a:prstGeom>
          <a:solidFill>
            <a:srgbClr val="E5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500050"/>
                </a:solidFill>
                <a:latin typeface="Candara" panose="020E0502030303020204" pitchFamily="34" charset="0"/>
              </a:rPr>
              <a:t>получение </a:t>
            </a:r>
          </a:p>
          <a:p>
            <a:pPr algn="ctr"/>
            <a:r>
              <a:rPr lang="ru-RU" altLang="ru-RU" sz="2400" b="1">
                <a:solidFill>
                  <a:srgbClr val="500050"/>
                </a:solidFill>
                <a:latin typeface="Candara" panose="020E0502030303020204" pitchFamily="34" charset="0"/>
              </a:rPr>
              <a:t>результата,</a:t>
            </a:r>
          </a:p>
          <a:p>
            <a:pPr algn="ctr"/>
            <a:r>
              <a:rPr lang="ru-RU" altLang="ru-RU" sz="2400" b="1">
                <a:solidFill>
                  <a:srgbClr val="500050"/>
                </a:solidFill>
                <a:latin typeface="Candara" panose="020E0502030303020204" pitchFamily="34" charset="0"/>
              </a:rPr>
              <a:t>продукта</a:t>
            </a:r>
          </a:p>
        </p:txBody>
      </p:sp>
      <p:sp>
        <p:nvSpPr>
          <p:cNvPr id="15380" name="AutoShape 20"/>
          <p:cNvSpPr>
            <a:spLocks noChangeArrowheads="1"/>
          </p:cNvSpPr>
          <p:nvPr/>
        </p:nvSpPr>
        <p:spPr bwMode="auto">
          <a:xfrm>
            <a:off x="8472489" y="3573463"/>
            <a:ext cx="1944687" cy="1223962"/>
          </a:xfrm>
          <a:prstGeom prst="flowChartAlternateProcess">
            <a:avLst/>
          </a:prstGeom>
          <a:solidFill>
            <a:srgbClr val="E5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изменение</a:t>
            </a:r>
          </a:p>
          <a:p>
            <a:pPr algn="ctr"/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окружающего</a:t>
            </a:r>
          </a:p>
          <a:p>
            <a:pPr algn="ctr"/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 мира и самого </a:t>
            </a:r>
          </a:p>
          <a:p>
            <a:pPr algn="ctr"/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себя</a:t>
            </a: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6167438" y="3573463"/>
            <a:ext cx="2133600" cy="1219200"/>
          </a:xfrm>
          <a:prstGeom prst="flowChartAlternateProcess">
            <a:avLst/>
          </a:prstGeom>
          <a:solidFill>
            <a:srgbClr val="E5FD8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вступает в</a:t>
            </a:r>
          </a:p>
          <a:p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 различные</a:t>
            </a:r>
          </a:p>
          <a:p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межличностные</a:t>
            </a:r>
          </a:p>
          <a:p>
            <a:r>
              <a:rPr lang="ru-RU" altLang="ru-RU" sz="2000" b="1">
                <a:solidFill>
                  <a:srgbClr val="500050"/>
                </a:solidFill>
                <a:latin typeface="Candara" panose="020E0502030303020204" pitchFamily="34" charset="0"/>
              </a:rPr>
              <a:t>отношения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15681" y="188640"/>
            <a:ext cx="720742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10" dirty="0">
                <a:ln w="11430"/>
                <a:solidFill>
                  <a:srgbClr val="00444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/>
              </a:rPr>
              <a:t>Характеристика деятельности </a:t>
            </a:r>
            <a:endParaRPr lang="ru-RU" sz="4000" b="1" dirty="0">
              <a:ln w="11430"/>
              <a:solidFill>
                <a:srgbClr val="00444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53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5" grpId="0" animBg="1"/>
      <p:bldP spid="15373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1" y="188914"/>
            <a:ext cx="889317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Calibri" panose="020F0502020204030204" pitchFamily="34" charset="0"/>
              </a:rPr>
              <a:t>1. Сущность педагогической деятельности.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05469" y="1863826"/>
            <a:ext cx="10481479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Педагогическая деятельность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– особая сфера деятельности, направленная на передачу новому поколению человечества опыта, накопленного предыдущими поколениями.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Педагогическая деятельность представляет собой управление деятельностью воспитанника с целью его воспитания и обучения, развития его как личности.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3F6818D8-5475-4132-885B-3D0C5E9ACC9C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29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73456" y="1549420"/>
            <a:ext cx="11013744" cy="221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Условием успешности педагогической деятельности является активность самого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студента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его в обучении и воспитании. </a:t>
            </a:r>
          </a:p>
          <a:p>
            <a:pPr>
              <a:spcBef>
                <a:spcPts val="1200"/>
              </a:spcBef>
            </a:pP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Поэтому </a:t>
            </a:r>
            <a:r>
              <a:rPr lang="ru-RU" altLang="ru-RU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студент – </a:t>
            </a:r>
            <a:r>
              <a:rPr lang="ru-RU" altLang="ru-RU" sz="3200" b="1" u="sng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субъект </a:t>
            </a:r>
            <a:r>
              <a:rPr lang="ru-RU" altLang="ru-RU" sz="3200" b="1" u="sng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познания и самовоспитания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AE9B1179-3560-4C69-A3C9-B00190D90B9B}" type="slidenum">
              <a:rPr lang="ru-RU" altLang="ru-RU" sz="1200">
                <a:solidFill>
                  <a:srgbClr val="898989"/>
                </a:solidFill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7796" y="324134"/>
            <a:ext cx="10890913" cy="1156343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indent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Субъект педагогической деятельности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педагог </a:t>
            </a:r>
            <a:endParaRPr lang="ru-RU" altLang="ru-RU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Объект педагогической деятельности</a:t>
            </a:r>
            <a:r>
              <a:rPr lang="ru-RU" altLang="ru-RU" sz="3200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– личность </a:t>
            </a:r>
            <a:r>
              <a:rPr lang="ru-RU" alt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студента</a:t>
            </a:r>
            <a:endParaRPr lang="ru-RU" altLang="ru-RU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96287" y="4588247"/>
            <a:ext cx="10890913" cy="2064284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Главное условие возникновения педагогической деятельности </a:t>
            </a:r>
          </a:p>
          <a:p>
            <a:pPr>
              <a:buClrTx/>
              <a:buFontTx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– наличие общественной потребности </a:t>
            </a:r>
            <a:r>
              <a:rPr lang="ru-RU" altLang="ru-RU" sz="3200" dirty="0" smtClean="0">
                <a:latin typeface="Calibri" panose="020F0502020204030204" pitchFamily="34" charset="0"/>
              </a:rPr>
              <a:t>в передаче </a:t>
            </a:r>
            <a:r>
              <a:rPr lang="ru-RU" altLang="ru-RU" sz="3200" dirty="0">
                <a:latin typeface="Calibri" panose="020F0502020204030204" pitchFamily="34" charset="0"/>
              </a:rPr>
              <a:t>новым поколениям опыта предыдущих поколений. </a:t>
            </a:r>
          </a:p>
        </p:txBody>
      </p:sp>
    </p:spTree>
    <p:extLst>
      <p:ext uri="{BB962C8B-B14F-4D97-AF65-F5344CB8AC3E}">
        <p14:creationId xmlns:p14="http://schemas.microsoft.com/office/powerpoint/2010/main" val="280050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906</Words>
  <Application>Microsoft Office PowerPoint</Application>
  <PresentationFormat>Широкоэкранный</PresentationFormat>
  <Paragraphs>174</Paragraphs>
  <Slides>24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Arial Black</vt:lpstr>
      <vt:lpstr>Calibri</vt:lpstr>
      <vt:lpstr>Calibri Light</vt:lpstr>
      <vt:lpstr>Candara</vt:lpstr>
      <vt:lpstr>Century Gothic</vt:lpstr>
      <vt:lpstr>Times New Roman</vt:lpstr>
      <vt:lpstr>Wingdings</vt:lpstr>
      <vt:lpstr>Тема Office</vt:lpstr>
      <vt:lpstr>Clip</vt:lpstr>
      <vt:lpstr>Презентация PowerPoint</vt:lpstr>
      <vt:lpstr>Презентация PowerPoint</vt:lpstr>
      <vt:lpstr>   </vt:lpstr>
      <vt:lpstr>Деятельность</vt:lpstr>
      <vt:lpstr>Деятельность</vt:lpstr>
      <vt:lpstr>Структура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Гуров</dc:creator>
  <cp:lastModifiedBy>Гуров</cp:lastModifiedBy>
  <cp:revision>22</cp:revision>
  <dcterms:created xsi:type="dcterms:W3CDTF">2020-12-18T03:51:20Z</dcterms:created>
  <dcterms:modified xsi:type="dcterms:W3CDTF">2020-12-18T14:22:02Z</dcterms:modified>
</cp:coreProperties>
</file>